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7" r:id="rId2"/>
    <p:sldId id="829" r:id="rId3"/>
    <p:sldId id="831" r:id="rId4"/>
    <p:sldId id="840" r:id="rId5"/>
    <p:sldId id="830" r:id="rId6"/>
    <p:sldId id="84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1" autoAdjust="0"/>
    <p:restoredTop sz="94565" autoAdjust="0"/>
  </p:normalViewPr>
  <p:slideViewPr>
    <p:cSldViewPr>
      <p:cViewPr varScale="1">
        <p:scale>
          <a:sx n="109" d="100"/>
          <a:sy n="109" d="100"/>
        </p:scale>
        <p:origin x="16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3B523-CEDA-43DA-AD93-77C485C0B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83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FCC6F-AA17-4225-9E8E-D46475B06051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E03CA-5F00-412C-91DF-E9FDFB01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9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06171-AB1F-4D2C-A03C-822A58BD12A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6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47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E03CA-5F00-412C-91DF-E9FDFB0177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08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F44AC-FF31-44E2-B4A2-480C439A1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948FB-EB97-4906-997C-8C6372295E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9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8787F-3637-433B-A113-2048EEF52F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9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36313-D09D-426F-9168-BB9685A1F1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9E29E-F8D2-4C4E-8E2B-55C28DB713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0B6F0-C5A0-4E37-9B94-CC8CE845A7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2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BC040-8E91-43E6-AAB0-D2AE304F06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3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FB0F1-B868-4019-8DBF-3AC41040F0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B5EBD-17E3-42E7-BC06-011F460547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3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56CA7-C1D9-46A4-BA0A-E8C8433822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049B7-D457-40B6-A048-600E1A5548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40738"/>
            </a:gs>
            <a:gs pos="0">
              <a:srgbClr val="000000"/>
            </a:gs>
            <a:gs pos="74001">
              <a:srgbClr val="0A128C"/>
            </a:gs>
            <a:gs pos="100000">
              <a:srgbClr val="181CC7"/>
            </a:gs>
            <a:gs pos="100000">
              <a:srgbClr val="7005D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0088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40958" y="6538119"/>
            <a:ext cx="469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Kick-Off Meeting, November 16, 2012, Golden, Colorado</a:t>
            </a:r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2" name="Group 11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4" name="Isosceles Triangle 13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ight Triangle 14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" name="Arc 12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</p:spTree>
    <p:extLst>
      <p:ext uri="{BB962C8B-B14F-4D97-AF65-F5344CB8AC3E}">
        <p14:creationId xmlns:p14="http://schemas.microsoft.com/office/powerpoint/2010/main" val="147815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608253" y="3422082"/>
            <a:ext cx="854004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hangingPunct="0"/>
            <a:r>
              <a:rPr lang="en-US" sz="3200" dirty="0"/>
              <a:t>Introduction &amp; Opening Remarks</a:t>
            </a:r>
          </a:p>
        </p:txBody>
      </p:sp>
      <p:sp>
        <p:nvSpPr>
          <p:cNvPr id="6147" name="Text Box 29"/>
          <p:cNvSpPr txBox="1">
            <a:spLocks noChangeArrowheads="1"/>
          </p:cNvSpPr>
          <p:nvPr/>
        </p:nvSpPr>
        <p:spPr bwMode="auto">
          <a:xfrm>
            <a:off x="582181" y="4970830"/>
            <a:ext cx="7181850" cy="73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Erdal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Ozkan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Colorado School of Mines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1723715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-13510"/>
            <a:ext cx="9144000" cy="19184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162139" y="121590"/>
            <a:ext cx="1661931" cy="1737607"/>
            <a:chOff x="-32212" y="427945"/>
            <a:chExt cx="5226747" cy="5464750"/>
          </a:xfrm>
        </p:grpSpPr>
        <p:sp>
          <p:nvSpPr>
            <p:cNvPr id="14" name="Rectangle 13"/>
            <p:cNvSpPr/>
            <p:nvPr/>
          </p:nvSpPr>
          <p:spPr>
            <a:xfrm>
              <a:off x="1032783" y="4415367"/>
              <a:ext cx="4161752" cy="1477328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/>
              <a:r>
                <a:rPr lang="en-US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Britannic Bold"/>
                  <a:cs typeface="Britannic Bold"/>
                </a:rPr>
                <a:t>U R E P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-32212" y="427945"/>
              <a:ext cx="5134907" cy="4100706"/>
              <a:chOff x="-32212" y="427945"/>
              <a:chExt cx="5134907" cy="4100706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124624" y="1927737"/>
                <a:ext cx="3978071" cy="2600914"/>
                <a:chOff x="918033" y="1927737"/>
                <a:chExt cx="3978071" cy="2600914"/>
              </a:xfrm>
            </p:grpSpPr>
            <p:sp>
              <p:nvSpPr>
                <p:cNvPr id="18" name="Isosceles Triangle 17"/>
                <p:cNvSpPr/>
                <p:nvPr/>
              </p:nvSpPr>
              <p:spPr>
                <a:xfrm>
                  <a:off x="918033" y="1927737"/>
                  <a:ext cx="3121316" cy="2600914"/>
                </a:xfrm>
                <a:prstGeom prst="triangle">
                  <a:avLst/>
                </a:prstGeom>
                <a:gradFill flip="none" rotWithShape="1">
                  <a:gsLst>
                    <a:gs pos="24000">
                      <a:srgbClr val="8F2604"/>
                    </a:gs>
                    <a:gs pos="100000">
                      <a:srgbClr val="FFFFFF"/>
                    </a:gs>
                    <a:gs pos="55000">
                      <a:srgbClr val="B72E03"/>
                    </a:gs>
                    <a:gs pos="99000">
                      <a:srgbClr val="F93C01"/>
                    </a:gs>
                  </a:gsLst>
                  <a:lin ang="16200000" scaled="0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Right Triangle 18"/>
                <p:cNvSpPr/>
                <p:nvPr/>
              </p:nvSpPr>
              <p:spPr>
                <a:xfrm rot="18658708" flipH="1">
                  <a:off x="3075415" y="2074644"/>
                  <a:ext cx="1407652" cy="223372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091727"/>
                    </a:gs>
                    <a:gs pos="100000">
                      <a:srgbClr val="FFFFFF"/>
                    </a:gs>
                    <a:gs pos="50000">
                      <a:srgbClr val="183E6A"/>
                    </a:gs>
                    <a:gs pos="71000">
                      <a:srgbClr val="357ED6"/>
                    </a:gs>
                    <a:gs pos="26000">
                      <a:srgbClr val="091727"/>
                    </a:gs>
                    <a:gs pos="99000">
                      <a:srgbClr val="3C94FC"/>
                    </a:gs>
                  </a:gsLst>
                  <a:lin ang="16200000" scaled="0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Arc 16"/>
              <p:cNvSpPr/>
              <p:nvPr/>
            </p:nvSpPr>
            <p:spPr>
              <a:xfrm rot="4866492">
                <a:off x="221431" y="174302"/>
                <a:ext cx="3819281" cy="4326568"/>
              </a:xfrm>
              <a:prstGeom prst="arc">
                <a:avLst>
                  <a:gd name="adj1" fmla="val 15867464"/>
                  <a:gd name="adj2" fmla="val 1257938"/>
                </a:avLst>
              </a:prstGeom>
              <a:ln w="53975"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759473" y="661987"/>
            <a:ext cx="62376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pperplate"/>
                <a:cs typeface="Copperplate"/>
              </a:rPr>
              <a:t>Colorado School of Mines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798" y="587600"/>
            <a:ext cx="918793" cy="9368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904307" y="1445567"/>
            <a:ext cx="96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pperplate Gothic Bold"/>
                <a:cs typeface="Copperplate Gothic Bold"/>
              </a:rPr>
              <a:t>CSM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27" name="Group 26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0" name="Isosceles Triangle 29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ight Triangle 31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Arc 28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2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0088" y="627108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chemeClr val="tx1"/>
                </a:solidFill>
              </a:rPr>
              <a:pPr algn="r"/>
              <a:t>1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8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463023" y="1325109"/>
            <a:ext cx="82647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zh-CN" dirty="0">
                <a:latin typeface="Arial"/>
                <a:cs typeface="Arial"/>
              </a:rPr>
              <a:t>Summary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3023" y="233568"/>
            <a:ext cx="3182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Schedule of the Day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154C1B-9492-6A4F-923B-3334C370E194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236DC7-9B6C-1141-BE4F-3B4A686199B2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FCB980-F37F-1046-8A89-752D190F99A6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2AB583F-E6E1-E841-96F9-4807E9D7955F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25" name="Isosceles Triangle 29">
                <a:extLst>
                  <a:ext uri="{FF2B5EF4-FFF2-40B4-BE49-F238E27FC236}">
                    <a16:creationId xmlns:a16="http://schemas.microsoft.com/office/drawing/2014/main" id="{9EA10E04-01A6-6047-B274-BC987F0AAAE0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D75662B3-0EAC-A944-9B31-13B1E336981F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C3D44A47-DA8D-CC43-A30E-C514A0995535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9B34405-5C29-F044-BA0E-EE4F34C2B08B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A7A4DC-B92D-A448-B929-756E18015223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7FEB3D7C-D007-E048-AB89-8ED293530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0088" y="627108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chemeClr val="tx1"/>
                </a:solidFill>
              </a:rPr>
              <a:pPr algn="r"/>
              <a:t>2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0" name="Text Box 28">
            <a:extLst>
              <a:ext uri="{FF2B5EF4-FFF2-40B4-BE49-F238E27FC236}">
                <a16:creationId xmlns:a16="http://schemas.microsoft.com/office/drawing/2014/main" id="{2CA411A0-40F2-544D-B4E8-EAC4189D1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818" y="2036585"/>
            <a:ext cx="66789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zh-CN" dirty="0">
                <a:latin typeface="Arial"/>
                <a:cs typeface="Arial"/>
              </a:rPr>
              <a:t>Meeting 		08:30 am to 03:30 pm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Lunch Break		11:30 am to 01:00 pm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Coffee Breaks	10:20 am to 10:30 am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			02:05 am to 02:20 am</a:t>
            </a:r>
          </a:p>
        </p:txBody>
      </p:sp>
      <p:sp>
        <p:nvSpPr>
          <p:cNvPr id="29" name="Text Box 28">
            <a:extLst>
              <a:ext uri="{FF2B5EF4-FFF2-40B4-BE49-F238E27FC236}">
                <a16:creationId xmlns:a16="http://schemas.microsoft.com/office/drawing/2014/main" id="{AD3C8A39-9727-A442-A1BD-6B569CA5A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95" y="3856056"/>
            <a:ext cx="82647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zh-CN" dirty="0">
                <a:latin typeface="Arial"/>
                <a:cs typeface="Arial"/>
              </a:rPr>
              <a:t>We will try to stay on schedule but times are flexible with the exception of a hard stop at 03:30 pm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08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002C2F-74AD-154B-BBDF-D10BA46C8C47}"/>
              </a:ext>
            </a:extLst>
          </p:cNvPr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1255AF-885C-EE49-BC36-67EA5E237C8E}"/>
              </a:ext>
            </a:extLst>
          </p:cNvPr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61FB8D-1AF3-F64B-BF2F-7C6950C1801D}"/>
              </a:ext>
            </a:extLst>
          </p:cNvPr>
          <p:cNvSpPr/>
          <p:nvPr/>
        </p:nvSpPr>
        <p:spPr>
          <a:xfrm>
            <a:off x="463023" y="233568"/>
            <a:ext cx="1565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Members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51E54F-EA4B-2043-9009-338683D6D6F7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C5F3A6-0D0E-1E46-85F1-8767AA142FE5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8C3D9D-6C86-5B48-B2D4-CF91E2E8E0B0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741EC43-A7A3-4A4D-AE06-E89C1F7A387E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4" name="Isosceles Triangle 29">
                <a:extLst>
                  <a:ext uri="{FF2B5EF4-FFF2-40B4-BE49-F238E27FC236}">
                    <a16:creationId xmlns:a16="http://schemas.microsoft.com/office/drawing/2014/main" id="{2905C1C9-6925-CF48-8326-1932D8C14125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ight Triangle 14">
                <a:extLst>
                  <a:ext uri="{FF2B5EF4-FFF2-40B4-BE49-F238E27FC236}">
                    <a16:creationId xmlns:a16="http://schemas.microsoft.com/office/drawing/2014/main" id="{A978F171-781E-904B-9267-D8D055338E47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2FFA9BC-BB4A-134F-8461-A13A633FD67A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852DB4D-9FA0-9042-936C-53655642C77D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B53530-D983-A249-A9E3-47E846C8EA86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57A8CF0D-04CB-4045-AF35-034757D4F22B}"/>
              </a:ext>
            </a:extLst>
          </p:cNvPr>
          <p:cNvSpPr txBox="1">
            <a:spLocks/>
          </p:cNvSpPr>
          <p:nvPr/>
        </p:nvSpPr>
        <p:spPr>
          <a:xfrm>
            <a:off x="7020088" y="627108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chemeClr val="tx1"/>
                </a:solidFill>
              </a:rPr>
              <a:pPr algn="r"/>
              <a:t>3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AF72CF-2EC9-B04E-B33B-323B5012A354}"/>
              </a:ext>
            </a:extLst>
          </p:cNvPr>
          <p:cNvSpPr/>
          <p:nvPr/>
        </p:nvSpPr>
        <p:spPr>
          <a:xfrm>
            <a:off x="579229" y="1564395"/>
            <a:ext cx="3383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Rounded MT Bold"/>
                <a:cs typeface="Arial Rounded MT Bold"/>
              </a:rPr>
              <a:t>Current Membership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4F97BC-9A82-7B47-8540-9773DBA8FA6D}"/>
              </a:ext>
            </a:extLst>
          </p:cNvPr>
          <p:cNvSpPr txBox="1"/>
          <p:nvPr/>
        </p:nvSpPr>
        <p:spPr>
          <a:xfrm>
            <a:off x="1040958" y="2133600"/>
            <a:ext cx="175240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Apache Corp.</a:t>
            </a:r>
          </a:p>
          <a:p>
            <a:r>
              <a:rPr lang="en-US" sz="2000" dirty="0">
                <a:solidFill>
                  <a:schemeClr val="bg1"/>
                </a:solidFill>
              </a:rPr>
              <a:t>EOG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Equinor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r>
              <a:rPr lang="en-US" sz="2000" dirty="0">
                <a:solidFill>
                  <a:schemeClr val="bg1"/>
                </a:solidFill>
              </a:rPr>
              <a:t>ExxonMobil</a:t>
            </a:r>
          </a:p>
          <a:p>
            <a:r>
              <a:rPr lang="en-US" sz="2000" dirty="0">
                <a:solidFill>
                  <a:schemeClr val="bg1"/>
                </a:solidFill>
              </a:rPr>
              <a:t>Kappa Eng.</a:t>
            </a:r>
          </a:p>
          <a:p>
            <a:r>
              <a:rPr lang="en-US" sz="2000" dirty="0">
                <a:solidFill>
                  <a:schemeClr val="bg1"/>
                </a:solidFill>
              </a:rPr>
              <a:t>Oasis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9B36B0-6460-6F4E-B67D-25025BDEE318}"/>
              </a:ext>
            </a:extLst>
          </p:cNvPr>
          <p:cNvSpPr/>
          <p:nvPr/>
        </p:nvSpPr>
        <p:spPr>
          <a:xfrm>
            <a:off x="4589417" y="1564395"/>
            <a:ext cx="3383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Rounded MT Bold"/>
                <a:cs typeface="Arial Rounded MT Bold"/>
              </a:rPr>
              <a:t>In Attendance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8B43D3-360C-5C4D-A046-CE5EBE5FFB9A}"/>
              </a:ext>
            </a:extLst>
          </p:cNvPr>
          <p:cNvSpPr txBox="1"/>
          <p:nvPr/>
        </p:nvSpPr>
        <p:spPr>
          <a:xfrm>
            <a:off x="4589417" y="2133600"/>
            <a:ext cx="22397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Oxy</a:t>
            </a:r>
          </a:p>
          <a:p>
            <a:r>
              <a:rPr lang="en-US" sz="2000" dirty="0">
                <a:solidFill>
                  <a:schemeClr val="bg1"/>
                </a:solidFill>
              </a:rPr>
              <a:t>Schlumberger</a:t>
            </a:r>
          </a:p>
          <a:p>
            <a:r>
              <a:rPr lang="en-US" sz="2000" dirty="0">
                <a:solidFill>
                  <a:schemeClr val="bg1"/>
                </a:solidFill>
              </a:rPr>
              <a:t>RIPED</a:t>
            </a:r>
          </a:p>
          <a:p>
            <a:r>
              <a:rPr lang="en-US" sz="2000" dirty="0">
                <a:solidFill>
                  <a:schemeClr val="bg1"/>
                </a:solidFill>
              </a:rPr>
              <a:t>Nissan Chemicals</a:t>
            </a:r>
          </a:p>
          <a:p>
            <a:r>
              <a:rPr lang="en-US" sz="2000" dirty="0">
                <a:solidFill>
                  <a:schemeClr val="bg1"/>
                </a:solidFill>
              </a:rPr>
              <a:t>KODA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0F08C0-3302-8147-8759-4F16560E83D9}"/>
              </a:ext>
            </a:extLst>
          </p:cNvPr>
          <p:cNvSpPr/>
          <p:nvPr/>
        </p:nvSpPr>
        <p:spPr>
          <a:xfrm>
            <a:off x="806364" y="4155195"/>
            <a:ext cx="3383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Rounded MT Bold"/>
                <a:cs typeface="Arial Rounded MT Bold"/>
              </a:rPr>
              <a:t>Collaborators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A18E9B-F05E-0F46-8972-69297D1C1156}"/>
              </a:ext>
            </a:extLst>
          </p:cNvPr>
          <p:cNvSpPr txBox="1"/>
          <p:nvPr/>
        </p:nvSpPr>
        <p:spPr>
          <a:xfrm>
            <a:off x="1097519" y="4696361"/>
            <a:ext cx="14975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NITEC LLC</a:t>
            </a:r>
          </a:p>
          <a:p>
            <a:r>
              <a:rPr lang="en-US" sz="2000" dirty="0">
                <a:solidFill>
                  <a:schemeClr val="bg1"/>
                </a:solidFill>
              </a:rPr>
              <a:t>KAIA Corp.</a:t>
            </a:r>
          </a:p>
          <a:p>
            <a:r>
              <a:rPr lang="en-US" sz="2000" dirty="0">
                <a:solidFill>
                  <a:schemeClr val="bg1"/>
                </a:solidFill>
              </a:rPr>
              <a:t>SURTEK</a:t>
            </a:r>
          </a:p>
          <a:p>
            <a:r>
              <a:rPr lang="en-US" sz="2000" dirty="0">
                <a:solidFill>
                  <a:schemeClr val="bg1"/>
                </a:solidFill>
              </a:rPr>
              <a:t>MI3</a:t>
            </a:r>
          </a:p>
        </p:txBody>
      </p:sp>
    </p:spTree>
    <p:extLst>
      <p:ext uri="{BB962C8B-B14F-4D97-AF65-F5344CB8AC3E}">
        <p14:creationId xmlns:p14="http://schemas.microsoft.com/office/powerpoint/2010/main" val="400246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002C2F-74AD-154B-BBDF-D10BA46C8C47}"/>
              </a:ext>
            </a:extLst>
          </p:cNvPr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1255AF-885C-EE49-BC36-67EA5E237C8E}"/>
              </a:ext>
            </a:extLst>
          </p:cNvPr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61FB8D-1AF3-F64B-BF2F-7C6950C1801D}"/>
              </a:ext>
            </a:extLst>
          </p:cNvPr>
          <p:cNvSpPr/>
          <p:nvPr/>
        </p:nvSpPr>
        <p:spPr>
          <a:xfrm>
            <a:off x="463023" y="233568"/>
            <a:ext cx="1938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UREP Team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51E54F-EA4B-2043-9009-338683D6D6F7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C5F3A6-0D0E-1E46-85F1-8767AA142FE5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8C3D9D-6C86-5B48-B2D4-CF91E2E8E0B0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741EC43-A7A3-4A4D-AE06-E89C1F7A387E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4" name="Isosceles Triangle 29">
                <a:extLst>
                  <a:ext uri="{FF2B5EF4-FFF2-40B4-BE49-F238E27FC236}">
                    <a16:creationId xmlns:a16="http://schemas.microsoft.com/office/drawing/2014/main" id="{2905C1C9-6925-CF48-8326-1932D8C14125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ight Triangle 14">
                <a:extLst>
                  <a:ext uri="{FF2B5EF4-FFF2-40B4-BE49-F238E27FC236}">
                    <a16:creationId xmlns:a16="http://schemas.microsoft.com/office/drawing/2014/main" id="{A978F171-781E-904B-9267-D8D055338E47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2FFA9BC-BB4A-134F-8461-A13A633FD67A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852DB4D-9FA0-9042-936C-53655642C77D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B53530-D983-A249-A9E3-47E846C8EA86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57A8CF0D-04CB-4045-AF35-034757D4F22B}"/>
              </a:ext>
            </a:extLst>
          </p:cNvPr>
          <p:cNvSpPr txBox="1">
            <a:spLocks/>
          </p:cNvSpPr>
          <p:nvPr/>
        </p:nvSpPr>
        <p:spPr>
          <a:xfrm>
            <a:off x="7020088" y="627108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  <a:cs typeface="+mn-cs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chemeClr val="tx1"/>
                </a:solidFill>
              </a:rPr>
              <a:pPr algn="r"/>
              <a:t>4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AF72CF-2EC9-B04E-B33B-323B5012A354}"/>
              </a:ext>
            </a:extLst>
          </p:cNvPr>
          <p:cNvSpPr/>
          <p:nvPr/>
        </p:nvSpPr>
        <p:spPr>
          <a:xfrm>
            <a:off x="457200" y="1518991"/>
            <a:ext cx="3383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Rounded MT Bold"/>
                <a:cs typeface="Arial Rounded MT Bold"/>
              </a:rPr>
              <a:t>Faculty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4F97BC-9A82-7B47-8540-9773DBA8FA6D}"/>
              </a:ext>
            </a:extLst>
          </p:cNvPr>
          <p:cNvSpPr txBox="1"/>
          <p:nvPr/>
        </p:nvSpPr>
        <p:spPr>
          <a:xfrm>
            <a:off x="483042" y="2018806"/>
            <a:ext cx="20393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Erdal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Ozkan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Xiaolong</a:t>
            </a:r>
            <a:r>
              <a:rPr lang="en-US" sz="2000" dirty="0">
                <a:solidFill>
                  <a:schemeClr val="bg1"/>
                </a:solidFill>
              </a:rPr>
              <a:t> Yin</a:t>
            </a:r>
          </a:p>
          <a:p>
            <a:r>
              <a:rPr lang="en-US" sz="2000" dirty="0">
                <a:solidFill>
                  <a:schemeClr val="bg1"/>
                </a:solidFill>
              </a:rPr>
              <a:t>Luis </a:t>
            </a:r>
            <a:r>
              <a:rPr lang="en-US" sz="2000" dirty="0" err="1">
                <a:solidFill>
                  <a:schemeClr val="bg1"/>
                </a:solidFill>
              </a:rPr>
              <a:t>Zerpa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Hossein </a:t>
            </a:r>
            <a:r>
              <a:rPr lang="en-US" sz="2000" dirty="0" err="1">
                <a:solidFill>
                  <a:schemeClr val="bg1"/>
                </a:solidFill>
              </a:rPr>
              <a:t>Kazemi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Yu-Shu Wu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9B36B0-6460-6F4E-B67D-25025BDEE318}"/>
              </a:ext>
            </a:extLst>
          </p:cNvPr>
          <p:cNvSpPr/>
          <p:nvPr/>
        </p:nvSpPr>
        <p:spPr>
          <a:xfrm>
            <a:off x="3120776" y="1533750"/>
            <a:ext cx="2690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Rounded MT Bold"/>
                <a:cs typeface="Arial Rounded MT Bold"/>
              </a:rPr>
              <a:t>UREP Students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8B43D3-360C-5C4D-A046-CE5EBE5FFB9A}"/>
              </a:ext>
            </a:extLst>
          </p:cNvPr>
          <p:cNvSpPr txBox="1"/>
          <p:nvPr/>
        </p:nvSpPr>
        <p:spPr>
          <a:xfrm>
            <a:off x="3210664" y="2041300"/>
            <a:ext cx="265989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Ziming</a:t>
            </a:r>
            <a:r>
              <a:rPr lang="en-US" sz="2000" dirty="0">
                <a:solidFill>
                  <a:schemeClr val="bg1"/>
                </a:solidFill>
              </a:rPr>
              <a:t> Zhu</a:t>
            </a:r>
          </a:p>
          <a:p>
            <a:r>
              <a:rPr lang="en-US" sz="2000" dirty="0">
                <a:solidFill>
                  <a:schemeClr val="bg1"/>
                </a:solidFill>
              </a:rPr>
              <a:t>Julian Liu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Tugce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Calisgan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Yakup</a:t>
            </a:r>
            <a:r>
              <a:rPr lang="en-US" sz="2000" dirty="0">
                <a:solidFill>
                  <a:schemeClr val="bg1"/>
                </a:solidFill>
              </a:rPr>
              <a:t> Berk </a:t>
            </a:r>
            <a:r>
              <a:rPr lang="en-US" sz="2000" dirty="0" err="1">
                <a:solidFill>
                  <a:schemeClr val="bg1"/>
                </a:solidFill>
              </a:rPr>
              <a:t>Coskuner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Mohamed Mohamed</a:t>
            </a:r>
          </a:p>
          <a:p>
            <a:r>
              <a:rPr lang="en-US" sz="2000" dirty="0" err="1">
                <a:solidFill>
                  <a:srgbClr val="FFFF00"/>
                </a:solidFill>
              </a:rPr>
              <a:t>Medet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Medalimov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 err="1">
                <a:solidFill>
                  <a:srgbClr val="FFFF00"/>
                </a:solidFill>
              </a:rPr>
              <a:t>Meruyert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Makhatova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Mohammed Al Ali</a:t>
            </a:r>
          </a:p>
          <a:p>
            <a:r>
              <a:rPr lang="en-US" sz="2000" dirty="0">
                <a:solidFill>
                  <a:srgbClr val="FFFF00"/>
                </a:solidFill>
              </a:rPr>
              <a:t>Vladimir Martinez</a:t>
            </a:r>
          </a:p>
          <a:p>
            <a:r>
              <a:rPr lang="en-US" sz="2000" dirty="0">
                <a:solidFill>
                  <a:srgbClr val="FFFF00"/>
                </a:solidFill>
              </a:rPr>
              <a:t>Mohammed </a:t>
            </a:r>
            <a:r>
              <a:rPr lang="en-US" sz="2000" dirty="0" err="1">
                <a:solidFill>
                  <a:srgbClr val="FFFF00"/>
                </a:solidFill>
              </a:rPr>
              <a:t>Althani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Joseph </a:t>
            </a:r>
            <a:r>
              <a:rPr lang="en-US" sz="2000" dirty="0" err="1">
                <a:solidFill>
                  <a:srgbClr val="FFFF00"/>
                </a:solidFill>
              </a:rPr>
              <a:t>Mozelewski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Santiago Rocha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0F08C0-3302-8147-8759-4F16560E83D9}"/>
              </a:ext>
            </a:extLst>
          </p:cNvPr>
          <p:cNvSpPr/>
          <p:nvPr/>
        </p:nvSpPr>
        <p:spPr>
          <a:xfrm>
            <a:off x="506756" y="3804912"/>
            <a:ext cx="3383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Rounded MT Bold"/>
                <a:cs typeface="Arial Rounded MT Bold"/>
              </a:rPr>
              <a:t>Project Manager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A18E9B-F05E-0F46-8972-69297D1C1156}"/>
              </a:ext>
            </a:extLst>
          </p:cNvPr>
          <p:cNvSpPr txBox="1"/>
          <p:nvPr/>
        </p:nvSpPr>
        <p:spPr>
          <a:xfrm>
            <a:off x="515460" y="4312462"/>
            <a:ext cx="2452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Denise Winn-Bower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FBA1D6-A1AC-6F4E-A744-224749F08983}"/>
              </a:ext>
            </a:extLst>
          </p:cNvPr>
          <p:cNvSpPr/>
          <p:nvPr/>
        </p:nvSpPr>
        <p:spPr>
          <a:xfrm>
            <a:off x="6027685" y="1557141"/>
            <a:ext cx="31163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Rounded MT Bold"/>
                <a:cs typeface="Arial Rounded MT Bold"/>
              </a:rPr>
              <a:t>Affiliated Students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0884F1-B1C1-8746-867A-95892EA88AB2}"/>
              </a:ext>
            </a:extLst>
          </p:cNvPr>
          <p:cNvSpPr txBox="1"/>
          <p:nvPr/>
        </p:nvSpPr>
        <p:spPr>
          <a:xfrm>
            <a:off x="6042925" y="2057400"/>
            <a:ext cx="242085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Ozan </a:t>
            </a:r>
            <a:r>
              <a:rPr lang="en-US" sz="20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Uzun</a:t>
            </a:r>
            <a:endParaRPr lang="en-US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Omar Khaleel</a:t>
            </a:r>
          </a:p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Ye Tian</a:t>
            </a:r>
          </a:p>
          <a:p>
            <a:r>
              <a:rPr lang="en-US" sz="20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Aaamer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Albannay</a:t>
            </a:r>
            <a:endParaRPr lang="en-US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sz="20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Theoza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Nopranda</a:t>
            </a:r>
            <a:endParaRPr lang="en-US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sz="2000" dirty="0" err="1">
                <a:solidFill>
                  <a:srgbClr val="FFFF00"/>
                </a:solidFill>
              </a:rPr>
              <a:t>Asm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Kamruzzaman</a:t>
            </a:r>
            <a:endParaRPr lang="en-US" sz="2000" dirty="0">
              <a:solidFill>
                <a:srgbClr val="FFFF00"/>
              </a:solidFill>
            </a:endParaRPr>
          </a:p>
          <a:p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6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3023" y="191576"/>
            <a:ext cx="1334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Agenda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EAA6C90-52CE-5049-AD04-F00B1657B3F8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5443197-5B84-204D-92BE-D9589B43C88F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FE045C4-0C76-3A4D-880B-49D0677B0F67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5697BA3-3EE5-EC40-B3E8-851697CBBA8D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48" name="Isosceles Triangle 29">
                <a:extLst>
                  <a:ext uri="{FF2B5EF4-FFF2-40B4-BE49-F238E27FC236}">
                    <a16:creationId xmlns:a16="http://schemas.microsoft.com/office/drawing/2014/main" id="{33D70843-41F7-1240-AAA3-355D64EF4639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ight Triangle 48">
                <a:extLst>
                  <a:ext uri="{FF2B5EF4-FFF2-40B4-BE49-F238E27FC236}">
                    <a16:creationId xmlns:a16="http://schemas.microsoft.com/office/drawing/2014/main" id="{DC279A6D-622E-944D-8684-8C186B505398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A9979692-89EE-E847-A356-22103D9E8EE2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69FD3C3-97F3-5E42-89FF-4CDD2966B134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6E716D-35C5-2041-8664-110C116D5E38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43" name="Slide Number Placeholder 6">
            <a:extLst>
              <a:ext uri="{FF2B5EF4-FFF2-40B4-BE49-F238E27FC236}">
                <a16:creationId xmlns:a16="http://schemas.microsoft.com/office/drawing/2014/main" id="{94202455-D018-B74C-B47F-A80EE401D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0088" y="627108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chemeClr val="tx1"/>
                </a:solidFill>
              </a:rPr>
              <a:pPr algn="r"/>
              <a:t>5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3F0920-F76E-8846-B8AE-AD6D56EBC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23" y="986070"/>
            <a:ext cx="6469174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7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60"/>
    </mc:Choice>
    <mc:Fallback xmlns="">
      <p:transition spd="slow" advTm="1986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374983-45B6-174C-97E1-78DB5D9F16E6}"/>
              </a:ext>
            </a:extLst>
          </p:cNvPr>
          <p:cNvSpPr/>
          <p:nvPr/>
        </p:nvSpPr>
        <p:spPr bwMode="auto">
          <a:xfrm>
            <a:off x="463023" y="1219926"/>
            <a:ext cx="6699777" cy="45077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3023" y="191576"/>
            <a:ext cx="1334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Agenda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EAA6C90-52CE-5049-AD04-F00B1657B3F8}"/>
              </a:ext>
            </a:extLst>
          </p:cNvPr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5443197-5B84-204D-92BE-D9589B43C88F}"/>
              </a:ext>
            </a:extLst>
          </p:cNvPr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FE045C4-0C76-3A4D-880B-49D0677B0F67}"/>
              </a:ext>
            </a:extLst>
          </p:cNvPr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5697BA3-3EE5-EC40-B3E8-851697CBBA8D}"/>
                </a:ext>
              </a:extLst>
            </p:cNvPr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48" name="Isosceles Triangle 29">
                <a:extLst>
                  <a:ext uri="{FF2B5EF4-FFF2-40B4-BE49-F238E27FC236}">
                    <a16:creationId xmlns:a16="http://schemas.microsoft.com/office/drawing/2014/main" id="{33D70843-41F7-1240-AAA3-355D64EF4639}"/>
                  </a:ext>
                </a:extLst>
              </p:cNvPr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ight Triangle 48">
                <a:extLst>
                  <a:ext uri="{FF2B5EF4-FFF2-40B4-BE49-F238E27FC236}">
                    <a16:creationId xmlns:a16="http://schemas.microsoft.com/office/drawing/2014/main" id="{DC279A6D-622E-944D-8684-8C186B505398}"/>
                  </a:ext>
                </a:extLst>
              </p:cNvPr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A9979692-89EE-E847-A356-22103D9E8EE2}"/>
                </a:ext>
              </a:extLst>
            </p:cNvPr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69FD3C3-97F3-5E42-89FF-4CDD2966B134}"/>
              </a:ext>
            </a:extLst>
          </p:cNvPr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6E716D-35C5-2041-8664-110C116D5E38}"/>
              </a:ext>
            </a:extLst>
          </p:cNvPr>
          <p:cNvSpPr txBox="1"/>
          <p:nvPr/>
        </p:nvSpPr>
        <p:spPr>
          <a:xfrm>
            <a:off x="1040958" y="6538119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November 8, 2019, Golden, Colorado</a:t>
            </a:r>
          </a:p>
        </p:txBody>
      </p:sp>
      <p:sp>
        <p:nvSpPr>
          <p:cNvPr id="43" name="Slide Number Placeholder 6">
            <a:extLst>
              <a:ext uri="{FF2B5EF4-FFF2-40B4-BE49-F238E27FC236}">
                <a16:creationId xmlns:a16="http://schemas.microsoft.com/office/drawing/2014/main" id="{94202455-D018-B74C-B47F-A80EE401D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0088" y="627108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chemeClr val="tx1"/>
                </a:solidFill>
              </a:rPr>
              <a:pPr algn="r"/>
              <a:t>6</a:t>
            </a:fld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E5201A-7E36-E446-AB23-F564105E2D54}"/>
              </a:ext>
            </a:extLst>
          </p:cNvPr>
          <p:cNvGrpSpPr/>
          <p:nvPr/>
        </p:nvGrpSpPr>
        <p:grpSpPr>
          <a:xfrm>
            <a:off x="516538" y="1303918"/>
            <a:ext cx="6503550" cy="4210734"/>
            <a:chOff x="463023" y="986070"/>
            <a:chExt cx="6503550" cy="42107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42DB330-E74F-8B47-8FA3-522D1A29C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023" y="1524000"/>
              <a:ext cx="6503550" cy="367280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217EA8-1471-5E42-9407-A9EC7F8ED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9301"/>
            <a:stretch/>
          </p:blipFill>
          <p:spPr>
            <a:xfrm>
              <a:off x="463023" y="986070"/>
              <a:ext cx="6469174" cy="551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985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60"/>
    </mc:Choice>
    <mc:Fallback xmlns="">
      <p:transition spd="slow" advTm="19860"/>
    </mc:Fallback>
  </mc:AlternateContent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pitchFamily="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pitchFamily="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68118</TotalTime>
  <Words>245</Words>
  <Application>Microsoft Office PowerPoint</Application>
  <PresentationFormat>On-screen Show (4:3)</PresentationFormat>
  <Paragraphs>85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Arial Rounded MT Bold</vt:lpstr>
      <vt:lpstr>Britannic Bold</vt:lpstr>
      <vt:lpstr>Calibri</vt:lpstr>
      <vt:lpstr>Copperplate</vt:lpstr>
      <vt:lpstr>Copperplate Gothic Bold</vt:lpstr>
      <vt:lpstr>ヒラギノ角ゴ Pro W3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Tugce Calisgan</dc:creator>
  <cp:lastModifiedBy>Tugce Calisgan</cp:lastModifiedBy>
  <cp:revision>483</cp:revision>
  <cp:lastPrinted>2019-05-01T16:28:16Z</cp:lastPrinted>
  <dcterms:created xsi:type="dcterms:W3CDTF">2013-05-01T18:20:23Z</dcterms:created>
  <dcterms:modified xsi:type="dcterms:W3CDTF">2019-11-06T23:10:06Z</dcterms:modified>
</cp:coreProperties>
</file>