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317" r:id="rId3"/>
    <p:sldId id="396" r:id="rId4"/>
    <p:sldId id="397" r:id="rId5"/>
    <p:sldId id="407" r:id="rId6"/>
    <p:sldId id="416" r:id="rId7"/>
    <p:sldId id="417" r:id="rId8"/>
    <p:sldId id="418" r:id="rId9"/>
    <p:sldId id="419" r:id="rId10"/>
    <p:sldId id="420" r:id="rId11"/>
    <p:sldId id="421" r:id="rId12"/>
    <p:sldId id="422" r:id="rId13"/>
    <p:sldId id="423" r:id="rId14"/>
    <p:sldId id="424" r:id="rId15"/>
    <p:sldId id="425" r:id="rId16"/>
    <p:sldId id="31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97"/>
    <p:restoredTop sz="90117" autoAdjust="0"/>
  </p:normalViewPr>
  <p:slideViewPr>
    <p:cSldViewPr>
      <p:cViewPr varScale="1">
        <p:scale>
          <a:sx n="104" d="100"/>
          <a:sy n="104" d="100"/>
        </p:scale>
        <p:origin x="21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9DB9D4-6C38-4D58-92CB-E6FEC10CC850}" type="slidenum">
              <a:rPr lang="en-US" smtClean="0"/>
              <a:t>‹#›</a:t>
            </a:fld>
            <a:endParaRPr lang="en-US"/>
          </a:p>
        </p:txBody>
      </p:sp>
    </p:spTree>
    <p:extLst>
      <p:ext uri="{BB962C8B-B14F-4D97-AF65-F5344CB8AC3E}">
        <p14:creationId xmlns:p14="http://schemas.microsoft.com/office/powerpoint/2010/main" val="884398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FCC6F-AA17-4225-9E8E-D46475B06051}" type="datetimeFigureOut">
              <a:rPr lang="en-US" smtClean="0"/>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E03CA-5F00-412C-91DF-E9FDFB017745}" type="slidenum">
              <a:rPr lang="en-US" smtClean="0"/>
              <a:t>‹#›</a:t>
            </a:fld>
            <a:endParaRPr lang="en-US"/>
          </a:p>
        </p:txBody>
      </p:sp>
    </p:spTree>
    <p:extLst>
      <p:ext uri="{BB962C8B-B14F-4D97-AF65-F5344CB8AC3E}">
        <p14:creationId xmlns:p14="http://schemas.microsoft.com/office/powerpoint/2010/main" val="210519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2</a:t>
            </a:fld>
            <a:endParaRPr lang="en-US"/>
          </a:p>
        </p:txBody>
      </p:sp>
    </p:spTree>
    <p:extLst>
      <p:ext uri="{BB962C8B-B14F-4D97-AF65-F5344CB8AC3E}">
        <p14:creationId xmlns:p14="http://schemas.microsoft.com/office/powerpoint/2010/main" val="643401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11</a:t>
            </a:fld>
            <a:endParaRPr lang="en-US"/>
          </a:p>
        </p:txBody>
      </p:sp>
    </p:spTree>
    <p:extLst>
      <p:ext uri="{BB962C8B-B14F-4D97-AF65-F5344CB8AC3E}">
        <p14:creationId xmlns:p14="http://schemas.microsoft.com/office/powerpoint/2010/main" val="364833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12</a:t>
            </a:fld>
            <a:endParaRPr lang="en-US"/>
          </a:p>
        </p:txBody>
      </p:sp>
    </p:spTree>
    <p:extLst>
      <p:ext uri="{BB962C8B-B14F-4D97-AF65-F5344CB8AC3E}">
        <p14:creationId xmlns:p14="http://schemas.microsoft.com/office/powerpoint/2010/main" val="385846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13</a:t>
            </a:fld>
            <a:endParaRPr lang="en-US"/>
          </a:p>
        </p:txBody>
      </p:sp>
    </p:spTree>
    <p:extLst>
      <p:ext uri="{BB962C8B-B14F-4D97-AF65-F5344CB8AC3E}">
        <p14:creationId xmlns:p14="http://schemas.microsoft.com/office/powerpoint/2010/main" val="426816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14</a:t>
            </a:fld>
            <a:endParaRPr lang="en-US"/>
          </a:p>
        </p:txBody>
      </p:sp>
    </p:spTree>
    <p:extLst>
      <p:ext uri="{BB962C8B-B14F-4D97-AF65-F5344CB8AC3E}">
        <p14:creationId xmlns:p14="http://schemas.microsoft.com/office/powerpoint/2010/main" val="176133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15</a:t>
            </a:fld>
            <a:endParaRPr lang="en-US"/>
          </a:p>
        </p:txBody>
      </p:sp>
    </p:spTree>
    <p:extLst>
      <p:ext uri="{BB962C8B-B14F-4D97-AF65-F5344CB8AC3E}">
        <p14:creationId xmlns:p14="http://schemas.microsoft.com/office/powerpoint/2010/main" val="25271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3</a:t>
            </a:fld>
            <a:endParaRPr lang="en-US"/>
          </a:p>
        </p:txBody>
      </p:sp>
    </p:spTree>
    <p:extLst>
      <p:ext uri="{BB962C8B-B14F-4D97-AF65-F5344CB8AC3E}">
        <p14:creationId xmlns:p14="http://schemas.microsoft.com/office/powerpoint/2010/main" val="23380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4</a:t>
            </a:fld>
            <a:endParaRPr lang="en-US"/>
          </a:p>
        </p:txBody>
      </p:sp>
    </p:spTree>
    <p:extLst>
      <p:ext uri="{BB962C8B-B14F-4D97-AF65-F5344CB8AC3E}">
        <p14:creationId xmlns:p14="http://schemas.microsoft.com/office/powerpoint/2010/main" val="236480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5</a:t>
            </a:fld>
            <a:endParaRPr lang="en-US"/>
          </a:p>
        </p:txBody>
      </p:sp>
    </p:spTree>
    <p:extLst>
      <p:ext uri="{BB962C8B-B14F-4D97-AF65-F5344CB8AC3E}">
        <p14:creationId xmlns:p14="http://schemas.microsoft.com/office/powerpoint/2010/main" val="43878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6</a:t>
            </a:fld>
            <a:endParaRPr lang="en-US"/>
          </a:p>
        </p:txBody>
      </p:sp>
    </p:spTree>
    <p:extLst>
      <p:ext uri="{BB962C8B-B14F-4D97-AF65-F5344CB8AC3E}">
        <p14:creationId xmlns:p14="http://schemas.microsoft.com/office/powerpoint/2010/main" val="420828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7</a:t>
            </a:fld>
            <a:endParaRPr lang="en-US"/>
          </a:p>
        </p:txBody>
      </p:sp>
    </p:spTree>
    <p:extLst>
      <p:ext uri="{BB962C8B-B14F-4D97-AF65-F5344CB8AC3E}">
        <p14:creationId xmlns:p14="http://schemas.microsoft.com/office/powerpoint/2010/main" val="370030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8</a:t>
            </a:fld>
            <a:endParaRPr lang="en-US"/>
          </a:p>
        </p:txBody>
      </p:sp>
    </p:spTree>
    <p:extLst>
      <p:ext uri="{BB962C8B-B14F-4D97-AF65-F5344CB8AC3E}">
        <p14:creationId xmlns:p14="http://schemas.microsoft.com/office/powerpoint/2010/main" val="223829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9</a:t>
            </a:fld>
            <a:endParaRPr lang="en-US"/>
          </a:p>
        </p:txBody>
      </p:sp>
    </p:spTree>
    <p:extLst>
      <p:ext uri="{BB962C8B-B14F-4D97-AF65-F5344CB8AC3E}">
        <p14:creationId xmlns:p14="http://schemas.microsoft.com/office/powerpoint/2010/main" val="234056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10</a:t>
            </a:fld>
            <a:endParaRPr lang="en-US"/>
          </a:p>
        </p:txBody>
      </p:sp>
    </p:spTree>
    <p:extLst>
      <p:ext uri="{BB962C8B-B14F-4D97-AF65-F5344CB8AC3E}">
        <p14:creationId xmlns:p14="http://schemas.microsoft.com/office/powerpoint/2010/main" val="212425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D1F44AC-FF31-44E2-B4A2-480C439A1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942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1948FB-EB97-4906-997C-8C6372295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839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848787F-3637-433B-A113-2048EEF52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269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C536313-D09D-426F-9168-BB9685A1F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471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D19E29E-F8D2-4C4E-8E2B-55C28DB713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944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340B6F0-C5A0-4E37-9B94-CC8CE845A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912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84BC040-8E91-43E6-AAB0-D2AE304F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57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35FB0F1-B868-4019-8DBF-3AC41040F0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66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F6B5EBD-17E3-42E7-BC06-011F460547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413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7556CA7-C1D9-46A4-BA0A-E8C843382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16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94049B7-D457-40B6-A048-600E1A554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102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40738"/>
            </a:gs>
            <a:gs pos="0">
              <a:srgbClr val="000000"/>
            </a:gs>
            <a:gs pos="74001">
              <a:srgbClr val="0A128C"/>
            </a:gs>
            <a:gs pos="100000">
              <a:srgbClr val="181CC7"/>
            </a:gs>
            <a:gs pos="100000">
              <a:srgbClr val="7005D4"/>
            </a:gs>
          </a:gsLst>
          <a:lin ang="5400000" scaled="0"/>
          <a:tileRect/>
        </a:gra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a:xfrm>
            <a:off x="7020088"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eaLnBrk="0" fontAlgn="base" hangingPunct="0">
              <a:spcBef>
                <a:spcPct val="0"/>
              </a:spcBef>
              <a:spcAft>
                <a:spcPct val="0"/>
              </a:spcAft>
            </a:pPr>
            <a:fld id="{1C1468E3-C147-42ED-BB11-8D32A00DC131}" type="slidenum">
              <a:rPr lang="en-US" sz="1400" smtClean="0">
                <a:solidFill>
                  <a:srgbClr val="FFFFFF"/>
                </a:solidFill>
              </a:rPr>
              <a:pPr eaLnBrk="0" fontAlgn="base" hangingPunct="0">
                <a:spcBef>
                  <a:spcPct val="0"/>
                </a:spcBef>
                <a:spcAft>
                  <a:spcPct val="0"/>
                </a:spcAft>
              </a:pPr>
              <a:t>‹#›</a:t>
            </a:fld>
            <a:endParaRPr lang="en-US" sz="1400" dirty="0">
              <a:solidFill>
                <a:srgbClr val="FFFFFF"/>
              </a:solidFill>
            </a:endParaRPr>
          </a:p>
        </p:txBody>
      </p:sp>
      <p:sp>
        <p:nvSpPr>
          <p:cNvPr id="9" name="Rectangle 8"/>
          <p:cNvSpPr/>
          <p:nvPr userDrawn="1"/>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10" name="TextBox 9"/>
          <p:cNvSpPr txBox="1"/>
          <p:nvPr userDrawn="1"/>
        </p:nvSpPr>
        <p:spPr>
          <a:xfrm>
            <a:off x="1040958" y="6538119"/>
            <a:ext cx="4692097"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000000"/>
                </a:solidFill>
              </a:rPr>
              <a:t>Kick-Off Meeting, November 16, 2012, Golden, Colorado</a:t>
            </a:r>
          </a:p>
        </p:txBody>
      </p:sp>
      <p:grpSp>
        <p:nvGrpSpPr>
          <p:cNvPr id="11" name="Group 10"/>
          <p:cNvGrpSpPr>
            <a:grpSpLocks noChangeAspect="1"/>
          </p:cNvGrpSpPr>
          <p:nvPr userDrawn="1"/>
        </p:nvGrpSpPr>
        <p:grpSpPr>
          <a:xfrm>
            <a:off x="141396" y="6146400"/>
            <a:ext cx="763435" cy="609674"/>
            <a:chOff x="-32212" y="427945"/>
            <a:chExt cx="5134907" cy="4100706"/>
          </a:xfrm>
        </p:grpSpPr>
        <p:grpSp>
          <p:nvGrpSpPr>
            <p:cNvPr id="12" name="Group 11"/>
            <p:cNvGrpSpPr/>
            <p:nvPr/>
          </p:nvGrpSpPr>
          <p:grpSpPr>
            <a:xfrm>
              <a:off x="1124624" y="1927737"/>
              <a:ext cx="3978071" cy="2600914"/>
              <a:chOff x="918033" y="1927737"/>
              <a:chExt cx="3978071" cy="2600914"/>
            </a:xfrm>
          </p:grpSpPr>
          <p:sp>
            <p:nvSpPr>
              <p:cNvPr id="14" name="Isosceles Triangle 13"/>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5" name="Right Triangle 14"/>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grpSp>
        <p:sp>
          <p:nvSpPr>
            <p:cNvPr id="13" name="Arc 12"/>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eaLnBrk="0" fontAlgn="base" hangingPunct="0">
                <a:spcBef>
                  <a:spcPct val="0"/>
                </a:spcBef>
                <a:spcAft>
                  <a:spcPct val="0"/>
                </a:spcAft>
              </a:pPr>
              <a:endParaRPr lang="en-US" sz="2400">
                <a:solidFill>
                  <a:srgbClr val="000000"/>
                </a:solidFill>
              </a:endParaRPr>
            </a:p>
          </p:txBody>
        </p:sp>
      </p:grpSp>
      <p:sp>
        <p:nvSpPr>
          <p:cNvPr id="16" name="TextBox 15"/>
          <p:cNvSpPr txBox="1"/>
          <p:nvPr userDrawn="1"/>
        </p:nvSpPr>
        <p:spPr>
          <a:xfrm>
            <a:off x="1018893" y="6288204"/>
            <a:ext cx="5024032" cy="338554"/>
          </a:xfrm>
          <a:prstGeom prst="rect">
            <a:avLst/>
          </a:prstGeom>
          <a:noFill/>
        </p:spPr>
        <p:txBody>
          <a:bodyPr wrap="none" rtlCol="0">
            <a:spAutoFit/>
          </a:bodyPr>
          <a:lstStyle/>
          <a:p>
            <a:pPr algn="ctr" eaLnBrk="0" fontAlgn="base" hangingPunct="0">
              <a:spcBef>
                <a:spcPct val="0"/>
              </a:spcBef>
              <a:spcAft>
                <a:spcPct val="0"/>
              </a:spcAft>
            </a:pPr>
            <a:r>
              <a:rPr lang="en-US" sz="1600" dirty="0">
                <a:solidFill>
                  <a:srgbClr val="000000"/>
                </a:solidFill>
                <a:latin typeface="Britannic Bold"/>
                <a:cs typeface="Britannic Bold"/>
              </a:rPr>
              <a:t>UNCONVENTIONAL RESERVOIR ENGINEERING PROJECT</a:t>
            </a:r>
          </a:p>
        </p:txBody>
      </p:sp>
    </p:spTree>
    <p:extLst>
      <p:ext uri="{BB962C8B-B14F-4D97-AF65-F5344CB8AC3E}">
        <p14:creationId xmlns:p14="http://schemas.microsoft.com/office/powerpoint/2010/main" val="1478154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8"/>
          <p:cNvSpPr txBox="1">
            <a:spLocks noChangeArrowheads="1"/>
          </p:cNvSpPr>
          <p:nvPr/>
        </p:nvSpPr>
        <p:spPr bwMode="auto">
          <a:xfrm>
            <a:off x="533400" y="2590800"/>
            <a:ext cx="8001000" cy="584775"/>
          </a:xfrm>
          <a:prstGeom prst="rect">
            <a:avLst/>
          </a:prstGeom>
          <a:noFill/>
          <a:ln>
            <a:noFill/>
          </a:ln>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ctr" hangingPunct="0"/>
            <a:r>
              <a:rPr lang="en-US" sz="3200" b="1" dirty="0">
                <a:latin typeface="Calibri" panose="020F0502020204030204" pitchFamily="34" charset="0"/>
                <a:cs typeface="Calibri" panose="020F0502020204030204" pitchFamily="34" charset="0"/>
              </a:rPr>
              <a:t>Unconventional Enhanced Oil Recovery (EOR)</a:t>
            </a:r>
          </a:p>
        </p:txBody>
      </p:sp>
      <p:sp>
        <p:nvSpPr>
          <p:cNvPr id="6147" name="Text Box 29"/>
          <p:cNvSpPr txBox="1">
            <a:spLocks noChangeArrowheads="1"/>
          </p:cNvSpPr>
          <p:nvPr/>
        </p:nvSpPr>
        <p:spPr bwMode="auto">
          <a:xfrm>
            <a:off x="582181" y="4970830"/>
            <a:ext cx="7181850"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eaLnBrk="0" fontAlgn="base" hangingPunct="0">
              <a:lnSpc>
                <a:spcPct val="60000"/>
              </a:lnSpc>
              <a:spcBef>
                <a:spcPct val="50000"/>
              </a:spcBef>
              <a:spcAft>
                <a:spcPct val="0"/>
              </a:spcAft>
            </a:pPr>
            <a:r>
              <a:rPr lang="en-US" b="1" dirty="0">
                <a:solidFill>
                  <a:srgbClr val="FFFFFF"/>
                </a:solidFill>
                <a:latin typeface="Calibri" panose="020F0502020204030204" pitchFamily="34" charset="0"/>
                <a:cs typeface="Calibri" panose="020F0502020204030204" pitchFamily="34" charset="0"/>
              </a:rPr>
              <a:t>H. </a:t>
            </a:r>
            <a:r>
              <a:rPr lang="en-US" b="1" dirty="0" err="1">
                <a:solidFill>
                  <a:srgbClr val="FFFFFF"/>
                </a:solidFill>
                <a:latin typeface="Calibri" panose="020F0502020204030204" pitchFamily="34" charset="0"/>
                <a:cs typeface="Calibri" panose="020F0502020204030204" pitchFamily="34" charset="0"/>
              </a:rPr>
              <a:t>Kazemi</a:t>
            </a:r>
            <a:r>
              <a:rPr lang="en-US" b="1" dirty="0">
                <a:solidFill>
                  <a:srgbClr val="FFFFFF"/>
                </a:solidFill>
                <a:latin typeface="Calibri" panose="020F0502020204030204" pitchFamily="34" charset="0"/>
                <a:cs typeface="Calibri" panose="020F0502020204030204" pitchFamily="34" charset="0"/>
              </a:rPr>
              <a:t>, Professor </a:t>
            </a:r>
          </a:p>
          <a:p>
            <a:pPr eaLnBrk="0" fontAlgn="base" hangingPunct="0">
              <a:lnSpc>
                <a:spcPct val="60000"/>
              </a:lnSpc>
              <a:spcBef>
                <a:spcPct val="50000"/>
              </a:spcBef>
              <a:spcAft>
                <a:spcPct val="0"/>
              </a:spcAft>
            </a:pPr>
            <a:r>
              <a:rPr lang="en-US" b="1" dirty="0">
                <a:solidFill>
                  <a:srgbClr val="FFFFFF"/>
                </a:solidFill>
                <a:latin typeface="Calibri" panose="020F0502020204030204" pitchFamily="34" charset="0"/>
                <a:cs typeface="Calibri" panose="020F0502020204030204" pitchFamily="34" charset="0"/>
              </a:rPr>
              <a:t>Colorado School of Mines</a:t>
            </a:r>
          </a:p>
        </p:txBody>
      </p:sp>
      <p:pic>
        <p:nvPicPr>
          <p:cNvPr id="3" name="Picture 2"/>
          <p:cNvPicPr>
            <a:picLocks noChangeAspect="1"/>
          </p:cNvPicPr>
          <p:nvPr/>
        </p:nvPicPr>
        <p:blipFill>
          <a:blip r:embed="rId2"/>
          <a:stretch>
            <a:fillRect/>
          </a:stretch>
        </p:blipFill>
        <p:spPr>
          <a:xfrm>
            <a:off x="4559300" y="3416300"/>
            <a:ext cx="12700" cy="12700"/>
          </a:xfrm>
          <a:prstGeom prst="rect">
            <a:avLst/>
          </a:prstGeom>
        </p:spPr>
      </p:pic>
      <p:pic>
        <p:nvPicPr>
          <p:cNvPr id="4" name="Picture 3"/>
          <p:cNvPicPr>
            <a:picLocks noChangeAspect="1"/>
          </p:cNvPicPr>
          <p:nvPr/>
        </p:nvPicPr>
        <p:blipFill>
          <a:blip r:embed="rId2"/>
          <a:stretch>
            <a:fillRect/>
          </a:stretch>
        </p:blipFill>
        <p:spPr>
          <a:xfrm>
            <a:off x="4559300" y="3416300"/>
            <a:ext cx="12700" cy="12700"/>
          </a:xfrm>
          <a:prstGeom prst="rect">
            <a:avLst/>
          </a:prstGeom>
        </p:spPr>
      </p:pic>
      <p:sp>
        <p:nvSpPr>
          <p:cNvPr id="11" name="Rectangle 10"/>
          <p:cNvSpPr/>
          <p:nvPr/>
        </p:nvSpPr>
        <p:spPr bwMode="auto">
          <a:xfrm>
            <a:off x="0" y="1723715"/>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13510"/>
            <a:ext cx="9144000" cy="1918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pSp>
        <p:nvGrpSpPr>
          <p:cNvPr id="13" name="Group 12"/>
          <p:cNvGrpSpPr>
            <a:grpSpLocks noChangeAspect="1"/>
          </p:cNvGrpSpPr>
          <p:nvPr/>
        </p:nvGrpSpPr>
        <p:grpSpPr>
          <a:xfrm>
            <a:off x="162139" y="121590"/>
            <a:ext cx="1661931" cy="1737607"/>
            <a:chOff x="-32212" y="427945"/>
            <a:chExt cx="5226747" cy="5464750"/>
          </a:xfrm>
        </p:grpSpPr>
        <p:sp>
          <p:nvSpPr>
            <p:cNvPr id="14" name="Rectangle 13"/>
            <p:cNvSpPr/>
            <p:nvPr/>
          </p:nvSpPr>
          <p:spPr>
            <a:xfrm>
              <a:off x="1032783" y="4415367"/>
              <a:ext cx="4161752" cy="1477328"/>
            </a:xfrm>
            <a:prstGeom prst="rect">
              <a:avLst/>
            </a:prstGeom>
            <a:noFill/>
          </p:spPr>
          <p:txBody>
            <a:bodyPr wrap="square" lIns="0" tIns="0" rIns="0" bIns="0">
              <a:normAutofit/>
            </a:bodyPr>
            <a:lstStyle/>
            <a:p>
              <a:pPr algn="ctr"/>
              <a:r>
                <a:rPr lang="en-US" sz="28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Britannic Bold"/>
                  <a:cs typeface="Britannic Bold"/>
                </a:rPr>
                <a:t>U R E P</a:t>
              </a:r>
            </a:p>
          </p:txBody>
        </p:sp>
        <p:grpSp>
          <p:nvGrpSpPr>
            <p:cNvPr id="15" name="Group 14"/>
            <p:cNvGrpSpPr/>
            <p:nvPr/>
          </p:nvGrpSpPr>
          <p:grpSpPr>
            <a:xfrm>
              <a:off x="-32212" y="427945"/>
              <a:ext cx="5134907" cy="4100706"/>
              <a:chOff x="-32212" y="427945"/>
              <a:chExt cx="5134907" cy="4100706"/>
            </a:xfrm>
          </p:grpSpPr>
          <p:grpSp>
            <p:nvGrpSpPr>
              <p:cNvPr id="16" name="Group 15"/>
              <p:cNvGrpSpPr/>
              <p:nvPr/>
            </p:nvGrpSpPr>
            <p:grpSpPr>
              <a:xfrm>
                <a:off x="1124624" y="1927737"/>
                <a:ext cx="3978071" cy="2600914"/>
                <a:chOff x="918033" y="1927737"/>
                <a:chExt cx="3978071" cy="2600914"/>
              </a:xfrm>
            </p:grpSpPr>
            <p:sp>
              <p:nvSpPr>
                <p:cNvPr id="18" name="Isosceles Triangle 17"/>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Triangle 18"/>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Arc 16"/>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20" name="TextBox 19"/>
          <p:cNvSpPr txBox="1"/>
          <p:nvPr/>
        </p:nvSpPr>
        <p:spPr>
          <a:xfrm>
            <a:off x="1759473" y="661987"/>
            <a:ext cx="6237605" cy="769441"/>
          </a:xfrm>
          <a:prstGeom prst="rect">
            <a:avLst/>
          </a:prstGeom>
          <a:noFill/>
        </p:spPr>
        <p:txBody>
          <a:bodyPr wrap="none" rtlCol="0">
            <a:spAutoFit/>
          </a:bodyPr>
          <a:lstStyle/>
          <a:p>
            <a:pPr algn="ctr"/>
            <a:r>
              <a:rPr lang="en-US" sz="2000" dirty="0">
                <a:solidFill>
                  <a:schemeClr val="tx1"/>
                </a:solidFill>
                <a:latin typeface="Britannic Bold"/>
                <a:cs typeface="Britannic Bold"/>
              </a:rPr>
              <a:t>UNCONVENTIONAL RESERVOIR ENGINEERING PROJECT</a:t>
            </a:r>
          </a:p>
          <a:p>
            <a:pPr algn="ctr"/>
            <a:r>
              <a:rPr lang="en-US" dirty="0">
                <a:solidFill>
                  <a:schemeClr val="tx1"/>
                </a:solidFill>
                <a:latin typeface="Copperplate"/>
                <a:cs typeface="Copperplate"/>
              </a:rPr>
              <a:t>Colorado School of Mines</a:t>
            </a:r>
          </a:p>
        </p:txBody>
      </p:sp>
      <p:pic>
        <p:nvPicPr>
          <p:cNvPr id="21" name="Picture 20"/>
          <p:cNvPicPr>
            <a:picLocks noChangeAspect="1"/>
          </p:cNvPicPr>
          <p:nvPr/>
        </p:nvPicPr>
        <p:blipFill>
          <a:blip r:embed="rId3"/>
          <a:stretch>
            <a:fillRect/>
          </a:stretch>
        </p:blipFill>
        <p:spPr>
          <a:xfrm>
            <a:off x="7890798" y="587600"/>
            <a:ext cx="918793" cy="936834"/>
          </a:xfrm>
          <a:prstGeom prst="rect">
            <a:avLst/>
          </a:prstGeom>
        </p:spPr>
      </p:pic>
      <p:sp>
        <p:nvSpPr>
          <p:cNvPr id="22" name="TextBox 21"/>
          <p:cNvSpPr txBox="1"/>
          <p:nvPr/>
        </p:nvSpPr>
        <p:spPr>
          <a:xfrm>
            <a:off x="7904307" y="1445567"/>
            <a:ext cx="961922" cy="461665"/>
          </a:xfrm>
          <a:prstGeom prst="rect">
            <a:avLst/>
          </a:prstGeom>
          <a:noFill/>
        </p:spPr>
        <p:txBody>
          <a:bodyPr wrap="none" rtlCol="0">
            <a:spAutoFit/>
          </a:bodyPr>
          <a:lstStyle/>
          <a:p>
            <a:r>
              <a:rPr lang="en-US" b="1" dirty="0">
                <a:solidFill>
                  <a:srgbClr val="000000"/>
                </a:solidFill>
                <a:latin typeface="Copperplate Gothic Bold"/>
                <a:cs typeface="Copperplate Gothic Bold"/>
              </a:rPr>
              <a:t>CSM</a:t>
            </a:r>
          </a:p>
        </p:txBody>
      </p:sp>
      <p:sp>
        <p:nvSpPr>
          <p:cNvPr id="23" name="Rectangle 22"/>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4" name="Slide Number Placeholder 6"/>
          <p:cNvSpPr>
            <a:spLocks noGrp="1"/>
          </p:cNvSpPr>
          <p:nvPr>
            <p:ph type="sldNum" sz="quarter" idx="12"/>
          </p:nvPr>
        </p:nvSpPr>
        <p:spPr>
          <a:xfrm>
            <a:off x="7020088" y="627108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1</a:t>
            </a:fld>
            <a:endParaRPr lang="en-US" sz="1400" dirty="0">
              <a:solidFill>
                <a:srgbClr val="FFFFFF"/>
              </a:solidFill>
            </a:endParaRPr>
          </a:p>
        </p:txBody>
      </p:sp>
      <p:sp>
        <p:nvSpPr>
          <p:cNvPr id="25" name="Rectangle 2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pSp>
        <p:nvGrpSpPr>
          <p:cNvPr id="26" name="Group 25"/>
          <p:cNvGrpSpPr>
            <a:grpSpLocks noChangeAspect="1"/>
          </p:cNvGrpSpPr>
          <p:nvPr/>
        </p:nvGrpSpPr>
        <p:grpSpPr>
          <a:xfrm>
            <a:off x="141396" y="6146400"/>
            <a:ext cx="763435" cy="609674"/>
            <a:chOff x="-32212" y="427945"/>
            <a:chExt cx="5134907" cy="4100706"/>
          </a:xfrm>
        </p:grpSpPr>
        <p:grpSp>
          <p:nvGrpSpPr>
            <p:cNvPr id="27" name="Group 26"/>
            <p:cNvGrpSpPr/>
            <p:nvPr/>
          </p:nvGrpSpPr>
          <p:grpSpPr>
            <a:xfrm>
              <a:off x="1124624" y="1927737"/>
              <a:ext cx="3978071" cy="2600914"/>
              <a:chOff x="918033" y="1927737"/>
              <a:chExt cx="3978071" cy="2600914"/>
            </a:xfrm>
          </p:grpSpPr>
          <p:sp>
            <p:nvSpPr>
              <p:cNvPr id="30" name="Isosceles Triangle 29"/>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ight Triangle 31"/>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Arc 28"/>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 name="TextBox 32"/>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7" name="Slide Number Placeholder 6"/>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kern="1200">
                <a:solidFill>
                  <a:schemeClr val="bg1"/>
                </a:solidFill>
                <a:latin typeface="Arial" pitchFamily="34" charset="0"/>
                <a:ea typeface="ヒラギノ角ゴ Pro W3" pitchFamily="75" charset="-128"/>
                <a:cs typeface="+mn-cs"/>
              </a:defRPr>
            </a:lvl1pPr>
            <a:lvl2pPr marL="742950" indent="-285750" algn="l" defTabSz="914400" rtl="0" eaLnBrk="1" latinLnBrk="0" hangingPunct="1">
              <a:defRPr sz="2400" kern="1200">
                <a:solidFill>
                  <a:schemeClr val="bg1"/>
                </a:solidFill>
                <a:latin typeface="Arial" pitchFamily="34" charset="0"/>
                <a:ea typeface="ヒラギノ角ゴ Pro W3" pitchFamily="75" charset="-128"/>
                <a:cs typeface="+mn-cs"/>
              </a:defRPr>
            </a:lvl2pPr>
            <a:lvl3pPr marL="1143000" indent="-228600" algn="l" defTabSz="914400" rtl="0" eaLnBrk="1" latinLnBrk="0" hangingPunct="1">
              <a:defRPr sz="2400" kern="1200">
                <a:solidFill>
                  <a:schemeClr val="bg1"/>
                </a:solidFill>
                <a:latin typeface="Arial" pitchFamily="34" charset="0"/>
                <a:ea typeface="ヒラギノ角ゴ Pro W3" pitchFamily="75" charset="-128"/>
                <a:cs typeface="+mn-cs"/>
              </a:defRPr>
            </a:lvl3pPr>
            <a:lvl4pPr marL="1600200" indent="-228600" algn="l" defTabSz="914400" rtl="0" eaLnBrk="1" latinLnBrk="0" hangingPunct="1">
              <a:defRPr sz="2400" kern="1200">
                <a:solidFill>
                  <a:schemeClr val="bg1"/>
                </a:solidFill>
                <a:latin typeface="Arial" pitchFamily="34" charset="0"/>
                <a:ea typeface="ヒラギノ角ゴ Pro W3" pitchFamily="75" charset="-128"/>
                <a:cs typeface="+mn-cs"/>
              </a:defRPr>
            </a:lvl4pPr>
            <a:lvl5pPr marL="2057400" indent="-228600" algn="l" defTabSz="914400" rtl="0" eaLnBrk="1" latinLnBrk="0" hangingPunct="1">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r>
              <a:rPr lang="en-US" sz="1400" dirty="0">
                <a:solidFill>
                  <a:srgbClr val="000000"/>
                </a:solidFill>
              </a:rPr>
              <a:t>1</a:t>
            </a:r>
          </a:p>
        </p:txBody>
      </p:sp>
      <p:sp>
        <p:nvSpPr>
          <p:cNvPr id="31" name="TextBox 30">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854833342"/>
      </p:ext>
    </p:extLst>
  </p:cSld>
  <p:clrMapOvr>
    <a:masterClrMapping/>
  </p:clrMapOvr>
  <mc:AlternateContent xmlns:mc="http://schemas.openxmlformats.org/markup-compatibility/2006" xmlns:p14="http://schemas.microsoft.com/office/powerpoint/2010/main">
    <mc:Choice Requires="p14">
      <p:transition spd="slow" p14:dur="2000" advTm="7865"/>
    </mc:Choice>
    <mc:Fallback xmlns="">
      <p:transition spd="slow" advTm="786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76200"/>
            <a:ext cx="9144000" cy="954107"/>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Carbonate dissolution in low-salinity water </a:t>
            </a:r>
          </a:p>
          <a:p>
            <a:pPr algn="ctr"/>
            <a:r>
              <a:rPr lang="en-US" sz="2800" b="1" dirty="0">
                <a:latin typeface="Arial Rounded MT Bold" panose="020F0704030504030204" pitchFamily="34" charset="0"/>
                <a:cs typeface="Calibri" panose="020F0502020204030204" pitchFamily="34" charset="0"/>
              </a:rPr>
              <a:t>may promote EOR</a:t>
            </a:r>
            <a:endParaRPr lang="en-US" sz="2800" b="1" dirty="0">
              <a:solidFill>
                <a:schemeClr val="tx1">
                  <a:lumMod val="65000"/>
                  <a:lumOff val="35000"/>
                </a:schemeClr>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10</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4">
            <a:extLst>
              <a:ext uri="{FF2B5EF4-FFF2-40B4-BE49-F238E27FC236}">
                <a16:creationId xmlns:a16="http://schemas.microsoft.com/office/drawing/2014/main" id="{81901E2D-DF53-4B4F-B1F7-119436E3F7F6}"/>
              </a:ext>
            </a:extLst>
          </p:cNvPr>
          <p:cNvSpPr/>
          <p:nvPr/>
        </p:nvSpPr>
        <p:spPr>
          <a:xfrm>
            <a:off x="304800" y="1718608"/>
            <a:ext cx="8686800" cy="1938992"/>
          </a:xfrm>
          <a:prstGeom prst="rect">
            <a:avLst/>
          </a:prstGeom>
        </p:spPr>
        <p:txBody>
          <a:bodyPr wrap="square">
            <a:spAutoFit/>
          </a:bodyPr>
          <a:lstStyle/>
          <a:p>
            <a:pPr marL="457200" indent="-457200">
              <a:buFont typeface="Arial" panose="020B0604020202020204" pitchFamily="34" charset="0"/>
              <a:buChar char="•"/>
            </a:pPr>
            <a:r>
              <a:rPr lang="en-US" sz="2400" dirty="0" err="1">
                <a:solidFill>
                  <a:schemeClr val="bg1"/>
                </a:solidFill>
                <a:latin typeface="Calibri" panose="020F0502020204030204" pitchFamily="34" charset="0"/>
                <a:cs typeface="Calibri" panose="020F0502020204030204" pitchFamily="34" charset="0"/>
              </a:rPr>
              <a:t>Altahir</a:t>
            </a:r>
            <a:r>
              <a:rPr lang="en-US" sz="2400" dirty="0">
                <a:solidFill>
                  <a:schemeClr val="bg1"/>
                </a:solidFill>
                <a:latin typeface="Calibri" panose="020F0502020204030204" pitchFamily="34" charset="0"/>
                <a:cs typeface="Calibri" panose="020F0502020204030204" pitchFamily="34" charset="0"/>
              </a:rPr>
              <a:t> and Hussain (2017) experimental results indicate that a </a:t>
            </a:r>
            <a:r>
              <a:rPr lang="en-US" sz="2400" b="1" dirty="0">
                <a:solidFill>
                  <a:srgbClr val="FFFF00"/>
                </a:solidFill>
                <a:latin typeface="Calibri" panose="020F0502020204030204" pitchFamily="34" charset="0"/>
                <a:cs typeface="Calibri" panose="020F0502020204030204" pitchFamily="34" charset="0"/>
              </a:rPr>
              <a:t>pH of about 9.5 </a:t>
            </a:r>
            <a:r>
              <a:rPr lang="en-US" sz="2400" dirty="0">
                <a:solidFill>
                  <a:schemeClr val="bg1"/>
                </a:solidFill>
                <a:latin typeface="Calibri" panose="020F0502020204030204" pitchFamily="34" charset="0"/>
                <a:cs typeface="Calibri" panose="020F0502020204030204" pitchFamily="34" charset="0"/>
              </a:rPr>
              <a:t>is generated because of calcite dissolution in </a:t>
            </a:r>
            <a:r>
              <a:rPr lang="en-US" sz="2400" b="1" dirty="0">
                <a:solidFill>
                  <a:srgbClr val="FFFF00"/>
                </a:solidFill>
                <a:latin typeface="Calibri" panose="020F0502020204030204" pitchFamily="34" charset="0"/>
                <a:cs typeface="Calibri" panose="020F0502020204030204" pitchFamily="34" charset="0"/>
              </a:rPr>
              <a:t>low salinity water</a:t>
            </a:r>
            <a:r>
              <a:rPr lang="en-US" sz="2400" dirty="0">
                <a:solidFill>
                  <a:schemeClr val="bg1"/>
                </a:solidFill>
                <a:latin typeface="Calibri" panose="020F0502020204030204" pitchFamily="34" charset="0"/>
                <a:cs typeface="Calibri" panose="020F0502020204030204" pitchFamily="34" charset="0"/>
              </a:rPr>
              <a:t>. This </a:t>
            </a:r>
            <a:r>
              <a:rPr lang="en-US" sz="2400" b="1" dirty="0">
                <a:solidFill>
                  <a:srgbClr val="FFFF00"/>
                </a:solidFill>
                <a:latin typeface="Calibri" panose="020F0502020204030204" pitchFamily="34" charset="0"/>
                <a:cs typeface="Calibri" panose="020F0502020204030204" pitchFamily="34" charset="0"/>
              </a:rPr>
              <a:t>alkaline</a:t>
            </a:r>
            <a:r>
              <a:rPr lang="en-US" sz="2400" dirty="0">
                <a:solidFill>
                  <a:schemeClr val="bg1"/>
                </a:solidFill>
                <a:latin typeface="Calibri" panose="020F0502020204030204" pitchFamily="34" charset="0"/>
                <a:cs typeface="Calibri" panose="020F0502020204030204" pitchFamily="34" charset="0"/>
              </a:rPr>
              <a:t> environment could be the driving mechanism for low-salinity EOR probably by </a:t>
            </a:r>
            <a:r>
              <a:rPr lang="en-US" sz="2400" b="1" dirty="0">
                <a:solidFill>
                  <a:srgbClr val="FFFF00"/>
                </a:solidFill>
                <a:latin typeface="Calibri" panose="020F0502020204030204" pitchFamily="34" charset="0"/>
                <a:cs typeface="Calibri" panose="020F0502020204030204" pitchFamily="34" charset="0"/>
              </a:rPr>
              <a:t>OH</a:t>
            </a:r>
            <a:r>
              <a:rPr lang="en-US" sz="2400" b="1" baseline="30000" dirty="0">
                <a:solidFill>
                  <a:srgbClr val="FFFF00"/>
                </a:solidFill>
                <a:latin typeface="Calibri" panose="020F0502020204030204" pitchFamily="34" charset="0"/>
                <a:cs typeface="Calibri" panose="020F0502020204030204" pitchFamily="34" charset="0"/>
              </a:rPr>
              <a:t>-</a:t>
            </a:r>
            <a:r>
              <a:rPr lang="en-US" sz="2400" b="1" dirty="0">
                <a:solidFill>
                  <a:srgbClr val="FFFF00"/>
                </a:solidFill>
                <a:latin typeface="Calibri" panose="020F0502020204030204" pitchFamily="34" charset="0"/>
                <a:cs typeface="Calibri" panose="020F0502020204030204" pitchFamily="34" charset="0"/>
              </a:rPr>
              <a:t> bonding </a:t>
            </a:r>
            <a:r>
              <a:rPr lang="en-US" sz="2400" dirty="0">
                <a:solidFill>
                  <a:schemeClr val="bg1"/>
                </a:solidFill>
                <a:latin typeface="Calibri" panose="020F0502020204030204" pitchFamily="34" charset="0"/>
                <a:cs typeface="Calibri" panose="020F0502020204030204" pitchFamily="34" charset="0"/>
              </a:rPr>
              <a:t>illustrated below and on the following slide.</a:t>
            </a:r>
          </a:p>
        </p:txBody>
      </p:sp>
      <p:pic>
        <p:nvPicPr>
          <p:cNvPr id="26" name="Picture 25">
            <a:extLst>
              <a:ext uri="{FF2B5EF4-FFF2-40B4-BE49-F238E27FC236}">
                <a16:creationId xmlns:a16="http://schemas.microsoft.com/office/drawing/2014/main" id="{00EC2F49-F361-4790-9E39-1C1C3B386CE3}"/>
              </a:ext>
            </a:extLst>
          </p:cNvPr>
          <p:cNvPicPr>
            <a:picLocks noChangeAspect="1"/>
          </p:cNvPicPr>
          <p:nvPr/>
        </p:nvPicPr>
        <p:blipFill>
          <a:blip r:embed="rId4"/>
          <a:stretch>
            <a:fillRect/>
          </a:stretch>
        </p:blipFill>
        <p:spPr>
          <a:xfrm>
            <a:off x="1351867" y="4572000"/>
            <a:ext cx="6923809" cy="733333"/>
          </a:xfrm>
          <a:prstGeom prst="rect">
            <a:avLst/>
          </a:prstGeom>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68911487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54114"/>
            <a:ext cx="9144000" cy="769441"/>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Acidic crude possible interaction with calcite</a:t>
            </a:r>
            <a:r>
              <a:rPr lang="en-US" sz="2000" b="1" dirty="0">
                <a:latin typeface="Arial Rounded MT Bold" panose="020F0704030504030204" pitchFamily="34" charset="0"/>
                <a:cs typeface="Calibri" panose="020F0502020204030204" pitchFamily="34" charset="0"/>
              </a:rPr>
              <a:t/>
            </a:r>
            <a:br>
              <a:rPr lang="en-US" sz="2000" b="1" dirty="0">
                <a:latin typeface="Arial Rounded MT Bold" panose="020F0704030504030204" pitchFamily="34" charset="0"/>
                <a:cs typeface="Calibri" panose="020F0502020204030204" pitchFamily="34" charset="0"/>
              </a:rPr>
            </a:br>
            <a:r>
              <a:rPr lang="en-US" sz="1600" b="1" dirty="0">
                <a:solidFill>
                  <a:schemeClr val="tx1">
                    <a:lumMod val="65000"/>
                    <a:lumOff val="35000"/>
                  </a:schemeClr>
                </a:solidFill>
                <a:latin typeface="Arial Rounded MT Bold" panose="020F0704030504030204" pitchFamily="34" charset="0"/>
                <a:cs typeface="Calibri" panose="020F0502020204030204" pitchFamily="34" charset="0"/>
              </a:rPr>
              <a:t>(Adopted from: </a:t>
            </a:r>
            <a:r>
              <a:rPr lang="en-US" sz="1600" b="1" dirty="0" err="1">
                <a:solidFill>
                  <a:schemeClr val="tx1">
                    <a:lumMod val="65000"/>
                    <a:lumOff val="35000"/>
                  </a:schemeClr>
                </a:solidFill>
                <a:latin typeface="Arial Rounded MT Bold" panose="020F0704030504030204" pitchFamily="34" charset="0"/>
                <a:cs typeface="Calibri" panose="020F0502020204030204" pitchFamily="34" charset="0"/>
              </a:rPr>
              <a:t>Austad</a:t>
            </a:r>
            <a:r>
              <a:rPr lang="en-US" sz="1600" b="1" dirty="0">
                <a:solidFill>
                  <a:schemeClr val="tx1">
                    <a:lumMod val="65000"/>
                    <a:lumOff val="35000"/>
                  </a:schemeClr>
                </a:solidFill>
                <a:latin typeface="Arial Rounded MT Bold" panose="020F0704030504030204" pitchFamily="34" charset="0"/>
                <a:cs typeface="Calibri" panose="020F0502020204030204" pitchFamily="34" charset="0"/>
              </a:rPr>
              <a:t> et al., 2010)</a:t>
            </a:r>
            <a:endParaRPr lang="en-US" sz="2000" b="1" dirty="0">
              <a:solidFill>
                <a:schemeClr val="tx1">
                  <a:lumMod val="65000"/>
                  <a:lumOff val="35000"/>
                </a:schemeClr>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11</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D39EAF82-76DC-42DB-9C32-562B236EEAA9}"/>
              </a:ext>
            </a:extLst>
          </p:cNvPr>
          <p:cNvPicPr>
            <a:picLocks noChangeAspect="1"/>
          </p:cNvPicPr>
          <p:nvPr/>
        </p:nvPicPr>
        <p:blipFill>
          <a:blip r:embed="rId4"/>
          <a:stretch>
            <a:fillRect/>
          </a:stretch>
        </p:blipFill>
        <p:spPr>
          <a:xfrm>
            <a:off x="1565148" y="1499276"/>
            <a:ext cx="6293533" cy="4017603"/>
          </a:xfrm>
          <a:prstGeom prst="rect">
            <a:avLst/>
          </a:prstGeom>
        </p:spPr>
      </p:pic>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72274136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101025"/>
            <a:ext cx="9144000" cy="584775"/>
          </a:xfrm>
          <a:prstGeom prst="rect">
            <a:avLst/>
          </a:prstGeom>
        </p:spPr>
        <p:txBody>
          <a:bodyPr wrap="square">
            <a:spAutoFit/>
          </a:bodyPr>
          <a:lstStyle/>
          <a:p>
            <a:pPr algn="ctr"/>
            <a:r>
              <a:rPr lang="en-US" sz="2000" b="1" dirty="0">
                <a:latin typeface="Arial Rounded MT Bold" panose="020F0704030504030204" pitchFamily="34" charset="0"/>
                <a:cs typeface="Calibri" panose="020F0502020204030204" pitchFamily="34" charset="0"/>
              </a:rPr>
              <a:t>Sea water potentially alters carbonates from </a:t>
            </a:r>
            <a:r>
              <a:rPr lang="en-US" sz="2000" b="1" dirty="0" err="1">
                <a:latin typeface="Arial Rounded MT Bold" panose="020F0704030504030204" pitchFamily="34" charset="0"/>
                <a:cs typeface="Calibri" panose="020F0502020204030204" pitchFamily="34" charset="0"/>
              </a:rPr>
              <a:t>oleophylic</a:t>
            </a:r>
            <a:r>
              <a:rPr lang="en-US" sz="2000" b="1" dirty="0">
                <a:latin typeface="Arial Rounded MT Bold" panose="020F0704030504030204" pitchFamily="34" charset="0"/>
                <a:cs typeface="Calibri" panose="020F0502020204030204" pitchFamily="34" charset="0"/>
              </a:rPr>
              <a:t> to hydrophilic </a:t>
            </a:r>
            <a:r>
              <a:rPr lang="en-US" sz="1600" b="1" dirty="0">
                <a:latin typeface="Arial Rounded MT Bold" panose="020F0704030504030204" pitchFamily="34" charset="0"/>
                <a:cs typeface="Calibri" panose="020F0502020204030204" pitchFamily="34" charset="0"/>
              </a:rPr>
              <a:t/>
            </a:r>
            <a:br>
              <a:rPr lang="en-US" sz="1600" b="1" dirty="0">
                <a:latin typeface="Arial Rounded MT Bold" panose="020F0704030504030204" pitchFamily="34" charset="0"/>
                <a:cs typeface="Calibri" panose="020F0502020204030204" pitchFamily="34" charset="0"/>
              </a:rPr>
            </a:br>
            <a:r>
              <a:rPr lang="en-US" sz="1200" b="1" dirty="0">
                <a:solidFill>
                  <a:schemeClr val="tx1">
                    <a:lumMod val="65000"/>
                    <a:lumOff val="35000"/>
                  </a:schemeClr>
                </a:solidFill>
                <a:latin typeface="Arial Rounded MT Bold" panose="020F0704030504030204" pitchFamily="34" charset="0"/>
                <a:cs typeface="Calibri" panose="020F0502020204030204" pitchFamily="34" charset="0"/>
              </a:rPr>
              <a:t>(Adopted from: </a:t>
            </a:r>
            <a:r>
              <a:rPr lang="en-US" sz="1200" b="1" dirty="0" err="1">
                <a:solidFill>
                  <a:schemeClr val="tx1">
                    <a:lumMod val="65000"/>
                    <a:lumOff val="35000"/>
                  </a:schemeClr>
                </a:solidFill>
                <a:latin typeface="Arial Rounded MT Bold" panose="020F0704030504030204" pitchFamily="34" charset="0"/>
                <a:cs typeface="Calibri" panose="020F0502020204030204" pitchFamily="34" charset="0"/>
              </a:rPr>
              <a:t>Austad</a:t>
            </a:r>
            <a:r>
              <a:rPr lang="en-US" sz="1200" b="1" dirty="0">
                <a:solidFill>
                  <a:schemeClr val="tx1">
                    <a:lumMod val="65000"/>
                    <a:lumOff val="35000"/>
                  </a:schemeClr>
                </a:solidFill>
                <a:latin typeface="Arial Rounded MT Bold" panose="020F0704030504030204" pitchFamily="34" charset="0"/>
                <a:cs typeface="Calibri" panose="020F0502020204030204" pitchFamily="34" charset="0"/>
              </a:rPr>
              <a:t> et al., 2010)</a:t>
            </a:r>
            <a:endParaRPr lang="en-US" sz="1600" b="1" dirty="0">
              <a:solidFill>
                <a:schemeClr val="tx1">
                  <a:lumMod val="65000"/>
                  <a:lumOff val="35000"/>
                </a:schemeClr>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12</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58643B98-37E7-4B7D-AD49-7F7E2DFE02D7}"/>
              </a:ext>
            </a:extLst>
          </p:cNvPr>
          <p:cNvPicPr>
            <a:picLocks noChangeAspect="1"/>
          </p:cNvPicPr>
          <p:nvPr/>
        </p:nvPicPr>
        <p:blipFill>
          <a:blip r:embed="rId4"/>
          <a:stretch>
            <a:fillRect/>
          </a:stretch>
        </p:blipFill>
        <p:spPr>
          <a:xfrm>
            <a:off x="1657382" y="1353689"/>
            <a:ext cx="6038818" cy="4382044"/>
          </a:xfrm>
          <a:prstGeom prst="rect">
            <a:avLst/>
          </a:prstGeom>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252509614"/>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101025"/>
            <a:ext cx="9144000" cy="707886"/>
          </a:xfrm>
          <a:prstGeom prst="rect">
            <a:avLst/>
          </a:prstGeom>
        </p:spPr>
        <p:txBody>
          <a:bodyPr wrap="square">
            <a:spAutoFit/>
          </a:bodyPr>
          <a:lstStyle/>
          <a:p>
            <a:pPr algn="ctr"/>
            <a:r>
              <a:rPr lang="en-US" sz="2000" b="1" dirty="0">
                <a:latin typeface="Arial Rounded MT Bold" panose="020F0704030504030204" pitchFamily="34" charset="0"/>
                <a:cs typeface="Calibri" panose="020F0502020204030204" pitchFamily="34" charset="0"/>
              </a:rPr>
              <a:t>Eleven Wells in the One Square Mile Study Area</a:t>
            </a:r>
            <a:br>
              <a:rPr lang="en-US" sz="2000" b="1" dirty="0">
                <a:latin typeface="Arial Rounded MT Bold" panose="020F0704030504030204" pitchFamily="34" charset="0"/>
                <a:cs typeface="Calibri" panose="020F0502020204030204" pitchFamily="34" charset="0"/>
              </a:rPr>
            </a:br>
            <a:r>
              <a:rPr lang="en-US" sz="2000" b="1" dirty="0">
                <a:latin typeface="Arial Rounded MT Bold" panose="020F0704030504030204" pitchFamily="34" charset="0"/>
                <a:cs typeface="Calibri" panose="020F0502020204030204" pitchFamily="34" charset="0"/>
              </a:rPr>
              <a:t>And a Well Path </a:t>
            </a:r>
            <a:r>
              <a:rPr lang="en-US" sz="1400" b="1" dirty="0">
                <a:solidFill>
                  <a:schemeClr val="tx1">
                    <a:lumMod val="65000"/>
                    <a:lumOff val="35000"/>
                  </a:schemeClr>
                </a:solidFill>
                <a:latin typeface="Arial Rounded MT Bold" panose="020F0704030504030204" pitchFamily="34" charset="0"/>
                <a:cs typeface="Calibri" panose="020F0502020204030204" pitchFamily="34" charset="0"/>
              </a:rPr>
              <a:t>(</a:t>
            </a:r>
            <a:r>
              <a:rPr lang="en-US" sz="1400" b="1" dirty="0" err="1">
                <a:solidFill>
                  <a:schemeClr val="tx1">
                    <a:lumMod val="65000"/>
                    <a:lumOff val="35000"/>
                  </a:schemeClr>
                </a:solidFill>
                <a:latin typeface="Arial Rounded MT Bold" panose="020F0704030504030204" pitchFamily="34" charset="0"/>
                <a:cs typeface="Calibri" panose="020F0502020204030204" pitchFamily="34" charset="0"/>
              </a:rPr>
              <a:t>Yanrui</a:t>
            </a:r>
            <a:r>
              <a:rPr lang="en-US" sz="1400" b="1" dirty="0">
                <a:solidFill>
                  <a:schemeClr val="tx1">
                    <a:lumMod val="65000"/>
                    <a:lumOff val="35000"/>
                  </a:schemeClr>
                </a:solidFill>
                <a:latin typeface="Arial Rounded MT Bold" panose="020F0704030504030204" pitchFamily="34" charset="0"/>
                <a:cs typeface="Calibri" panose="020F0502020204030204" pitchFamily="34" charset="0"/>
              </a:rPr>
              <a:t> Ning, CSM, 2017)</a:t>
            </a:r>
            <a:endParaRPr lang="en-US" sz="1600" b="1" dirty="0">
              <a:solidFill>
                <a:schemeClr val="tx1">
                  <a:lumMod val="65000"/>
                  <a:lumOff val="35000"/>
                </a:schemeClr>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13</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8547ECEC-1590-4D88-8BC4-82D6AFD5ADF6}"/>
              </a:ext>
            </a:extLst>
          </p:cNvPr>
          <p:cNvPicPr>
            <a:picLocks noChangeAspect="1"/>
          </p:cNvPicPr>
          <p:nvPr/>
        </p:nvPicPr>
        <p:blipFill rotWithShape="1">
          <a:blip r:embed="rId4"/>
          <a:srcRect l="8163" t="37423" r="9888" b="14681"/>
          <a:stretch/>
        </p:blipFill>
        <p:spPr>
          <a:xfrm>
            <a:off x="4724400" y="2457039"/>
            <a:ext cx="4211525" cy="1862260"/>
          </a:xfrm>
          <a:prstGeom prst="rect">
            <a:avLst/>
          </a:prstGeom>
        </p:spPr>
      </p:pic>
      <p:pic>
        <p:nvPicPr>
          <p:cNvPr id="25" name="Content Placeholder 4">
            <a:extLst>
              <a:ext uri="{FF2B5EF4-FFF2-40B4-BE49-F238E27FC236}">
                <a16:creationId xmlns:a16="http://schemas.microsoft.com/office/drawing/2014/main" id="{5671C33A-5A1C-464D-BA34-BC5ADEE84D70}"/>
              </a:ext>
            </a:extLst>
          </p:cNvPr>
          <p:cNvPicPr>
            <a:picLocks noChangeAspect="1"/>
          </p:cNvPicPr>
          <p:nvPr/>
        </p:nvPicPr>
        <p:blipFill>
          <a:blip r:embed="rId5"/>
          <a:stretch>
            <a:fillRect/>
          </a:stretch>
        </p:blipFill>
        <p:spPr>
          <a:xfrm>
            <a:off x="177368" y="2082801"/>
            <a:ext cx="4361231" cy="2747722"/>
          </a:xfrm>
          <a:prstGeom prst="rect">
            <a:avLst/>
          </a:prstGeom>
        </p:spPr>
      </p:pic>
      <p:sp>
        <p:nvSpPr>
          <p:cNvPr id="26" name="TextBox 25">
            <a:extLst>
              <a:ext uri="{FF2B5EF4-FFF2-40B4-BE49-F238E27FC236}">
                <a16:creationId xmlns:a16="http://schemas.microsoft.com/office/drawing/2014/main" id="{2CB096DF-EF76-4677-AA84-C20B848055A1}"/>
              </a:ext>
            </a:extLst>
          </p:cNvPr>
          <p:cNvSpPr txBox="1"/>
          <p:nvPr/>
        </p:nvSpPr>
        <p:spPr>
          <a:xfrm>
            <a:off x="3733800" y="4905697"/>
            <a:ext cx="8771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mn-ea"/>
                <a:cs typeface="Helvetica" panose="020B0604020202020204" pitchFamily="34" charset="0"/>
              </a:rPr>
              <a:t>Pitcher, 2015</a:t>
            </a: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56256421"/>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0"/>
            <a:ext cx="9144000" cy="800219"/>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Significant </a:t>
            </a:r>
            <a:r>
              <a:rPr lang="en-US" sz="2800" b="1" dirty="0" err="1">
                <a:latin typeface="Arial Rounded MT Bold" panose="020F0704030504030204" pitchFamily="34" charset="0"/>
                <a:cs typeface="Calibri" panose="020F0502020204030204" pitchFamily="34" charset="0"/>
              </a:rPr>
              <a:t>Interwell</a:t>
            </a:r>
            <a:r>
              <a:rPr lang="en-US" sz="2800" b="1" dirty="0">
                <a:latin typeface="Arial Rounded MT Bold" panose="020F0704030504030204" pitchFamily="34" charset="0"/>
                <a:cs typeface="Calibri" panose="020F0502020204030204" pitchFamily="34" charset="0"/>
              </a:rPr>
              <a:t> &amp; Interlayer Communication</a:t>
            </a:r>
          </a:p>
          <a:p>
            <a:pPr algn="ctr"/>
            <a:r>
              <a:rPr lang="en-US" b="1" dirty="0">
                <a:solidFill>
                  <a:schemeClr val="tx1">
                    <a:lumMod val="65000"/>
                    <a:lumOff val="35000"/>
                  </a:schemeClr>
                </a:solidFill>
                <a:latin typeface="Arial Rounded MT Bold" panose="020F0704030504030204" pitchFamily="34" charset="0"/>
                <a:cs typeface="Calibri" panose="020F0502020204030204" pitchFamily="34" charset="0"/>
              </a:rPr>
              <a:t>(</a:t>
            </a:r>
            <a:r>
              <a:rPr lang="en-US" b="1" dirty="0" err="1">
                <a:solidFill>
                  <a:schemeClr val="tx1">
                    <a:lumMod val="65000"/>
                    <a:lumOff val="35000"/>
                  </a:schemeClr>
                </a:solidFill>
                <a:latin typeface="Arial Rounded MT Bold" panose="020F0704030504030204" pitchFamily="34" charset="0"/>
                <a:cs typeface="Calibri" panose="020F0502020204030204" pitchFamily="34" charset="0"/>
              </a:rPr>
              <a:t>Yanrui</a:t>
            </a:r>
            <a:r>
              <a:rPr lang="en-US" b="1" dirty="0">
                <a:solidFill>
                  <a:schemeClr val="tx1">
                    <a:lumMod val="65000"/>
                    <a:lumOff val="35000"/>
                  </a:schemeClr>
                </a:solidFill>
                <a:latin typeface="Arial Rounded MT Bold" panose="020F0704030504030204" pitchFamily="34" charset="0"/>
                <a:cs typeface="Calibri" panose="020F0502020204030204" pitchFamily="34" charset="0"/>
              </a:rPr>
              <a:t> Ning, CSM, 2017)</a:t>
            </a:r>
            <a:endParaRPr lang="en-US" sz="2000" b="1" dirty="0">
              <a:solidFill>
                <a:schemeClr val="tx1">
                  <a:lumMod val="65000"/>
                  <a:lumOff val="35000"/>
                </a:schemeClr>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14</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D76769DA-0A5D-4BE2-9E86-FAAC5BAB1B92}"/>
              </a:ext>
            </a:extLst>
          </p:cNvPr>
          <p:cNvPicPr>
            <a:picLocks noChangeAspect="1"/>
          </p:cNvPicPr>
          <p:nvPr/>
        </p:nvPicPr>
        <p:blipFill>
          <a:blip r:embed="rId4"/>
          <a:stretch>
            <a:fillRect/>
          </a:stretch>
        </p:blipFill>
        <p:spPr>
          <a:xfrm>
            <a:off x="421574" y="1828800"/>
            <a:ext cx="8341426" cy="3216043"/>
          </a:xfrm>
          <a:prstGeom prst="rect">
            <a:avLst/>
          </a:prstGeom>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744153662"/>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0"/>
            <a:ext cx="9144000" cy="523220"/>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Conclusions</a:t>
            </a:r>
            <a:endParaRPr lang="en-US" sz="2000" b="1" dirty="0">
              <a:solidFill>
                <a:schemeClr val="tx1">
                  <a:lumMod val="65000"/>
                  <a:lumOff val="35000"/>
                </a:schemeClr>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15</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2">
            <a:extLst>
              <a:ext uri="{FF2B5EF4-FFF2-40B4-BE49-F238E27FC236}">
                <a16:creationId xmlns:a16="http://schemas.microsoft.com/office/drawing/2014/main" id="{90CE28C9-86DC-4E4A-8978-843525A644FA}"/>
              </a:ext>
            </a:extLst>
          </p:cNvPr>
          <p:cNvSpPr/>
          <p:nvPr/>
        </p:nvSpPr>
        <p:spPr>
          <a:xfrm>
            <a:off x="304800" y="1524000"/>
            <a:ext cx="8686800" cy="3785652"/>
          </a:xfrm>
          <a:prstGeom prst="rect">
            <a:avLst/>
          </a:prstGeom>
        </p:spPr>
        <p:txBody>
          <a:bodyPr wrap="square">
            <a:spAutoFit/>
          </a:bodyPr>
          <a:lstStyle/>
          <a:p>
            <a:pPr marL="457200" indent="-457200">
              <a:buFont typeface="Arial" panose="020B0604020202020204" pitchFamily="34" charset="0"/>
              <a:buChar char="•"/>
            </a:pPr>
            <a:r>
              <a:rPr lang="en-US" sz="2400" b="1" dirty="0">
                <a:solidFill>
                  <a:srgbClr val="FFFF00"/>
                </a:solidFill>
                <a:latin typeface="Calibri" panose="020F0502020204030204" pitchFamily="34" charset="0"/>
                <a:cs typeface="Calibri" panose="020F0502020204030204" pitchFamily="34" charset="0"/>
              </a:rPr>
              <a:t>Displacement-based EOR is impractical</a:t>
            </a:r>
            <a:r>
              <a:rPr lang="en-US" sz="2400" dirty="0">
                <a:solidFill>
                  <a:schemeClr val="bg1"/>
                </a:solidFill>
                <a:latin typeface="Calibri" panose="020F0502020204030204" pitchFamily="34" charset="0"/>
                <a:cs typeface="Calibri" panose="020F0502020204030204" pitchFamily="34" charset="0"/>
              </a:rPr>
              <a:t> in unconventional reservoirs.</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Micro and macro fractures are the key flow paths for getting the primary and EOR oil out.</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While gas injection EOR is the king of oil recovery in unconventional shale reservoirs, </a:t>
            </a:r>
            <a:r>
              <a:rPr lang="en-US" sz="2400" b="1" dirty="0">
                <a:solidFill>
                  <a:srgbClr val="FFFF00"/>
                </a:solidFill>
                <a:latin typeface="Calibri" panose="020F0502020204030204" pitchFamily="34" charset="0"/>
                <a:cs typeface="Calibri" panose="020F0502020204030204" pitchFamily="34" charset="0"/>
              </a:rPr>
              <a:t>low-salinity osmosis, plus an IFT reducer</a:t>
            </a:r>
            <a:r>
              <a:rPr lang="en-US" sz="2400" dirty="0">
                <a:solidFill>
                  <a:schemeClr val="bg1"/>
                </a:solidFill>
                <a:latin typeface="Calibri" panose="020F0502020204030204" pitchFamily="34" charset="0"/>
                <a:cs typeface="Calibri" panose="020F0502020204030204" pitchFamily="34" charset="0"/>
              </a:rPr>
              <a:t>, can lead to additional oil production. This is the current state of our research at CSM.</a:t>
            </a: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52952979"/>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2"/>
          <a:stretch>
            <a:fillRect/>
          </a:stretch>
        </p:blipFill>
        <p:spPr>
          <a:xfrm>
            <a:off x="4559300" y="3416300"/>
            <a:ext cx="12700" cy="12700"/>
          </a:xfrm>
          <a:prstGeom prst="rect">
            <a:avLst/>
          </a:prstGeom>
        </p:spPr>
      </p:pic>
      <p:pic>
        <p:nvPicPr>
          <p:cNvPr id="4" name="Picture 3"/>
          <p:cNvPicPr>
            <a:picLocks noChangeAspect="1"/>
          </p:cNvPicPr>
          <p:nvPr/>
        </p:nvPicPr>
        <p:blipFill>
          <a:blip r:embed="rId2"/>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solidFill>
                <a:srgbClr val="FFFFFF"/>
              </a:solidFill>
            </a:endParaRPr>
          </a:p>
        </p:txBody>
      </p:sp>
      <p:sp>
        <p:nvSpPr>
          <p:cNvPr id="20" name="Rectangle 19"/>
          <p:cNvSpPr/>
          <p:nvPr/>
        </p:nvSpPr>
        <p:spPr>
          <a:xfrm>
            <a:off x="76200" y="94056"/>
            <a:ext cx="2154757" cy="523220"/>
          </a:xfrm>
          <a:prstGeom prst="rect">
            <a:avLst/>
          </a:prstGeom>
        </p:spPr>
        <p:txBody>
          <a:bodyPr wrap="none">
            <a:spAutoFit/>
          </a:bodyPr>
          <a:lstStyle/>
          <a:p>
            <a:pPr eaLnBrk="0" fontAlgn="base" hangingPunct="0">
              <a:spcBef>
                <a:spcPct val="0"/>
              </a:spcBef>
              <a:spcAft>
                <a:spcPct val="0"/>
              </a:spcAft>
            </a:pPr>
            <a:r>
              <a:rPr lang="en-US" sz="2800" b="1" dirty="0">
                <a:solidFill>
                  <a:srgbClr val="000000"/>
                </a:solidFill>
                <a:latin typeface="Arial Rounded MT Bold"/>
                <a:cs typeface="Arial Rounded MT Bold"/>
              </a:rPr>
              <a:t>Questions?</a:t>
            </a:r>
            <a:endParaRPr lang="en-US" sz="2800" b="1" baseline="-25000" dirty="0">
              <a:solidFill>
                <a:srgbClr val="000000"/>
              </a:solidFill>
              <a:latin typeface="Arial Rounded MT Bold"/>
              <a:cs typeface="Arial Rounded MT Bold"/>
            </a:endParaRPr>
          </a:p>
        </p:txBody>
      </p:sp>
      <p:sp>
        <p:nvSpPr>
          <p:cNvPr id="19" name="Rectangle 18"/>
          <p:cNvSpPr/>
          <p:nvPr/>
        </p:nvSpPr>
        <p:spPr>
          <a:xfrm>
            <a:off x="3048040" y="3276604"/>
            <a:ext cx="2590732" cy="646331"/>
          </a:xfrm>
          <a:prstGeom prst="rect">
            <a:avLst/>
          </a:prstGeom>
        </p:spPr>
        <p:txBody>
          <a:bodyPr wrap="square">
            <a:spAutoFit/>
          </a:bodyPr>
          <a:lstStyle/>
          <a:p>
            <a:r>
              <a:rPr lang="en-US" sz="3600" i="1" dirty="0">
                <a:solidFill>
                  <a:schemeClr val="bg1"/>
                </a:solidFill>
              </a:rPr>
              <a:t>Thank you </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16</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21" name="Isosceles Triangle 20"/>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Triangle 21"/>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TextBox 22"/>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5" name="TextBox 24">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512114678"/>
      </p:ext>
    </p:extLst>
  </p:cSld>
  <p:clrMapOvr>
    <a:masterClrMapping/>
  </p:clrMapOvr>
  <mc:AlternateContent xmlns:mc="http://schemas.openxmlformats.org/markup-compatibility/2006" xmlns:p14="http://schemas.microsoft.com/office/powerpoint/2010/main">
    <mc:Choice Requires="p14">
      <p:transition spd="slow" p14:dur="2000" advTm="7591"/>
    </mc:Choice>
    <mc:Fallback xmlns="">
      <p:transition spd="slow" advTm="75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76200"/>
            <a:ext cx="9144000" cy="954107"/>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Wet Gas Injection is the EOR King in Unconventional Reservoirs (1)</a:t>
            </a:r>
            <a:endParaRPr lang="en-US" sz="2800" b="1" dirty="0">
              <a:solidFill>
                <a:srgbClr val="000000"/>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2">
            <a:extLst>
              <a:ext uri="{FF2B5EF4-FFF2-40B4-BE49-F238E27FC236}">
                <a16:creationId xmlns:a16="http://schemas.microsoft.com/office/drawing/2014/main" id="{9032463F-ED4C-422D-AD58-F104947A12ED}"/>
              </a:ext>
            </a:extLst>
          </p:cNvPr>
          <p:cNvSpPr/>
          <p:nvPr/>
        </p:nvSpPr>
        <p:spPr>
          <a:xfrm>
            <a:off x="304800" y="1331416"/>
            <a:ext cx="8686800" cy="4154984"/>
          </a:xfrm>
          <a:prstGeom prst="rect">
            <a:avLst/>
          </a:prstGeom>
        </p:spPr>
        <p:txBody>
          <a:bodyPr wrap="square">
            <a:spAutoFit/>
          </a:bodyPr>
          <a:lstStyle/>
          <a:p>
            <a:pPr marL="457200" indent="-457200">
              <a:buFont typeface="Arial" panose="020B0604020202020204" pitchFamily="34" charset="0"/>
              <a:buChar char="•"/>
            </a:pPr>
            <a:r>
              <a:rPr lang="en-US" sz="2400" b="1" dirty="0">
                <a:solidFill>
                  <a:srgbClr val="FFFF00"/>
                </a:solidFill>
                <a:latin typeface="Calibri" panose="020F0502020204030204" pitchFamily="34" charset="0"/>
                <a:cs typeface="Calibri" panose="020F0502020204030204" pitchFamily="34" charset="0"/>
              </a:rPr>
              <a:t>Wet gas injection </a:t>
            </a:r>
            <a:r>
              <a:rPr lang="en-US" sz="2400" dirty="0">
                <a:solidFill>
                  <a:schemeClr val="bg1"/>
                </a:solidFill>
                <a:latin typeface="Calibri" panose="020F0502020204030204" pitchFamily="34" charset="0"/>
                <a:cs typeface="Calibri" panose="020F0502020204030204" pitchFamily="34" charset="0"/>
              </a:rPr>
              <a:t>penetrate </a:t>
            </a:r>
            <a:r>
              <a:rPr lang="en-US" sz="2400" b="1" dirty="0">
                <a:solidFill>
                  <a:srgbClr val="FFFF00"/>
                </a:solidFill>
                <a:latin typeface="Calibri" panose="020F0502020204030204" pitchFamily="34" charset="0"/>
                <a:cs typeface="Calibri" panose="020F0502020204030204" pitchFamily="34" charset="0"/>
              </a:rPr>
              <a:t>micro</a:t>
            </a:r>
            <a:r>
              <a:rPr lang="en-US" sz="2400" dirty="0">
                <a:solidFill>
                  <a:schemeClr val="bg1"/>
                </a:solidFill>
                <a:latin typeface="Calibri" panose="020F0502020204030204" pitchFamily="34" charset="0"/>
                <a:cs typeface="Calibri" panose="020F0502020204030204" pitchFamily="34" charset="0"/>
              </a:rPr>
              <a:t> and </a:t>
            </a:r>
            <a:r>
              <a:rPr lang="en-US" sz="2400" b="1" dirty="0">
                <a:solidFill>
                  <a:srgbClr val="FFFF00"/>
                </a:solidFill>
                <a:latin typeface="Calibri" panose="020F0502020204030204" pitchFamily="34" charset="0"/>
                <a:cs typeface="Calibri" panose="020F0502020204030204" pitchFamily="34" charset="0"/>
              </a:rPr>
              <a:t>macro fractures</a:t>
            </a:r>
            <a:r>
              <a:rPr lang="en-US" sz="2400" dirty="0">
                <a:solidFill>
                  <a:schemeClr val="bg1"/>
                </a:solidFill>
                <a:latin typeface="Calibri" panose="020F0502020204030204" pitchFamily="34" charset="0"/>
                <a:cs typeface="Calibri" panose="020F0502020204030204" pitchFamily="34" charset="0"/>
              </a:rPr>
              <a:t>. Then, </a:t>
            </a:r>
            <a:r>
              <a:rPr lang="en-US" sz="2400" b="1" dirty="0">
                <a:solidFill>
                  <a:srgbClr val="FFFF00"/>
                </a:solidFill>
                <a:latin typeface="Calibri" panose="020F0502020204030204" pitchFamily="34" charset="0"/>
                <a:cs typeface="Calibri" panose="020F0502020204030204" pitchFamily="34" charset="0"/>
              </a:rPr>
              <a:t>interface</a:t>
            </a:r>
            <a:r>
              <a:rPr lang="en-US" sz="2400" dirty="0">
                <a:solidFill>
                  <a:schemeClr val="bg1"/>
                </a:solidFill>
                <a:latin typeface="Calibri" panose="020F0502020204030204" pitchFamily="34" charset="0"/>
                <a:cs typeface="Calibri" panose="020F0502020204030204" pitchFamily="34" charset="0"/>
              </a:rPr>
              <a:t> and </a:t>
            </a:r>
            <a:r>
              <a:rPr lang="en-US" sz="2400" b="1" dirty="0">
                <a:solidFill>
                  <a:srgbClr val="FFFF00"/>
                </a:solidFill>
                <a:latin typeface="Calibri" panose="020F0502020204030204" pitchFamily="34" charset="0"/>
                <a:cs typeface="Calibri" panose="020F0502020204030204" pitchFamily="34" charset="0"/>
              </a:rPr>
              <a:t>interphase</a:t>
            </a:r>
            <a:r>
              <a:rPr lang="en-US" sz="2400" dirty="0">
                <a:solidFill>
                  <a:schemeClr val="bg1"/>
                </a:solidFill>
                <a:latin typeface="Calibri" panose="020F0502020204030204" pitchFamily="34" charset="0"/>
                <a:cs typeface="Calibri" panose="020F0502020204030204" pitchFamily="34" charset="0"/>
              </a:rPr>
              <a:t> molecular mixing (</a:t>
            </a:r>
            <a:r>
              <a:rPr lang="en-US" sz="2400" b="1" dirty="0">
                <a:solidFill>
                  <a:srgbClr val="FFFF00"/>
                </a:solidFill>
                <a:latin typeface="Calibri" panose="020F0502020204030204" pitchFamily="34" charset="0"/>
                <a:cs typeface="Calibri" panose="020F0502020204030204" pitchFamily="34" charset="0"/>
              </a:rPr>
              <a:t>diffusion</a:t>
            </a:r>
            <a:r>
              <a:rPr lang="en-US" sz="2400" dirty="0">
                <a:solidFill>
                  <a:schemeClr val="bg1"/>
                </a:solidFill>
                <a:latin typeface="Calibri" panose="020F0502020204030204" pitchFamily="34" charset="0"/>
                <a:cs typeface="Calibri" panose="020F0502020204030204" pitchFamily="34" charset="0"/>
              </a:rPr>
              <a:t>) enhances production. </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b="1" dirty="0">
                <a:solidFill>
                  <a:srgbClr val="FFFF00"/>
                </a:solidFill>
                <a:latin typeface="Calibri" panose="020F0502020204030204" pitchFamily="34" charset="0"/>
                <a:cs typeface="Calibri" panose="020F0502020204030204" pitchFamily="34" charset="0"/>
              </a:rPr>
              <a:t>Low salinity water </a:t>
            </a:r>
            <a:r>
              <a:rPr lang="en-US" sz="2400" dirty="0">
                <a:solidFill>
                  <a:schemeClr val="bg1"/>
                </a:solidFill>
                <a:latin typeface="Calibri" panose="020F0502020204030204" pitchFamily="34" charset="0"/>
                <a:cs typeface="Calibri" panose="020F0502020204030204" pitchFamily="34" charset="0"/>
              </a:rPr>
              <a:t>if forced to enter micro and macro fractures, then, osmotic interface mass transport pushes the oil out of the matrix. The oil and water in the micro and macro fractures are immiscible; thus, causing </a:t>
            </a:r>
            <a:r>
              <a:rPr lang="en-US" sz="2400" b="1" dirty="0">
                <a:solidFill>
                  <a:srgbClr val="FFFF00"/>
                </a:solidFill>
                <a:latin typeface="Calibri" panose="020F0502020204030204" pitchFamily="34" charset="0"/>
                <a:cs typeface="Calibri" panose="020F0502020204030204" pitchFamily="34" charset="0"/>
              </a:rPr>
              <a:t>very low mobility</a:t>
            </a:r>
            <a:r>
              <a:rPr lang="en-US" sz="2400" dirty="0">
                <a:solidFill>
                  <a:schemeClr val="bg1"/>
                </a:solidFill>
                <a:latin typeface="Calibri" panose="020F0502020204030204" pitchFamily="34" charset="0"/>
                <a:cs typeface="Calibri" panose="020F0502020204030204" pitchFamily="34" charset="0"/>
              </a:rPr>
              <a:t>, immiscible two-phase or three-phase environment. </a:t>
            </a:r>
            <a:r>
              <a:rPr lang="en-US" sz="2400" b="1" dirty="0">
                <a:solidFill>
                  <a:srgbClr val="FFFF00"/>
                </a:solidFill>
                <a:latin typeface="Calibri" panose="020F0502020204030204" pitchFamily="34" charset="0"/>
                <a:cs typeface="Calibri" panose="020F0502020204030204" pitchFamily="34" charset="0"/>
              </a:rPr>
              <a:t>If we break the IFT</a:t>
            </a:r>
            <a:r>
              <a:rPr lang="en-US" sz="2400" dirty="0">
                <a:solidFill>
                  <a:schemeClr val="bg1"/>
                </a:solidFill>
                <a:latin typeface="Calibri" panose="020F0502020204030204" pitchFamily="34" charset="0"/>
                <a:cs typeface="Calibri" panose="020F0502020204030204" pitchFamily="34" charset="0"/>
              </a:rPr>
              <a:t>, the oil in the fractures can be potentially produced effectively. This is the current area of our research in the PE department.</a:t>
            </a: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411991401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76200"/>
            <a:ext cx="9144000" cy="954107"/>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Basic Premise of Non-Gas EOR in Unconventional Reservoirs (2)</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3</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4">
            <a:extLst>
              <a:ext uri="{FF2B5EF4-FFF2-40B4-BE49-F238E27FC236}">
                <a16:creationId xmlns:a16="http://schemas.microsoft.com/office/drawing/2014/main" id="{E91B214A-DBBE-4082-B794-145883A865B9}"/>
              </a:ext>
            </a:extLst>
          </p:cNvPr>
          <p:cNvSpPr/>
          <p:nvPr/>
        </p:nvSpPr>
        <p:spPr>
          <a:xfrm>
            <a:off x="304800" y="1447800"/>
            <a:ext cx="8686800" cy="3416320"/>
          </a:xfrm>
          <a:prstGeom prst="rect">
            <a:avLst/>
          </a:prstGeom>
        </p:spPr>
        <p:txBody>
          <a:bodyPr wrap="square">
            <a:spAutoFit/>
          </a:bodyPr>
          <a:lstStyle/>
          <a:p>
            <a:pPr marL="457200" indent="-457200">
              <a:buFont typeface="Arial" panose="020B0604020202020204" pitchFamily="34" charset="0"/>
              <a:buChar char="•"/>
            </a:pPr>
            <a:r>
              <a:rPr lang="en-US" sz="2400" b="1" dirty="0">
                <a:solidFill>
                  <a:srgbClr val="FFFF00"/>
                </a:solidFill>
                <a:latin typeface="Calibri" panose="020F0502020204030204" pitchFamily="34" charset="0"/>
                <a:cs typeface="Calibri" panose="020F0502020204030204" pitchFamily="34" charset="0"/>
              </a:rPr>
              <a:t>Displace oil </a:t>
            </a:r>
            <a:r>
              <a:rPr lang="en-US" sz="2400" dirty="0">
                <a:solidFill>
                  <a:schemeClr val="bg1"/>
                </a:solidFill>
                <a:latin typeface="Calibri" panose="020F0502020204030204" pitchFamily="34" charset="0"/>
                <a:cs typeface="Calibri" panose="020F0502020204030204" pitchFamily="34" charset="0"/>
              </a:rPr>
              <a:t>out of the nanopores  to micro ad macro fractures. The key word is </a:t>
            </a:r>
            <a:r>
              <a:rPr lang="en-US" sz="2400" b="1" dirty="0">
                <a:solidFill>
                  <a:srgbClr val="FFFF00"/>
                </a:solidFill>
                <a:latin typeface="Calibri" panose="020F0502020204030204" pitchFamily="34" charset="0"/>
                <a:cs typeface="Calibri" panose="020F0502020204030204" pitchFamily="34" charset="0"/>
              </a:rPr>
              <a:t>displacement</a:t>
            </a:r>
            <a:r>
              <a:rPr lang="en-US" sz="2400" dirty="0">
                <a:solidFill>
                  <a:schemeClr val="bg1"/>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b="1" dirty="0">
                <a:solidFill>
                  <a:srgbClr val="FFFF00"/>
                </a:solidFill>
                <a:latin typeface="Calibri" panose="020F0502020204030204" pitchFamily="34" charset="0"/>
                <a:cs typeface="Calibri" panose="020F0502020204030204" pitchFamily="34" charset="0"/>
              </a:rPr>
              <a:t>Displacement</a:t>
            </a:r>
            <a:r>
              <a:rPr lang="en-US" sz="2400" dirty="0">
                <a:solidFill>
                  <a:schemeClr val="bg1"/>
                </a:solidFill>
                <a:latin typeface="Calibri" panose="020F0502020204030204" pitchFamily="34" charset="0"/>
                <a:cs typeface="Calibri" panose="020F0502020204030204" pitchFamily="34" charset="0"/>
              </a:rPr>
              <a:t> requires </a:t>
            </a:r>
            <a:r>
              <a:rPr lang="en-US" sz="2400" b="1" dirty="0">
                <a:solidFill>
                  <a:srgbClr val="FFFF00"/>
                </a:solidFill>
                <a:latin typeface="Calibri" panose="020F0502020204030204" pitchFamily="34" charset="0"/>
                <a:cs typeface="Calibri" panose="020F0502020204030204" pitchFamily="34" charset="0"/>
              </a:rPr>
              <a:t>pressure gradient</a:t>
            </a:r>
            <a:r>
              <a:rPr lang="en-US" sz="2400" dirty="0">
                <a:solidFill>
                  <a:schemeClr val="bg1"/>
                </a:solidFill>
                <a:latin typeface="Calibri" panose="020F0502020204030204" pitchFamily="34" charset="0"/>
                <a:cs typeface="Calibri" panose="020F0502020204030204" pitchFamily="34" charset="0"/>
              </a:rPr>
              <a:t>—leading to </a:t>
            </a:r>
            <a:r>
              <a:rPr lang="en-US" sz="2400" b="1" dirty="0">
                <a:solidFill>
                  <a:srgbClr val="FFFF00"/>
                </a:solidFill>
                <a:latin typeface="Calibri" panose="020F0502020204030204" pitchFamily="34" charset="0"/>
                <a:cs typeface="Calibri" panose="020F0502020204030204" pitchFamily="34" charset="0"/>
              </a:rPr>
              <a:t>advective flow</a:t>
            </a:r>
            <a:r>
              <a:rPr lang="en-US" sz="2400" dirty="0">
                <a:solidFill>
                  <a:schemeClr val="bg1"/>
                </a:solidFill>
                <a:latin typeface="Calibri" panose="020F0502020204030204" pitchFamily="34" charset="0"/>
                <a:cs typeface="Calibri" panose="020F0502020204030204" pitchFamily="34" charset="0"/>
              </a:rPr>
              <a:t>. Simple calculation shows that this is very </a:t>
            </a:r>
            <a:r>
              <a:rPr lang="en-US" sz="2400" b="1" dirty="0">
                <a:solidFill>
                  <a:srgbClr val="FFFF00"/>
                </a:solidFill>
                <a:latin typeface="Calibri" panose="020F0502020204030204" pitchFamily="34" charset="0"/>
                <a:cs typeface="Calibri" panose="020F0502020204030204" pitchFamily="34" charset="0"/>
              </a:rPr>
              <a:t>impractical</a:t>
            </a:r>
            <a:r>
              <a:rPr lang="en-US" sz="2400" dirty="0">
                <a:solidFill>
                  <a:schemeClr val="bg1"/>
                </a:solidFill>
                <a:latin typeface="Calibri" panose="020F0502020204030204" pitchFamily="34" charset="0"/>
                <a:cs typeface="Calibri" panose="020F0502020204030204" pitchFamily="34" charset="0"/>
              </a:rPr>
              <a:t> (Next Slide)! Just imagine a pore throat of 100 nanometer diameter. Its permeability is less than </a:t>
            </a:r>
            <a:r>
              <a:rPr lang="en-US" sz="2400" b="1" dirty="0">
                <a:solidFill>
                  <a:srgbClr val="FFFF00"/>
                </a:solidFill>
                <a:latin typeface="Calibri" panose="020F0502020204030204" pitchFamily="34" charset="0"/>
                <a:cs typeface="Calibri" panose="020F0502020204030204" pitchFamily="34" charset="0"/>
              </a:rPr>
              <a:t>10 micro Darcy</a:t>
            </a:r>
            <a:r>
              <a:rPr lang="en-US" sz="2400" dirty="0">
                <a:solidFill>
                  <a:schemeClr val="bg1"/>
                </a:solidFill>
                <a:latin typeface="Calibri" panose="020F0502020204030204" pitchFamily="34" charset="0"/>
                <a:cs typeface="Calibri" panose="020F0502020204030204" pitchFamily="34" charset="0"/>
              </a:rPr>
              <a:t>. Such a pore channel requires a very large pressure gradient to generate realistic displacement velocities.</a:t>
            </a:r>
          </a:p>
        </p:txBody>
      </p:sp>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759886241"/>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76200"/>
            <a:ext cx="9144000" cy="954107"/>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Hydraulic Fractures Placed in One Square Mile</a:t>
            </a:r>
            <a:br>
              <a:rPr lang="en-US" sz="2800" b="1" dirty="0">
                <a:latin typeface="Arial Rounded MT Bold" panose="020F0704030504030204" pitchFamily="34" charset="0"/>
                <a:cs typeface="Calibri" panose="020F0502020204030204" pitchFamily="34" charset="0"/>
              </a:rPr>
            </a:br>
            <a:r>
              <a:rPr lang="en-US" sz="2800" b="1" dirty="0">
                <a:latin typeface="Arial Rounded MT Bold" panose="020F0704030504030204" pitchFamily="34" charset="0"/>
                <a:cs typeface="Calibri" panose="020F0502020204030204" pitchFamily="34" charset="0"/>
              </a:rPr>
              <a:t>Compared with Equivalent Vertical Wells</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4</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4" name="Picture 43">
            <a:extLst>
              <a:ext uri="{FF2B5EF4-FFF2-40B4-BE49-F238E27FC236}">
                <a16:creationId xmlns:a16="http://schemas.microsoft.com/office/drawing/2014/main" id="{88E363F7-6DB0-4C93-88A3-EA50D68525F6}"/>
              </a:ext>
            </a:extLst>
          </p:cNvPr>
          <p:cNvPicPr>
            <a:picLocks noChangeAspect="1"/>
          </p:cNvPicPr>
          <p:nvPr/>
        </p:nvPicPr>
        <p:blipFill>
          <a:blip r:embed="rId4"/>
          <a:stretch>
            <a:fillRect/>
          </a:stretch>
        </p:blipFill>
        <p:spPr>
          <a:xfrm>
            <a:off x="1053012" y="1452019"/>
            <a:ext cx="3523592" cy="3358308"/>
          </a:xfrm>
          <a:prstGeom prst="rect">
            <a:avLst/>
          </a:prstGeom>
        </p:spPr>
      </p:pic>
      <p:pic>
        <p:nvPicPr>
          <p:cNvPr id="45" name="Picture 44">
            <a:extLst>
              <a:ext uri="{FF2B5EF4-FFF2-40B4-BE49-F238E27FC236}">
                <a16:creationId xmlns:a16="http://schemas.microsoft.com/office/drawing/2014/main" id="{B182097D-1F7A-4C2B-8F6F-74EF0B5ED6D0}"/>
              </a:ext>
            </a:extLst>
          </p:cNvPr>
          <p:cNvPicPr>
            <a:picLocks noChangeAspect="1"/>
          </p:cNvPicPr>
          <p:nvPr/>
        </p:nvPicPr>
        <p:blipFill>
          <a:blip r:embed="rId5"/>
          <a:stretch>
            <a:fillRect/>
          </a:stretch>
        </p:blipFill>
        <p:spPr>
          <a:xfrm>
            <a:off x="4801681" y="1452020"/>
            <a:ext cx="3566530" cy="3358308"/>
          </a:xfrm>
          <a:prstGeom prst="rect">
            <a:avLst/>
          </a:prstGeom>
        </p:spPr>
      </p:pic>
      <p:sp>
        <p:nvSpPr>
          <p:cNvPr id="46" name="TextBox 45">
            <a:extLst>
              <a:ext uri="{FF2B5EF4-FFF2-40B4-BE49-F238E27FC236}">
                <a16:creationId xmlns:a16="http://schemas.microsoft.com/office/drawing/2014/main" id="{4B8C4650-E686-404D-8F6D-BF9628BEB73F}"/>
              </a:ext>
            </a:extLst>
          </p:cNvPr>
          <p:cNvSpPr txBox="1"/>
          <p:nvPr/>
        </p:nvSpPr>
        <p:spPr>
          <a:xfrm>
            <a:off x="1087344" y="5048027"/>
            <a:ext cx="33158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a:ea typeface="+mn-ea"/>
                <a:cs typeface="Times New Roman" panose="02020603050405020304" pitchFamily="18" charset="0"/>
              </a:rPr>
              <a:t>320 fraced vertical wells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a:ea typeface="+mn-ea"/>
                <a:cs typeface="Times New Roman" panose="02020603050405020304" pitchFamily="18" charset="0"/>
              </a:rPr>
              <a:t>one square mile</a:t>
            </a:r>
          </a:p>
        </p:txBody>
      </p:sp>
      <p:sp>
        <p:nvSpPr>
          <p:cNvPr id="47" name="TextBox 46">
            <a:extLst>
              <a:ext uri="{FF2B5EF4-FFF2-40B4-BE49-F238E27FC236}">
                <a16:creationId xmlns:a16="http://schemas.microsoft.com/office/drawing/2014/main" id="{01F14719-464A-400A-A5B1-2A02C401052E}"/>
              </a:ext>
            </a:extLst>
          </p:cNvPr>
          <p:cNvSpPr txBox="1"/>
          <p:nvPr/>
        </p:nvSpPr>
        <p:spPr>
          <a:xfrm>
            <a:off x="4722767" y="4971827"/>
            <a:ext cx="34904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a:ea typeface="+mn-ea"/>
                <a:cs typeface="Times New Roman" panose="02020603050405020304" pitchFamily="18" charset="0"/>
              </a:rPr>
              <a:t>11 zipper fraced horizontal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a:ea typeface="+mn-ea"/>
                <a:cs typeface="Times New Roman" panose="02020603050405020304" pitchFamily="18" charset="0"/>
              </a:rPr>
              <a:t>wells in one square mile  </a:t>
            </a:r>
          </a:p>
        </p:txBody>
      </p:sp>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7062980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FFFFFF"/>
              </a:solidFill>
              <a:latin typeface="Arial Rounded MT Bold" panose="020F0704030504030204" pitchFamily="34" charset="0"/>
            </a:endParaRPr>
          </a:p>
        </p:txBody>
      </p:sp>
      <p:sp>
        <p:nvSpPr>
          <p:cNvPr id="2" name="Rectangle 1"/>
          <p:cNvSpPr/>
          <p:nvPr/>
        </p:nvSpPr>
        <p:spPr>
          <a:xfrm>
            <a:off x="1" y="0"/>
            <a:ext cx="9144000" cy="830997"/>
          </a:xfrm>
          <a:prstGeom prst="rect">
            <a:avLst/>
          </a:prstGeom>
        </p:spPr>
        <p:txBody>
          <a:bodyPr wrap="square">
            <a:spAutoFit/>
          </a:bodyPr>
          <a:lstStyle/>
          <a:p>
            <a:pPr algn="ctr"/>
            <a:r>
              <a:rPr lang="en-US" sz="2400" b="1" dirty="0">
                <a:latin typeface="Arial Rounded MT Bold" panose="020F0704030504030204" pitchFamily="34" charset="0"/>
                <a:cs typeface="Calibri" panose="020F0502020204030204" pitchFamily="34" charset="0"/>
              </a:rPr>
              <a:t>Centrifuge Measurements in A Bakken Core, Indicating a Very Narrow Mobile Saturation Range </a:t>
            </a:r>
            <a:r>
              <a:rPr lang="en-US" sz="1400" b="1" dirty="0">
                <a:solidFill>
                  <a:schemeClr val="bg2">
                    <a:lumMod val="75000"/>
                  </a:schemeClr>
                </a:solidFill>
                <a:latin typeface="Arial Rounded MT Bold" panose="020F0704030504030204" pitchFamily="34" charset="0"/>
                <a:cs typeface="Calibri" panose="020F0502020204030204" pitchFamily="34" charset="0"/>
              </a:rPr>
              <a:t>(Somayeh Karimi, CSM, 2015)</a:t>
            </a:r>
            <a:endParaRPr lang="en-US" sz="2400" b="1" dirty="0">
              <a:solidFill>
                <a:schemeClr val="bg2">
                  <a:lumMod val="75000"/>
                </a:schemeClr>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5</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4CC94CB8-E62C-4332-A13A-89BD73E85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565" t="85106" r="6522"/>
          <a:stretch>
            <a:fillRect/>
          </a:stretch>
        </p:blipFill>
        <p:spPr bwMode="auto">
          <a:xfrm>
            <a:off x="4406460" y="4111913"/>
            <a:ext cx="4577256" cy="157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btitle 2">
            <a:extLst>
              <a:ext uri="{FF2B5EF4-FFF2-40B4-BE49-F238E27FC236}">
                <a16:creationId xmlns:a16="http://schemas.microsoft.com/office/drawing/2014/main" id="{A5CA345D-5F76-4573-9204-1D14DF25C9B3}"/>
              </a:ext>
            </a:extLst>
          </p:cNvPr>
          <p:cNvSpPr txBox="1">
            <a:spLocks/>
          </p:cNvSpPr>
          <p:nvPr/>
        </p:nvSpPr>
        <p:spPr bwMode="auto">
          <a:xfrm>
            <a:off x="4514957" y="1792124"/>
            <a:ext cx="3197009" cy="223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0" fontAlgn="auto" latinLnBrk="0" hangingPunct="0">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a:p>
            <a:pPr marL="457200" marR="0" lvl="0" indent="-457200" algn="l" defTabSz="914400" rtl="0" eaLnBrk="0" fontAlgn="auto"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Mobile saturation window to WF ~ </a:t>
            </a:r>
            <a:r>
              <a:rPr kumimoji="0" lang="en-US" sz="15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10 %</a:t>
            </a:r>
          </a:p>
          <a:p>
            <a:pPr marL="457200" marR="0" lvl="0" indent="-457200" algn="l" defTabSz="914400" rtl="0" eaLnBrk="0" fontAlgn="auto"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Mobile saturation window to GF ~ </a:t>
            </a:r>
            <a:r>
              <a:rPr kumimoji="0" lang="en-US" sz="15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30 %</a:t>
            </a:r>
          </a:p>
          <a:p>
            <a:pPr marL="457200" marR="0" lvl="0" indent="-457200" algn="l" defTabSz="914400" rtl="0" eaLnBrk="0" fontAlgn="auto"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Residual oil saturation to water  ~ </a:t>
            </a:r>
            <a:r>
              <a:rPr kumimoji="0" lang="en-US" sz="15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29.7%</a:t>
            </a:r>
          </a:p>
          <a:p>
            <a:pPr marL="457200" marR="0" lvl="0" indent="-457200" algn="l" defTabSz="914400" rtl="0" eaLnBrk="0" fontAlgn="auto"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Irreducible water saturation  </a:t>
            </a:r>
          </a:p>
          <a:p>
            <a:pPr marL="457200" marR="0" lvl="0" indent="-457200" algn="l" defTabSz="914400" rtl="0" eaLnBrk="0" fontAlgn="auto" latinLnBrk="0" hangingPunct="0">
              <a:lnSpc>
                <a:spcPct val="100000"/>
              </a:lnSpc>
              <a:spcBef>
                <a:spcPts val="0"/>
              </a:spcBef>
              <a:spcAft>
                <a:spcPts val="0"/>
              </a:spcAft>
              <a:buClrTx/>
              <a:buSzTx/>
              <a:buFontTx/>
              <a:buNone/>
              <a:tabLst/>
              <a:defRPr/>
            </a:pPr>
            <a:r>
              <a:rPr lang="en-US" sz="1500" b="1" dirty="0">
                <a:solidFill>
                  <a:schemeClr val="bg1"/>
                </a:solidFill>
                <a:latin typeface="Arial" pitchFamily="34" charset="0"/>
                <a:cs typeface="Arial" pitchFamily="34" charset="0"/>
              </a:rPr>
              <a:t>	</a:t>
            </a:r>
            <a:r>
              <a:rPr kumimoji="0" lang="en-US" sz="15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 </a:t>
            </a:r>
            <a:r>
              <a:rPr kumimoji="0" lang="en-US" sz="15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62%</a:t>
            </a:r>
          </a:p>
        </p:txBody>
      </p:sp>
      <p:pic>
        <p:nvPicPr>
          <p:cNvPr id="27" name="Picture 26">
            <a:extLst>
              <a:ext uri="{FF2B5EF4-FFF2-40B4-BE49-F238E27FC236}">
                <a16:creationId xmlns:a16="http://schemas.microsoft.com/office/drawing/2014/main" id="{807C0198-CCE8-4EAC-A907-3B88B38590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044"/>
          <a:stretch/>
        </p:blipFill>
        <p:spPr>
          <a:xfrm>
            <a:off x="228600" y="1590108"/>
            <a:ext cx="3415862" cy="4196604"/>
          </a:xfrm>
          <a:prstGeom prst="rect">
            <a:avLst/>
          </a:prstGeom>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82215117"/>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76200"/>
            <a:ext cx="9144000" cy="954107"/>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Basic Premise of Non-Gas EOR in Unconventional Reservoirs (3)</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6</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4">
            <a:extLst>
              <a:ext uri="{FF2B5EF4-FFF2-40B4-BE49-F238E27FC236}">
                <a16:creationId xmlns:a16="http://schemas.microsoft.com/office/drawing/2014/main" id="{E91B214A-DBBE-4082-B794-145883A865B9}"/>
              </a:ext>
            </a:extLst>
          </p:cNvPr>
          <p:cNvSpPr/>
          <p:nvPr/>
        </p:nvSpPr>
        <p:spPr>
          <a:xfrm>
            <a:off x="304800" y="1331416"/>
            <a:ext cx="8686800" cy="4154984"/>
          </a:xfrm>
          <a:prstGeom prst="rect">
            <a:avLst/>
          </a:prstGeom>
        </p:spPr>
        <p:txBody>
          <a:bodyPr wrap="square">
            <a:spAutoFit/>
          </a:bodyPr>
          <a:lstStyle/>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As an alternative, let us examine the </a:t>
            </a:r>
            <a:r>
              <a:rPr lang="en-US" sz="2400" b="1" dirty="0">
                <a:solidFill>
                  <a:srgbClr val="FFFF00"/>
                </a:solidFill>
                <a:latin typeface="Calibri" panose="020F0502020204030204" pitchFamily="34" charset="0"/>
                <a:cs typeface="Calibri" panose="020F0502020204030204" pitchFamily="34" charset="0"/>
              </a:rPr>
              <a:t>micro and macro fracture channels</a:t>
            </a:r>
            <a:r>
              <a:rPr lang="en-US" sz="2400" dirty="0">
                <a:solidFill>
                  <a:schemeClr val="bg1"/>
                </a:solidFill>
                <a:latin typeface="Calibri" panose="020F0502020204030204" pitchFamily="34" charset="0"/>
                <a:cs typeface="Calibri" panose="020F0502020204030204" pitchFamily="34" charset="0"/>
              </a:rPr>
              <a:t> surrounding the matrix pore assemblage. </a:t>
            </a:r>
            <a:r>
              <a:rPr lang="en-US" sz="2400" b="1" dirty="0">
                <a:solidFill>
                  <a:srgbClr val="FFFF00"/>
                </a:solidFill>
                <a:latin typeface="Calibri" panose="020F0502020204030204" pitchFamily="34" charset="0"/>
                <a:cs typeface="Calibri" panose="020F0502020204030204" pitchFamily="34" charset="0"/>
              </a:rPr>
              <a:t>Displacement</a:t>
            </a:r>
            <a:r>
              <a:rPr lang="en-US" sz="2400" dirty="0">
                <a:solidFill>
                  <a:schemeClr val="bg1"/>
                </a:solidFill>
                <a:latin typeface="Calibri" panose="020F0502020204030204" pitchFamily="34" charset="0"/>
                <a:cs typeface="Calibri" panose="020F0502020204030204" pitchFamily="34" charset="0"/>
              </a:rPr>
              <a:t> in these fractures is more realistic because </a:t>
            </a:r>
            <a:r>
              <a:rPr lang="en-US" sz="2400" b="1" dirty="0">
                <a:solidFill>
                  <a:srgbClr val="FFFF00"/>
                </a:solidFill>
                <a:latin typeface="Calibri" panose="020F0502020204030204" pitchFamily="34" charset="0"/>
                <a:cs typeface="Calibri" panose="020F0502020204030204" pitchFamily="34" charset="0"/>
              </a:rPr>
              <a:t>tortuosity</a:t>
            </a:r>
            <a:r>
              <a:rPr lang="en-US" sz="2400" dirty="0">
                <a:solidFill>
                  <a:schemeClr val="bg1"/>
                </a:solidFill>
                <a:latin typeface="Calibri" panose="020F0502020204030204" pitchFamily="34" charset="0"/>
                <a:cs typeface="Calibri" panose="020F0502020204030204" pitchFamily="34" charset="0"/>
              </a:rPr>
              <a:t> is much smaller.</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In this scenario, an appropriate EOR fluid (</a:t>
            </a:r>
            <a:r>
              <a:rPr lang="en-US" sz="2400" dirty="0">
                <a:solidFill>
                  <a:srgbClr val="FFFF00"/>
                </a:solidFill>
                <a:latin typeface="Calibri" panose="020F0502020204030204" pitchFamily="34" charset="0"/>
                <a:cs typeface="Calibri" panose="020F0502020204030204" pitchFamily="34" charset="0"/>
              </a:rPr>
              <a:t>such as low-salinity brine</a:t>
            </a:r>
            <a:r>
              <a:rPr lang="en-US" sz="2400" dirty="0">
                <a:solidFill>
                  <a:schemeClr val="bg1"/>
                </a:solidFill>
                <a:latin typeface="Calibri" panose="020F0502020204030204" pitchFamily="34" charset="0"/>
                <a:cs typeface="Calibri" panose="020F0502020204030204" pitchFamily="34" charset="0"/>
              </a:rPr>
              <a:t>) can enter the matrix by chemical osmosis forcing the oil to be displaced into the micro and macro fractures. Thus, the fractures will be in two- or three-phase flow condition. If we can </a:t>
            </a:r>
            <a:r>
              <a:rPr lang="en-US" sz="2400" b="1" dirty="0">
                <a:solidFill>
                  <a:srgbClr val="FFFF00"/>
                </a:solidFill>
                <a:latin typeface="Calibri" panose="020F0502020204030204" pitchFamily="34" charset="0"/>
                <a:cs typeface="Calibri" panose="020F0502020204030204" pitchFamily="34" charset="0"/>
              </a:rPr>
              <a:t>break the IFT </a:t>
            </a:r>
            <a:r>
              <a:rPr lang="en-US" sz="2400" dirty="0">
                <a:solidFill>
                  <a:schemeClr val="bg1"/>
                </a:solidFill>
                <a:latin typeface="Calibri" panose="020F0502020204030204" pitchFamily="34" charset="0"/>
                <a:cs typeface="Calibri" panose="020F0502020204030204" pitchFamily="34" charset="0"/>
              </a:rPr>
              <a:t>in these fractures, we can produce the displaced oil.</a:t>
            </a:r>
          </a:p>
        </p:txBody>
      </p:sp>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770284186"/>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76200"/>
            <a:ext cx="9144000" cy="954107"/>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Basic Premise of Non-Gas EOR in Unconventional Reservoirs (4)</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7</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4">
            <a:extLst>
              <a:ext uri="{FF2B5EF4-FFF2-40B4-BE49-F238E27FC236}">
                <a16:creationId xmlns:a16="http://schemas.microsoft.com/office/drawing/2014/main" id="{E91B214A-DBBE-4082-B794-145883A865B9}"/>
              </a:ext>
            </a:extLst>
          </p:cNvPr>
          <p:cNvSpPr/>
          <p:nvPr/>
        </p:nvSpPr>
        <p:spPr>
          <a:xfrm>
            <a:off x="304800" y="2252008"/>
            <a:ext cx="8686800" cy="1938992"/>
          </a:xfrm>
          <a:prstGeom prst="rect">
            <a:avLst/>
          </a:prstGeom>
        </p:spPr>
        <p:txBody>
          <a:bodyPr wrap="square">
            <a:spAutoFit/>
          </a:bodyPr>
          <a:lstStyle/>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To reduce IFT, one can use a low concentration of an appropriate </a:t>
            </a:r>
            <a:r>
              <a:rPr lang="en-US" sz="2400" b="1" dirty="0">
                <a:solidFill>
                  <a:srgbClr val="FFFF00"/>
                </a:solidFill>
                <a:latin typeface="Calibri" panose="020F0502020204030204" pitchFamily="34" charset="0"/>
                <a:cs typeface="Calibri" panose="020F0502020204030204" pitchFamily="34" charset="0"/>
              </a:rPr>
              <a:t>non-ionic surfactants </a:t>
            </a:r>
            <a:r>
              <a:rPr lang="en-US" sz="2400" dirty="0">
                <a:solidFill>
                  <a:schemeClr val="bg1"/>
                </a:solidFill>
                <a:latin typeface="Calibri" panose="020F0502020204030204" pitchFamily="34" charset="0"/>
                <a:cs typeface="Calibri" panose="020F0502020204030204" pitchFamily="34" charset="0"/>
              </a:rPr>
              <a:t>in carbonate shale reservoirs. </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Other possibilities include the use of </a:t>
            </a:r>
            <a:r>
              <a:rPr lang="en-US" sz="2400" b="1" dirty="0">
                <a:solidFill>
                  <a:srgbClr val="FFFF00"/>
                </a:solidFill>
                <a:latin typeface="Calibri" panose="020F0502020204030204" pitchFamily="34" charset="0"/>
                <a:cs typeface="Calibri" panose="020F0502020204030204" pitchFamily="34" charset="0"/>
              </a:rPr>
              <a:t>nanoparticle</a:t>
            </a:r>
            <a:r>
              <a:rPr lang="en-US" sz="2400" dirty="0">
                <a:solidFill>
                  <a:schemeClr val="bg1"/>
                </a:solidFill>
                <a:latin typeface="Calibri" panose="020F0502020204030204" pitchFamily="34" charset="0"/>
                <a:cs typeface="Calibri" panose="020F0502020204030204" pitchFamily="34" charset="0"/>
              </a:rPr>
              <a:t> colloidal dispersions.</a:t>
            </a:r>
          </a:p>
        </p:txBody>
      </p:sp>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217524012"/>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76200"/>
            <a:ext cx="9144000" cy="954107"/>
          </a:xfrm>
          <a:prstGeom prst="rect">
            <a:avLst/>
          </a:prstGeom>
        </p:spPr>
        <p:txBody>
          <a:bodyPr wrap="square">
            <a:spAutoFit/>
          </a:bodyPr>
          <a:lstStyle/>
          <a:p>
            <a:pPr algn="ctr"/>
            <a:r>
              <a:rPr lang="en-US" sz="2800" b="1" dirty="0">
                <a:latin typeface="Arial Rounded MT Bold" panose="020F0704030504030204" pitchFamily="34" charset="0"/>
                <a:cs typeface="Calibri" panose="020F0502020204030204" pitchFamily="34" charset="0"/>
              </a:rPr>
              <a:t>Acidic crudes potentially render carbonates oleophilic</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8</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4">
            <a:extLst>
              <a:ext uri="{FF2B5EF4-FFF2-40B4-BE49-F238E27FC236}">
                <a16:creationId xmlns:a16="http://schemas.microsoft.com/office/drawing/2014/main" id="{E91B214A-DBBE-4082-B794-145883A865B9}"/>
              </a:ext>
            </a:extLst>
          </p:cNvPr>
          <p:cNvSpPr/>
          <p:nvPr/>
        </p:nvSpPr>
        <p:spPr>
          <a:xfrm>
            <a:off x="101376" y="1654076"/>
            <a:ext cx="8890224" cy="2308324"/>
          </a:xfrm>
          <a:prstGeom prst="rect">
            <a:avLst/>
          </a:prstGeom>
        </p:spPr>
        <p:txBody>
          <a:bodyPr wrap="square">
            <a:spAutoFit/>
          </a:bodyPr>
          <a:lstStyle/>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Carbonate rock surface is believed to be </a:t>
            </a:r>
            <a:r>
              <a:rPr lang="en-US" sz="2400" b="1" dirty="0">
                <a:solidFill>
                  <a:srgbClr val="FFFF00"/>
                </a:solidFill>
                <a:latin typeface="Calibri" panose="020F0502020204030204" pitchFamily="34" charset="0"/>
                <a:cs typeface="Calibri" panose="020F0502020204030204" pitchFamily="34" charset="0"/>
              </a:rPr>
              <a:t>positively charged (+)</a:t>
            </a:r>
            <a:r>
              <a:rPr lang="en-US" sz="2400" dirty="0">
                <a:solidFill>
                  <a:schemeClr val="bg1"/>
                </a:solidFill>
                <a:latin typeface="Calibri" panose="020F0502020204030204" pitchFamily="34" charset="0"/>
                <a:cs typeface="Calibri" panose="020F0502020204030204" pitchFamily="34" charset="0"/>
              </a:rPr>
              <a:t> either because of calcium atom residing near the surface of calcite crystal, or presence of Ca++ precipitate on the calcite surface resulting from calcite dissolution in water. Because of this positive charge, crude’s carboxylate ions </a:t>
            </a:r>
            <a:r>
              <a:rPr lang="en-US" sz="2400" b="1" dirty="0">
                <a:solidFill>
                  <a:srgbClr val="FFFF00"/>
                </a:solidFill>
                <a:latin typeface="Calibri" panose="020F0502020204030204" pitchFamily="34" charset="0"/>
                <a:cs typeface="Calibri" panose="020F0502020204030204" pitchFamily="34" charset="0"/>
              </a:rPr>
              <a:t>(-)</a:t>
            </a:r>
            <a:r>
              <a:rPr lang="en-US" sz="2400" dirty="0">
                <a:solidFill>
                  <a:schemeClr val="bg1"/>
                </a:solidFill>
                <a:latin typeface="Calibri" panose="020F0502020204030204" pitchFamily="34" charset="0"/>
                <a:cs typeface="Calibri" panose="020F0502020204030204" pitchFamily="34" charset="0"/>
              </a:rPr>
              <a:t> become attracted to the carbonate pore surface, rendering it </a:t>
            </a:r>
            <a:r>
              <a:rPr lang="en-US" sz="2400" b="1" dirty="0">
                <a:solidFill>
                  <a:srgbClr val="FFFF00"/>
                </a:solidFill>
                <a:latin typeface="Calibri" panose="020F0502020204030204" pitchFamily="34" charset="0"/>
                <a:cs typeface="Calibri" panose="020F0502020204030204" pitchFamily="34" charset="0"/>
              </a:rPr>
              <a:t>oleophilic</a:t>
            </a:r>
            <a:r>
              <a:rPr lang="en-US" sz="2400" dirty="0">
                <a:solidFill>
                  <a:schemeClr val="bg1"/>
                </a:solidFill>
                <a:latin typeface="Calibri" panose="020F0502020204030204" pitchFamily="34" charset="0"/>
                <a:cs typeface="Calibri" panose="020F0502020204030204" pitchFamily="34" charset="0"/>
              </a:rPr>
              <a:t>:</a:t>
            </a:r>
          </a:p>
        </p:txBody>
      </p:sp>
      <p:pic>
        <p:nvPicPr>
          <p:cNvPr id="23" name="Picture 22">
            <a:extLst>
              <a:ext uri="{FF2B5EF4-FFF2-40B4-BE49-F238E27FC236}">
                <a16:creationId xmlns:a16="http://schemas.microsoft.com/office/drawing/2014/main" id="{AD1E545C-C397-4CA9-8FE1-A75AB93C2A3A}"/>
              </a:ext>
            </a:extLst>
          </p:cNvPr>
          <p:cNvPicPr>
            <a:picLocks noChangeAspect="1"/>
          </p:cNvPicPr>
          <p:nvPr/>
        </p:nvPicPr>
        <p:blipFill>
          <a:blip r:embed="rId4"/>
          <a:stretch>
            <a:fillRect/>
          </a:stretch>
        </p:blipFill>
        <p:spPr>
          <a:xfrm>
            <a:off x="2043428" y="4563035"/>
            <a:ext cx="5057143" cy="1190476"/>
          </a:xfrm>
          <a:prstGeom prst="rect">
            <a:avLst/>
          </a:prstGeom>
        </p:spPr>
      </p:pic>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71133900"/>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54114"/>
            <a:ext cx="9144000" cy="707886"/>
          </a:xfrm>
          <a:prstGeom prst="rect">
            <a:avLst/>
          </a:prstGeom>
        </p:spPr>
        <p:txBody>
          <a:bodyPr wrap="square">
            <a:spAutoFit/>
          </a:bodyPr>
          <a:lstStyle/>
          <a:p>
            <a:pPr algn="ctr"/>
            <a:r>
              <a:rPr lang="en-US" sz="2000" b="1" dirty="0">
                <a:latin typeface="Arial Rounded MT Bold" panose="020F0704030504030204" pitchFamily="34" charset="0"/>
                <a:cs typeface="Calibri" panose="020F0502020204030204" pitchFamily="34" charset="0"/>
              </a:rPr>
              <a:t>Oil expulsion by brine imbibition and gravity segregation in an 82-mD, </a:t>
            </a:r>
            <a:r>
              <a:rPr lang="en-US" sz="2000" b="1" dirty="0" err="1">
                <a:latin typeface="Arial Rounded MT Bold" panose="020F0704030504030204" pitchFamily="34" charset="0"/>
                <a:cs typeface="Calibri" panose="020F0502020204030204" pitchFamily="34" charset="0"/>
              </a:rPr>
              <a:t>sucrosic</a:t>
            </a:r>
            <a:r>
              <a:rPr lang="en-US" sz="2000" b="1" dirty="0">
                <a:latin typeface="Arial Rounded MT Bold" panose="020F0704030504030204" pitchFamily="34" charset="0"/>
                <a:cs typeface="Calibri" panose="020F0502020204030204" pitchFamily="34" charset="0"/>
              </a:rPr>
              <a:t> carbonate core after 6 days of exposure </a:t>
            </a:r>
            <a:r>
              <a:rPr lang="en-US" sz="1400" b="1" dirty="0">
                <a:solidFill>
                  <a:schemeClr val="tx1">
                    <a:lumMod val="65000"/>
                    <a:lumOff val="35000"/>
                  </a:schemeClr>
                </a:solidFill>
                <a:latin typeface="Arial Rounded MT Bold" panose="020F0704030504030204" pitchFamily="34" charset="0"/>
                <a:cs typeface="Calibri" panose="020F0502020204030204" pitchFamily="34" charset="0"/>
              </a:rPr>
              <a:t>(Yates Field, USA) </a:t>
            </a:r>
            <a:endParaRPr lang="en-US" sz="2000" b="1" dirty="0">
              <a:solidFill>
                <a:schemeClr val="tx1">
                  <a:lumMod val="65000"/>
                  <a:lumOff val="35000"/>
                </a:schemeClr>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9</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 name="Picture 3" descr="05-31_82md_brine_end">
            <a:extLst>
              <a:ext uri="{FF2B5EF4-FFF2-40B4-BE49-F238E27FC236}">
                <a16:creationId xmlns:a16="http://schemas.microsoft.com/office/drawing/2014/main" id="{1F0AB790-4466-4DC0-B814-EA29169A81C7}"/>
              </a:ext>
            </a:extLst>
          </p:cNvPr>
          <p:cNvPicPr>
            <a:picLocks noChangeAspect="1" noChangeArrowheads="1"/>
          </p:cNvPicPr>
          <p:nvPr/>
        </p:nvPicPr>
        <p:blipFill>
          <a:blip r:embed="rId4" cstate="print"/>
          <a:srcRect/>
          <a:stretch>
            <a:fillRect/>
          </a:stretch>
        </p:blipFill>
        <p:spPr bwMode="auto">
          <a:xfrm>
            <a:off x="1600200" y="1290715"/>
            <a:ext cx="6009289" cy="4556116"/>
          </a:xfrm>
          <a:prstGeom prst="rect">
            <a:avLst/>
          </a:prstGeom>
          <a:noFill/>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445644138"/>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53420</TotalTime>
  <Words>1001</Words>
  <Application>Microsoft Office PowerPoint</Application>
  <PresentationFormat>On-screen Show (4:3)</PresentationFormat>
  <Paragraphs>118</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Rounded MT Bold</vt:lpstr>
      <vt:lpstr>Britannic Bold</vt:lpstr>
      <vt:lpstr>Calibri</vt:lpstr>
      <vt:lpstr>Copperplate</vt:lpstr>
      <vt:lpstr>Copperplate Gothic Bold</vt:lpstr>
      <vt:lpstr>Helvetica</vt:lpstr>
      <vt:lpstr>Times New Roman</vt:lpstr>
      <vt:lpstr>ヒラギノ角ゴ Pro W3</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Tugce Calisgan</dc:creator>
  <cp:lastModifiedBy>Tugce Calisgan</cp:lastModifiedBy>
  <cp:revision>375</cp:revision>
  <cp:lastPrinted>2019-05-01T16:28:16Z</cp:lastPrinted>
  <dcterms:created xsi:type="dcterms:W3CDTF">2013-05-01T18:20:23Z</dcterms:created>
  <dcterms:modified xsi:type="dcterms:W3CDTF">2019-11-05T18:37:43Z</dcterms:modified>
</cp:coreProperties>
</file>