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7" r:id="rId3"/>
    <p:sldId id="396" r:id="rId4"/>
    <p:sldId id="397" r:id="rId5"/>
    <p:sldId id="407" r:id="rId6"/>
    <p:sldId id="408" r:id="rId7"/>
    <p:sldId id="410" r:id="rId8"/>
    <p:sldId id="409" r:id="rId9"/>
    <p:sldId id="411" r:id="rId10"/>
    <p:sldId id="415" r:id="rId11"/>
    <p:sldId id="412" r:id="rId12"/>
    <p:sldId id="413" r:id="rId13"/>
    <p:sldId id="414" r:id="rId14"/>
    <p:sldId id="311" r:id="rId15"/>
    <p:sldId id="4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7"/>
    <p:restoredTop sz="90117" autoAdjust="0"/>
  </p:normalViewPr>
  <p:slideViewPr>
    <p:cSldViewPr>
      <p:cViewPr varScale="1">
        <p:scale>
          <a:sx n="104" d="100"/>
          <a:sy n="104" d="100"/>
        </p:scale>
        <p:origin x="21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923B-942A-451C-AACF-B13E0BED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FCC6F-AA17-4225-9E8E-D46475B0605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E03CA-5F00-412C-91DF-E9FDFB01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06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7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03CA-5F00-412C-91DF-E9FDFB017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1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44AC-FF31-44E2-B4A2-480C439A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8FB-EB97-4906-997C-8C6372295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9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787F-3637-433B-A113-2048EEF52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9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6313-D09D-426F-9168-BB9685A1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29E-F8D2-4C4E-8E2B-55C28DB7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B6F0-C5A0-4E37-9B94-CC8CE845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C040-8E91-43E6-AAB0-D2AE304F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B0F1-B868-4019-8DBF-3AC41040F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6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5EBD-17E3-42E7-BC06-011F4605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3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CA7-C1D9-46A4-BA0A-E8C843382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49B7-D457-40B6-A048-600E1A554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738"/>
            </a:gs>
            <a:gs pos="0">
              <a:srgbClr val="000000"/>
            </a:gs>
            <a:gs pos="74001">
              <a:srgbClr val="0A128C"/>
            </a:gs>
            <a:gs pos="100000">
              <a:srgbClr val="181CC7"/>
            </a:gs>
            <a:gs pos="100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0958" y="6538119"/>
            <a:ext cx="469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Kick-Off Meeting, November 16, 2012, Golden, Colorado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Arc 12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14781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381000" y="2590800"/>
            <a:ext cx="854004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hangingPunct="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Measuring In-Site Matrix Permeability Using DFIT</a:t>
            </a: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582181" y="4970830"/>
            <a:ext cx="7181850" cy="7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Omar Khaleel, </a:t>
            </a:r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 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Colorado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 Mines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1723715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-13510"/>
            <a:ext cx="9144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62139" y="121590"/>
            <a:ext cx="1661931" cy="1737607"/>
            <a:chOff x="-32212" y="427945"/>
            <a:chExt cx="5226747" cy="5464750"/>
          </a:xfrm>
        </p:grpSpPr>
        <p:sp>
          <p:nvSpPr>
            <p:cNvPr id="14" name="Rectangle 13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ight Triangle 18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Arc 16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759473" y="661987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98" y="587600"/>
            <a:ext cx="918793" cy="9368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4307" y="1445567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27" name="Group 26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Arc 28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7" name="Slide Number Placeholder 6"/>
          <p:cNvSpPr txBox="1">
            <a:spLocks/>
          </p:cNvSpPr>
          <p:nvPr/>
        </p:nvSpPr>
        <p:spPr>
          <a:xfrm>
            <a:off x="7154201" y="6316441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8548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5"/>
    </mc:Choice>
    <mc:Fallback xmlns="">
      <p:transition spd="slow" advTm="78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914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 Numerical Model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F83320-42E6-49A4-891C-C6A6A23CA9C2}"/>
              </a:ext>
            </a:extLst>
          </p:cNvPr>
          <p:cNvGrpSpPr/>
          <p:nvPr/>
        </p:nvGrpSpPr>
        <p:grpSpPr>
          <a:xfrm>
            <a:off x="1600200" y="1126513"/>
            <a:ext cx="5943600" cy="4983480"/>
            <a:chOff x="3105665" y="1184395"/>
            <a:chExt cx="5943600" cy="49834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3358FA-0735-4589-B054-B3852E530BC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105665" y="1184395"/>
              <a:ext cx="5943600" cy="498348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9E301E-15D1-495C-A6A4-7EE67451CFF1}"/>
                </a:ext>
              </a:extLst>
            </p:cNvPr>
            <p:cNvCxnSpPr/>
            <p:nvPr/>
          </p:nvCxnSpPr>
          <p:spPr>
            <a:xfrm flipV="1">
              <a:off x="3737919" y="1940011"/>
              <a:ext cx="5109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AEA3A0-B24B-4D94-9B8F-F2C407954DCB}"/>
                </a:ext>
              </a:extLst>
            </p:cNvPr>
            <p:cNvCxnSpPr/>
            <p:nvPr/>
          </p:nvCxnSpPr>
          <p:spPr>
            <a:xfrm flipV="1">
              <a:off x="3737919" y="4298092"/>
              <a:ext cx="5109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012917-B2A6-40F0-BD63-23933DE41E22}"/>
                </a:ext>
              </a:extLst>
            </p:cNvPr>
            <p:cNvCxnSpPr/>
            <p:nvPr/>
          </p:nvCxnSpPr>
          <p:spPr>
            <a:xfrm flipV="1">
              <a:off x="3737919" y="3511380"/>
              <a:ext cx="5109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C55BE2-D8D1-4769-ACD1-0F5AE8B34D45}"/>
                </a:ext>
              </a:extLst>
            </p:cNvPr>
            <p:cNvCxnSpPr/>
            <p:nvPr/>
          </p:nvCxnSpPr>
          <p:spPr>
            <a:xfrm flipV="1">
              <a:off x="3737919" y="2730843"/>
              <a:ext cx="5109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80B89A-F198-47ED-AB7F-D5465B573A04}"/>
                </a:ext>
              </a:extLst>
            </p:cNvPr>
            <p:cNvCxnSpPr/>
            <p:nvPr/>
          </p:nvCxnSpPr>
          <p:spPr>
            <a:xfrm flipV="1">
              <a:off x="3737919" y="5049795"/>
              <a:ext cx="5109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1821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914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 Numerical Model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11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250F2-7CA4-42A1-809A-34E52B04EFA1}"/>
              </a:ext>
            </a:extLst>
          </p:cNvPr>
          <p:cNvSpPr txBox="1"/>
          <p:nvPr/>
        </p:nvSpPr>
        <p:spPr>
          <a:xfrm>
            <a:off x="185543" y="990600"/>
            <a:ext cx="827265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Flow Analysis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E3B5DE7-5C43-4ECD-8312-CA7035142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178"/>
              </p:ext>
            </p:extLst>
          </p:nvPr>
        </p:nvGraphicFramePr>
        <p:xfrm>
          <a:off x="3267087" y="1015506"/>
          <a:ext cx="1562607" cy="58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E3B5DE7-5C43-4ECD-8312-CA7035142C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87" y="1015506"/>
                        <a:ext cx="1562607" cy="584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3ED01C8D-EB37-48A2-A389-3837DF2D9A48}"/>
              </a:ext>
            </a:extLst>
          </p:cNvPr>
          <p:cNvGrpSpPr/>
          <p:nvPr/>
        </p:nvGrpSpPr>
        <p:grpSpPr>
          <a:xfrm>
            <a:off x="609600" y="1752600"/>
            <a:ext cx="7971503" cy="4243390"/>
            <a:chOff x="0" y="0"/>
            <a:chExt cx="5647055" cy="241109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741D94B-A6BF-4732-85EE-BB908BFC9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47055" cy="2411095"/>
            </a:xfrm>
            <a:prstGeom prst="rect">
              <a:avLst/>
            </a:prstGeom>
            <a:noFill/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6740F7C-7C9C-483B-A9B0-06A7B8DAF0B5}"/>
                </a:ext>
              </a:extLst>
            </p:cNvPr>
            <p:cNvCxnSpPr/>
            <p:nvPr/>
          </p:nvCxnSpPr>
          <p:spPr>
            <a:xfrm flipH="1">
              <a:off x="1262743" y="119743"/>
              <a:ext cx="3902529" cy="164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282">
              <a:extLst>
                <a:ext uri="{FF2B5EF4-FFF2-40B4-BE49-F238E27FC236}">
                  <a16:creationId xmlns:a16="http://schemas.microsoft.com/office/drawing/2014/main" id="{78B91B78-F30A-42EE-A736-F1E799C47DB4}"/>
                </a:ext>
              </a:extLst>
            </p:cNvPr>
            <p:cNvSpPr txBox="1"/>
            <p:nvPr/>
          </p:nvSpPr>
          <p:spPr>
            <a:xfrm>
              <a:off x="3298372" y="277586"/>
              <a:ext cx="925285" cy="2286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Linear Flow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40693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914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 Numerical Model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12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D8695A-8E9D-4285-8ED6-D0ABBBE66CE3}"/>
              </a:ext>
            </a:extLst>
          </p:cNvPr>
          <p:cNvSpPr txBox="1"/>
          <p:nvPr/>
        </p:nvSpPr>
        <p:spPr>
          <a:xfrm>
            <a:off x="185543" y="1250950"/>
            <a:ext cx="876795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1D linear flow pressure transient analysis (PTA)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2ADC2-1A3E-4027-92A5-1DC7B5BA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976225"/>
            <a:ext cx="7086600" cy="12759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23550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2128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13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D8695A-8E9D-4285-8ED6-D0ABBBE66CE3}"/>
              </a:ext>
            </a:extLst>
          </p:cNvPr>
          <p:cNvSpPr txBox="1"/>
          <p:nvPr/>
        </p:nvSpPr>
        <p:spPr>
          <a:xfrm>
            <a:off x="152400" y="914400"/>
            <a:ext cx="8767957" cy="527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conventional pressure transient analysis (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rate transient analysis (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Nolte G-function technique to analyze several field and experimental data proves that the pressure transient analysis and rate transient analysis, both are reliable and easier to use compared with Nolte’s G-function. Nonetheless, the calculated permeability from three methods yield similar results. However,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 and RTA do not require the use of geomechanical properties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 G-function requires Young modulus and Poison ratio.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G-function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experimental data obtained by L.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Frash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(PhD Thesis, CSM, 2014) to calculate permeability, and comparing with core measured permeability, we obtained excellent agreement.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3819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94056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Questions?</a:t>
            </a:r>
            <a:endParaRPr lang="en-US" sz="2800" b="1" baseline="-25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40" y="3276604"/>
            <a:ext cx="2590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14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5121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1"/>
    </mc:Choice>
    <mc:Fallback xmlns="">
      <p:transition spd="slow" advTm="75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40015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2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Stress Shadow Model (Full Hydraulic Fracture Job)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15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5BA829-8086-43A1-AEBC-14E5B5A1EC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1" y="1828800"/>
            <a:ext cx="324141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22374-A221-44A5-B2D1-C79B612F8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729" y="1295400"/>
            <a:ext cx="5107013" cy="403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40779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Objectives</a:t>
            </a:r>
            <a:endParaRPr lang="en-US" sz="2800" b="1" dirty="0">
              <a:solidFill>
                <a:srgbClr val="00000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32463F-ED4C-422D-AD58-F104947A12ED}"/>
              </a:ext>
            </a:extLst>
          </p:cNvPr>
          <p:cNvSpPr/>
          <p:nvPr/>
        </p:nvSpPr>
        <p:spPr>
          <a:xfrm>
            <a:off x="304800" y="9906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thesis objective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to assess geological and reservoir engineering aspects of the UAE Upper Jurassic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Diyab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gas condensate and Middle Cretaceous light oil unconventional shale.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presentation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focus on the use </a:t>
            </a:r>
            <a:r>
              <a:rPr lang="en-US" sz="2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minifrac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pressure fall-off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(known as Diagnostic Flow Injection Test, DFIT) as the major source of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in-situ matrix permeability measurement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use in reservoir evaluation and modeling of stimulated shale reservoirs in UAE.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Minifrac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/DFIT has followed the evolution of classical Drill Stem Test (DST) and Mini DST as a major tool to determine in-situ permeability.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used in vertical well, thus flow was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DST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a single perforation and a small fluid receiving chamber, thus flow is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spherical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DFIT is conducted in a small hydraulic fracture, thus flow is 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perpendicular to the fracture surface.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41199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611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69880-CE70-4872-B329-231223D6F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231" y="1381780"/>
            <a:ext cx="6205538" cy="3190220"/>
          </a:xfrm>
          <a:prstGeom prst="rect">
            <a:avLst/>
          </a:prstGeom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B34918B-A7B2-41BA-AFDD-E4DA9F21E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77885"/>
              </p:ext>
            </p:extLst>
          </p:nvPr>
        </p:nvGraphicFramePr>
        <p:xfrm>
          <a:off x="152400" y="4876800"/>
          <a:ext cx="8686800" cy="71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5956200" imgH="419040" progId="Equation.DSMT4">
                  <p:embed/>
                </p:oleObj>
              </mc:Choice>
              <mc:Fallback>
                <p:oleObj name="Equation" r:id="rId6" imgW="595620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D9A220E-AFC1-4B7C-B1C6-83813EBA9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8686800" cy="714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7598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8194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 Experiment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B67752-09ED-4AC8-B113-901849AF4F85}"/>
              </a:ext>
            </a:extLst>
          </p:cNvPr>
          <p:cNvGrpSpPr/>
          <p:nvPr/>
        </p:nvGrpSpPr>
        <p:grpSpPr>
          <a:xfrm>
            <a:off x="544798" y="1204624"/>
            <a:ext cx="8150802" cy="4653669"/>
            <a:chOff x="0" y="454496"/>
            <a:chExt cx="5960806" cy="349266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92BF58-2F52-48FB-91EC-ED6E38E9E5AB}"/>
                </a:ext>
              </a:extLst>
            </p:cNvPr>
            <p:cNvGrpSpPr/>
            <p:nvPr/>
          </p:nvGrpSpPr>
          <p:grpSpPr>
            <a:xfrm>
              <a:off x="0" y="454496"/>
              <a:ext cx="5960806" cy="3492664"/>
              <a:chOff x="0" y="454496"/>
              <a:chExt cx="5960806" cy="349266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737EAF2-F508-4AFF-B187-C432B6E023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20" r="-289" b="4296"/>
              <a:stretch/>
            </p:blipFill>
            <p:spPr bwMode="auto">
              <a:xfrm>
                <a:off x="0" y="454496"/>
                <a:ext cx="5960806" cy="3492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5B43EE9-68B6-48F1-8DF6-A13398A28AD6}"/>
                  </a:ext>
                </a:extLst>
              </p:cNvPr>
              <p:cNvSpPr/>
              <p:nvPr/>
            </p:nvSpPr>
            <p:spPr>
              <a:xfrm>
                <a:off x="2759529" y="1121229"/>
                <a:ext cx="718457" cy="2667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F506953-68E5-45C5-9A91-E3769CAE6155}"/>
                  </a:ext>
                </a:extLst>
              </p:cNvPr>
              <p:cNvCxnSpPr/>
              <p:nvPr/>
            </p:nvCxnSpPr>
            <p:spPr>
              <a:xfrm flipH="1">
                <a:off x="3477986" y="1240971"/>
                <a:ext cx="386715" cy="54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 Box 198">
                <a:extLst>
                  <a:ext uri="{FF2B5EF4-FFF2-40B4-BE49-F238E27FC236}">
                    <a16:creationId xmlns:a16="http://schemas.microsoft.com/office/drawing/2014/main" id="{BF49B8A3-CBCC-454E-997F-AB14608ADF34}"/>
                  </a:ext>
                </a:extLst>
              </p:cNvPr>
              <p:cNvSpPr txBox="1"/>
              <p:nvPr/>
            </p:nvSpPr>
            <p:spPr>
              <a:xfrm>
                <a:off x="3875314" y="1017814"/>
                <a:ext cx="919843" cy="46754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Breakdown pressure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0D4412D-0482-4C24-9726-C08C6F7140E6}"/>
                  </a:ext>
                </a:extLst>
              </p:cNvPr>
              <p:cNvSpPr/>
              <p:nvPr/>
            </p:nvSpPr>
            <p:spPr>
              <a:xfrm>
                <a:off x="4000500" y="2046514"/>
                <a:ext cx="195943" cy="15784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21A5EA0-687D-4757-8BBB-9A96E05525E7}"/>
                  </a:ext>
                </a:extLst>
              </p:cNvPr>
              <p:cNvCxnSpPr/>
              <p:nvPr/>
            </p:nvCxnSpPr>
            <p:spPr>
              <a:xfrm flipV="1">
                <a:off x="3526971" y="2160814"/>
                <a:ext cx="473529" cy="2171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201">
                <a:extLst>
                  <a:ext uri="{FF2B5EF4-FFF2-40B4-BE49-F238E27FC236}">
                    <a16:creationId xmlns:a16="http://schemas.microsoft.com/office/drawing/2014/main" id="{58394E22-C729-42D0-82A9-BDC7ECFDD5CE}"/>
                  </a:ext>
                </a:extLst>
              </p:cNvPr>
              <p:cNvSpPr txBox="1"/>
              <p:nvPr/>
            </p:nvSpPr>
            <p:spPr>
              <a:xfrm>
                <a:off x="2647950" y="2231572"/>
                <a:ext cx="1038225" cy="25445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Perceived ISIP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49BE87D-FEBB-485D-831C-44F7320EE704}"/>
                  </a:ext>
                </a:extLst>
              </p:cNvPr>
              <p:cNvSpPr/>
              <p:nvPr/>
            </p:nvSpPr>
            <p:spPr>
              <a:xfrm>
                <a:off x="4152900" y="2318657"/>
                <a:ext cx="195943" cy="15784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0891625-AC9E-42EC-8D0E-E810C539D116}"/>
                  </a:ext>
                </a:extLst>
              </p:cNvPr>
              <p:cNvCxnSpPr/>
              <p:nvPr/>
            </p:nvCxnSpPr>
            <p:spPr>
              <a:xfrm flipV="1">
                <a:off x="3712029" y="2443843"/>
                <a:ext cx="462642" cy="387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204">
                <a:extLst>
                  <a:ext uri="{FF2B5EF4-FFF2-40B4-BE49-F238E27FC236}">
                    <a16:creationId xmlns:a16="http://schemas.microsoft.com/office/drawing/2014/main" id="{9BF0F1C9-1C99-4B47-8A04-111E2751FE98}"/>
                  </a:ext>
                </a:extLst>
              </p:cNvPr>
              <p:cNvSpPr txBox="1"/>
              <p:nvPr/>
            </p:nvSpPr>
            <p:spPr>
              <a:xfrm>
                <a:off x="2536370" y="2585357"/>
                <a:ext cx="1230767" cy="38168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Fracture closure pressure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1CC37D-BD44-4968-90EF-63EAECA488AE}"/>
                </a:ext>
              </a:extLst>
            </p:cNvPr>
            <p:cNvSpPr/>
            <p:nvPr/>
          </p:nvSpPr>
          <p:spPr>
            <a:xfrm>
              <a:off x="3891643" y="1834243"/>
              <a:ext cx="195943" cy="15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653A64B-956E-4E0E-B590-439C63FB6E99}"/>
                </a:ext>
              </a:extLst>
            </p:cNvPr>
            <p:cNvCxnSpPr/>
            <p:nvPr/>
          </p:nvCxnSpPr>
          <p:spPr>
            <a:xfrm flipV="1">
              <a:off x="3418114" y="1948543"/>
              <a:ext cx="473075" cy="2171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207">
              <a:extLst>
                <a:ext uri="{FF2B5EF4-FFF2-40B4-BE49-F238E27FC236}">
                  <a16:creationId xmlns:a16="http://schemas.microsoft.com/office/drawing/2014/main" id="{EBAEE139-FD5F-476B-A2A4-908F8C223082}"/>
                </a:ext>
              </a:extLst>
            </p:cNvPr>
            <p:cNvSpPr txBox="1"/>
            <p:nvPr/>
          </p:nvSpPr>
          <p:spPr>
            <a:xfrm>
              <a:off x="2650671" y="1975757"/>
              <a:ext cx="1038225" cy="2355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Injection Stopped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2706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8194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 Experiment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236E7C-8916-48AD-91EB-09A65D61DB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18893" y="1335033"/>
            <a:ext cx="7315200" cy="44473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822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611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77A93-09A6-448A-BDFF-2FB341F7D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981200"/>
            <a:ext cx="6396258" cy="35801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4250F2-7CA4-42A1-809A-34E52B04EFA1}"/>
              </a:ext>
            </a:extLst>
          </p:cNvPr>
          <p:cNvSpPr txBox="1"/>
          <p:nvPr/>
        </p:nvSpPr>
        <p:spPr>
          <a:xfrm>
            <a:off x="185543" y="1163528"/>
            <a:ext cx="827265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Plot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21251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611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250F2-7CA4-42A1-809A-34E52B04EFA1}"/>
              </a:ext>
            </a:extLst>
          </p:cNvPr>
          <p:cNvSpPr txBox="1"/>
          <p:nvPr/>
        </p:nvSpPr>
        <p:spPr>
          <a:xfrm>
            <a:off x="185543" y="914400"/>
            <a:ext cx="827265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Flow Analysis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E3B5DE7-5C43-4ECD-8312-CA7035142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2029"/>
              </p:ext>
            </p:extLst>
          </p:nvPr>
        </p:nvGraphicFramePr>
        <p:xfrm>
          <a:off x="3267087" y="914400"/>
          <a:ext cx="1562607" cy="58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87" y="914400"/>
                        <a:ext cx="1562607" cy="584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E5026A18-EDD3-4515-A55E-31424DDF9400}"/>
              </a:ext>
            </a:extLst>
          </p:cNvPr>
          <p:cNvGrpSpPr/>
          <p:nvPr/>
        </p:nvGrpSpPr>
        <p:grpSpPr>
          <a:xfrm>
            <a:off x="840593" y="1676400"/>
            <a:ext cx="7678993" cy="4132908"/>
            <a:chOff x="0" y="0"/>
            <a:chExt cx="5943600" cy="356108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B02B0F-0AE9-4982-872C-910CED3A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3600" cy="3561080"/>
            </a:xfrm>
            <a:prstGeom prst="rect">
              <a:avLst/>
            </a:prstGeom>
            <a:noFill/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D756312-1A95-4CB2-9E7A-CF0B55DBEDE4}"/>
                </a:ext>
              </a:extLst>
            </p:cNvPr>
            <p:cNvCxnSpPr/>
            <p:nvPr/>
          </p:nvCxnSpPr>
          <p:spPr>
            <a:xfrm flipH="1" flipV="1">
              <a:off x="2977243" y="1790700"/>
              <a:ext cx="501831" cy="457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1C93BFC-AACC-48D4-BABC-6D233961C04B}"/>
                </a:ext>
              </a:extLst>
            </p:cNvPr>
            <p:cNvSpPr/>
            <p:nvPr/>
          </p:nvSpPr>
          <p:spPr>
            <a:xfrm rot="19562199">
              <a:off x="789214" y="1295400"/>
              <a:ext cx="2282662" cy="15076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Text Box 192">
              <a:extLst>
                <a:ext uri="{FF2B5EF4-FFF2-40B4-BE49-F238E27FC236}">
                  <a16:creationId xmlns:a16="http://schemas.microsoft.com/office/drawing/2014/main" id="{E699F2AD-7BF8-4996-88FF-C2560DBBC56E}"/>
                </a:ext>
              </a:extLst>
            </p:cNvPr>
            <p:cNvSpPr txBox="1"/>
            <p:nvPr/>
          </p:nvSpPr>
          <p:spPr>
            <a:xfrm>
              <a:off x="3407229" y="1698171"/>
              <a:ext cx="1862356" cy="29978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Fracture storage response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20872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611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8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C08BB-E94D-4E25-AB3C-BC1D7343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52" y="3628248"/>
            <a:ext cx="7591849" cy="13247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0DDE049-2F68-4286-807E-AA295FD9A924}"/>
              </a:ext>
            </a:extLst>
          </p:cNvPr>
          <p:cNvSpPr txBox="1"/>
          <p:nvPr/>
        </p:nvSpPr>
        <p:spPr>
          <a:xfrm>
            <a:off x="185543" y="1362154"/>
            <a:ext cx="870445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1D linear flow pressure transient analysis (PTA) method; calculate raw formation permeability (short term Performance)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0509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56"/>
            <a:ext cx="611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L. </a:t>
            </a:r>
            <a:r>
              <a:rPr lang="en-US" sz="2800" b="1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Frash</a:t>
            </a:r>
            <a:r>
              <a:rPr lang="en-US" sz="28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 (2014) Hydraulic Fracture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9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5" name="Group 14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8F9E5B-386A-FC4D-987E-3CFB1EC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72" y="969893"/>
            <a:ext cx="63304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8AB0B5-6651-44F7-9D6D-AAC8148F4C71}"/>
              </a:ext>
            </a:extLst>
          </p:cNvPr>
          <p:cNvSpPr txBox="1"/>
          <p:nvPr/>
        </p:nvSpPr>
        <p:spPr>
          <a:xfrm>
            <a:off x="185544" y="858728"/>
            <a:ext cx="573602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G-function Plot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C93FDA4-E5B9-42EC-AAF5-EEFB26DD3C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4324"/>
            <a:ext cx="7673975" cy="4608909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8666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53383</TotalTime>
  <Words>723</Words>
  <Application>Microsoft Office PowerPoint</Application>
  <PresentationFormat>On-screen Show (4:3)</PresentationFormat>
  <Paragraphs>99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Britannic Bold</vt:lpstr>
      <vt:lpstr>Calibri</vt:lpstr>
      <vt:lpstr>Copperplate</vt:lpstr>
      <vt:lpstr>Copperplate Gothic Bold</vt:lpstr>
      <vt:lpstr>ヒラギノ角ゴ Pro W3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Tugce Calisgan</dc:creator>
  <cp:lastModifiedBy>Tugce Calisgan</cp:lastModifiedBy>
  <cp:revision>370</cp:revision>
  <cp:lastPrinted>2019-05-01T16:28:16Z</cp:lastPrinted>
  <dcterms:created xsi:type="dcterms:W3CDTF">2013-05-01T18:20:23Z</dcterms:created>
  <dcterms:modified xsi:type="dcterms:W3CDTF">2019-11-05T18:38:48Z</dcterms:modified>
</cp:coreProperties>
</file>