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4622" r:id="rId1"/>
    <p:sldMasterId id="2147484634" r:id="rId2"/>
  </p:sldMasterIdLst>
  <p:notesMasterIdLst>
    <p:notesMasterId r:id="rId24"/>
  </p:notesMasterIdLst>
  <p:handoutMasterIdLst>
    <p:handoutMasterId r:id="rId25"/>
  </p:handoutMasterIdLst>
  <p:sldIdLst>
    <p:sldId id="373" r:id="rId3"/>
    <p:sldId id="386" r:id="rId4"/>
    <p:sldId id="387" r:id="rId5"/>
    <p:sldId id="402" r:id="rId6"/>
    <p:sldId id="388" r:id="rId7"/>
    <p:sldId id="389" r:id="rId8"/>
    <p:sldId id="391" r:id="rId9"/>
    <p:sldId id="415" r:id="rId10"/>
    <p:sldId id="416" r:id="rId11"/>
    <p:sldId id="390" r:id="rId12"/>
    <p:sldId id="405" r:id="rId13"/>
    <p:sldId id="395" r:id="rId14"/>
    <p:sldId id="396" r:id="rId15"/>
    <p:sldId id="397" r:id="rId16"/>
    <p:sldId id="399" r:id="rId17"/>
    <p:sldId id="408" r:id="rId18"/>
    <p:sldId id="410" r:id="rId19"/>
    <p:sldId id="417" r:id="rId20"/>
    <p:sldId id="418" r:id="rId21"/>
    <p:sldId id="419" r:id="rId22"/>
    <p:sldId id="420" r:id="rId23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FF25"/>
    <a:srgbClr val="FEFEFE"/>
    <a:srgbClr val="989800"/>
    <a:srgbClr val="000000"/>
    <a:srgbClr val="050840"/>
    <a:srgbClr val="FFCF1F"/>
    <a:srgbClr val="895114"/>
    <a:srgbClr val="004300"/>
    <a:srgbClr val="50BBFF"/>
    <a:srgbClr val="C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7" autoAdjust="0"/>
    <p:restoredTop sz="89894" autoAdjust="0"/>
  </p:normalViewPr>
  <p:slideViewPr>
    <p:cSldViewPr snapToGrid="0">
      <p:cViewPr varScale="1">
        <p:scale>
          <a:sx n="63" d="100"/>
          <a:sy n="63" d="100"/>
        </p:scale>
        <p:origin x="67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pachecorp.com\files\sanantonio\Resource\SA%20Projects\Gerousia\Team\Mohamed%20Mohamed\Alpine%20High%20Work\LOF\Golden%20Monkey\Pressure%20Rate%20Combin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sz="1400" dirty="0"/>
              <a:t>Calculated SRV in Acres</a:t>
            </a:r>
          </a:p>
        </c:rich>
      </c:tx>
      <c:layout>
        <c:manualLayout>
          <c:xMode val="edge"/>
          <c:yMode val="edge"/>
          <c:x val="0.23517249394962653"/>
          <c:y val="7.54026620899955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530059358215867"/>
          <c:y val="0.16918653827571634"/>
          <c:w val="0.87750941348165712"/>
          <c:h val="0.6958930557788063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44FF25"/>
            </a:solidFill>
          </c:spPr>
          <c:invertIfNegative val="0"/>
          <c:val>
            <c:numRef>
              <c:f>Sumamry!$S$2:$S$39</c:f>
              <c:numCache>
                <c:formatCode>General</c:formatCode>
                <c:ptCount val="38"/>
                <c:pt idx="0">
                  <c:v>3.2529843893480259</c:v>
                </c:pt>
                <c:pt idx="1">
                  <c:v>6.5656565656565657</c:v>
                </c:pt>
                <c:pt idx="2">
                  <c:v>2.172176308539945</c:v>
                </c:pt>
                <c:pt idx="3">
                  <c:v>2.8264462809917354</c:v>
                </c:pt>
                <c:pt idx="4">
                  <c:v>4.1322314049586772</c:v>
                </c:pt>
                <c:pt idx="5">
                  <c:v>2.3474380165289257</c:v>
                </c:pt>
                <c:pt idx="6">
                  <c:v>2.8925619834710745</c:v>
                </c:pt>
                <c:pt idx="7">
                  <c:v>2.1983471074380163</c:v>
                </c:pt>
                <c:pt idx="8">
                  <c:v>3.3236914600550964</c:v>
                </c:pt>
                <c:pt idx="9">
                  <c:v>2.3815426997245179</c:v>
                </c:pt>
                <c:pt idx="10">
                  <c:v>0.73278236914600547</c:v>
                </c:pt>
                <c:pt idx="11">
                  <c:v>1.3085399449035813</c:v>
                </c:pt>
                <c:pt idx="12">
                  <c:v>1.2561983471074381</c:v>
                </c:pt>
                <c:pt idx="13">
                  <c:v>1.814967860422406</c:v>
                </c:pt>
                <c:pt idx="14">
                  <c:v>2.6170798898071626</c:v>
                </c:pt>
                <c:pt idx="15">
                  <c:v>1.1253443526170799</c:v>
                </c:pt>
                <c:pt idx="16">
                  <c:v>1.1096418732782369</c:v>
                </c:pt>
                <c:pt idx="17">
                  <c:v>3.0909090909090908</c:v>
                </c:pt>
                <c:pt idx="18">
                  <c:v>1.5179063360881542</c:v>
                </c:pt>
                <c:pt idx="19">
                  <c:v>2.3553719008264462</c:v>
                </c:pt>
                <c:pt idx="20">
                  <c:v>0.50247933884297524</c:v>
                </c:pt>
                <c:pt idx="21">
                  <c:v>2.0439393939393939</c:v>
                </c:pt>
                <c:pt idx="22">
                  <c:v>1.5650137741046832</c:v>
                </c:pt>
                <c:pt idx="23">
                  <c:v>0.85055096418732778</c:v>
                </c:pt>
                <c:pt idx="24">
                  <c:v>2.6170798898071626</c:v>
                </c:pt>
                <c:pt idx="25">
                  <c:v>2.9967860422405876</c:v>
                </c:pt>
                <c:pt idx="26">
                  <c:v>1.3085399449035813</c:v>
                </c:pt>
                <c:pt idx="27">
                  <c:v>3.0881542699724518</c:v>
                </c:pt>
                <c:pt idx="28">
                  <c:v>1.7906336088154271</c:v>
                </c:pt>
                <c:pt idx="29">
                  <c:v>0.25498622589531683</c:v>
                </c:pt>
                <c:pt idx="30">
                  <c:v>0.38842975206611569</c:v>
                </c:pt>
                <c:pt idx="31">
                  <c:v>2.0661157024793386</c:v>
                </c:pt>
                <c:pt idx="32">
                  <c:v>2.4077134986225897</c:v>
                </c:pt>
                <c:pt idx="33">
                  <c:v>3.3236914600550964</c:v>
                </c:pt>
                <c:pt idx="34">
                  <c:v>1.6528925619834711</c:v>
                </c:pt>
                <c:pt idx="35">
                  <c:v>0.66115702479338845</c:v>
                </c:pt>
                <c:pt idx="36">
                  <c:v>1.5964187327823691</c:v>
                </c:pt>
                <c:pt idx="37">
                  <c:v>2.3553719008264462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16-45DA-8E18-55C3F9E7A0BA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Sumamry!$S$1</c15:sqref>
                        </c15:formulaRef>
                      </c:ext>
                    </c:extLst>
                    <c:strCache>
                      <c:ptCount val="1"/>
                      <c:pt idx="0">
                        <c:v>SRV per Stage (acres)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Sumamry!$A$2:$A$39</c15:sqref>
                        </c15:formulaRef>
                      </c:ext>
                    </c:extLst>
                    <c:numCache>
                      <c:formatCode>General</c:formatCode>
                      <c:ptCount val="38"/>
                      <c:pt idx="0">
                        <c:v>38</c:v>
                      </c:pt>
                      <c:pt idx="1">
                        <c:v>37</c:v>
                      </c:pt>
                      <c:pt idx="2">
                        <c:v>36</c:v>
                      </c:pt>
                      <c:pt idx="3">
                        <c:v>35</c:v>
                      </c:pt>
                      <c:pt idx="4">
                        <c:v>34</c:v>
                      </c:pt>
                      <c:pt idx="5">
                        <c:v>33</c:v>
                      </c:pt>
                      <c:pt idx="6">
                        <c:v>32</c:v>
                      </c:pt>
                      <c:pt idx="7">
                        <c:v>31</c:v>
                      </c:pt>
                      <c:pt idx="8">
                        <c:v>30</c:v>
                      </c:pt>
                      <c:pt idx="9">
                        <c:v>29</c:v>
                      </c:pt>
                      <c:pt idx="10">
                        <c:v>28</c:v>
                      </c:pt>
                      <c:pt idx="11">
                        <c:v>27</c:v>
                      </c:pt>
                      <c:pt idx="12">
                        <c:v>26</c:v>
                      </c:pt>
                      <c:pt idx="13">
                        <c:v>25</c:v>
                      </c:pt>
                      <c:pt idx="14">
                        <c:v>24</c:v>
                      </c:pt>
                      <c:pt idx="15">
                        <c:v>23</c:v>
                      </c:pt>
                      <c:pt idx="16">
                        <c:v>22</c:v>
                      </c:pt>
                      <c:pt idx="17">
                        <c:v>21</c:v>
                      </c:pt>
                      <c:pt idx="18">
                        <c:v>20</c:v>
                      </c:pt>
                      <c:pt idx="19">
                        <c:v>19</c:v>
                      </c:pt>
                      <c:pt idx="20">
                        <c:v>18</c:v>
                      </c:pt>
                      <c:pt idx="21">
                        <c:v>17</c:v>
                      </c:pt>
                      <c:pt idx="22">
                        <c:v>16</c:v>
                      </c:pt>
                      <c:pt idx="23">
                        <c:v>15</c:v>
                      </c:pt>
                      <c:pt idx="24">
                        <c:v>14</c:v>
                      </c:pt>
                      <c:pt idx="25">
                        <c:v>13</c:v>
                      </c:pt>
                      <c:pt idx="26">
                        <c:v>12</c:v>
                      </c:pt>
                      <c:pt idx="27">
                        <c:v>11</c:v>
                      </c:pt>
                      <c:pt idx="28">
                        <c:v>10</c:v>
                      </c:pt>
                      <c:pt idx="29">
                        <c:v>9</c:v>
                      </c:pt>
                      <c:pt idx="30">
                        <c:v>8</c:v>
                      </c:pt>
                      <c:pt idx="31">
                        <c:v>7</c:v>
                      </c:pt>
                      <c:pt idx="32">
                        <c:v>6</c:v>
                      </c:pt>
                      <c:pt idx="33">
                        <c:v>5</c:v>
                      </c:pt>
                      <c:pt idx="34">
                        <c:v>4</c:v>
                      </c:pt>
                      <c:pt idx="35">
                        <c:v>3</c:v>
                      </c:pt>
                      <c:pt idx="36">
                        <c:v>2</c:v>
                      </c:pt>
                      <c:pt idx="37">
                        <c:v>1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60768"/>
        <c:axId val="138261944"/>
      </c:barChart>
      <c:catAx>
        <c:axId val="1382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8261944"/>
        <c:crosses val="autoZero"/>
        <c:auto val="1"/>
        <c:lblAlgn val="ctr"/>
        <c:lblOffset val="100"/>
        <c:noMultiLvlLbl val="0"/>
      </c:catAx>
      <c:valAx>
        <c:axId val="138261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826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1717616875743"/>
          <c:y val="0.24411774268962463"/>
          <c:w val="0.27264536421982977"/>
          <c:h val="0.18713103314752219"/>
        </c:manualLayout>
      </c:layout>
      <c:overlay val="0"/>
    </c:legend>
    <c:plotVisOnly val="1"/>
    <c:dispBlanksAs val="gap"/>
    <c:showDLblsOverMax val="0"/>
    <c:extLst xmlns:c16r2="http://schemas.microsoft.com/office/drawing/2015/06/chart"/>
  </c:chart>
  <c:spPr>
    <a:ln>
      <a:solidFill>
        <a:schemeClr val="bg1"/>
      </a:solidFill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FD80E309-E764-4354-8476-7FCF5745C461}" type="datetime1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0403710F-BB05-48AB-9D4C-98537AC0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4BC84EE-AA72-4321-8E22-FC8CAFA202CD}" type="datetime1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EE06171-AB1F-4D2C-A03C-822A58BD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0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60117" y="624840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4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87945" y="6538120"/>
            <a:ext cx="467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88529" y="6146400"/>
            <a:ext cx="1017913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194210" y="6288204"/>
            <a:ext cx="5027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42866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9EBB-88AA-FF4D-B28A-BBBAC72B944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chart" Target="../charts/chart1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28">
            <a:extLst>
              <a:ext uri="{FF2B5EF4-FFF2-40B4-BE49-F238E27FC236}">
                <a16:creationId xmlns:a16="http://schemas.microsoft.com/office/drawing/2014/main" xmlns="" id="{C0388E2A-2DF5-4619-BB50-AEAD6EE1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87" y="3479098"/>
            <a:ext cx="7639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MODELING OF TRANSIENT FLOW OF DIAGNOSTIC FRACTURE INJECTION TESTS IN POROUS MEDIA</a:t>
            </a:r>
            <a:endParaRPr lang="en-US" sz="28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0" y="6236051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6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12192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0" y="6314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0000"/>
                </a:solidFill>
              </a:rPr>
              <a:pPr/>
              <a:t>1</a:t>
            </a:fld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2156" y="110851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283474" y="661988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930" y="562783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13438" y="1420751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643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7" y="6151693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93497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E3B336E5-53B0-4361-AFD7-E372AC00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9" y="5091485"/>
            <a:ext cx="71818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Mohamed Ibrahim Mohamed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D28C01A-390C-44D2-B250-66F0A94BD955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2987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9" y="1402299"/>
            <a:ext cx="76390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Conclusion and Next steps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10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0AEDCC20-AA38-4890-8B56-9858FE710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9" y="1904098"/>
            <a:ext cx="112281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model, can possibly couple the fluid flow and matrix deformation in the presence of natural fractures.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model, can possibly capture different flow regimes during falloffs.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Further investigation should be done to verify the model.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Effect of natural fracture density on pressure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Effect of stress variations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Range of permeabilities on time needed to reach closure and late time flow regimes.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Effect of injected volume on time needed to reach late time flow regimes.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FA771A4-52E4-4E86-88ED-984F0812E7F2}"/>
              </a:ext>
            </a:extLst>
          </p:cNvPr>
          <p:cNvSpPr/>
          <p:nvPr/>
        </p:nvSpPr>
        <p:spPr>
          <a:xfrm>
            <a:off x="463023" y="126069"/>
            <a:ext cx="1163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</p:spTree>
    <p:extLst>
      <p:ext uri="{BB962C8B-B14F-4D97-AF65-F5344CB8AC3E}">
        <p14:creationId xmlns:p14="http://schemas.microsoft.com/office/powerpoint/2010/main" val="20632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236051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6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12192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9" y="3012933"/>
            <a:ext cx="9168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Geomechanics Coupled Reservoir Flow Simulation</a:t>
            </a:r>
            <a:endParaRPr lang="en-US" sz="32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615173" y="4220811"/>
            <a:ext cx="71818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Semi-Analytical Modeling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0" y="6314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0000"/>
                </a:solidFill>
              </a:rPr>
              <a:pPr/>
              <a:t>11</a:t>
            </a:fld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2156" y="110851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283474" y="661988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930" y="562783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13438" y="1420751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643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7" y="6151693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93497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F2A92C4-BB87-49EA-B9F9-F8A089051038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64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12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37" y="2870679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37" y="2870679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709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Semi-Analytical Model</a:t>
            </a:r>
          </a:p>
          <a:p>
            <a:endParaRPr lang="en-US" sz="28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8E79B3F-313F-4651-A4A4-71D1E371D33F}"/>
              </a:ext>
            </a:extLst>
          </p:cNvPr>
          <p:cNvGrpSpPr/>
          <p:nvPr/>
        </p:nvGrpSpPr>
        <p:grpSpPr>
          <a:xfrm rot="16771723">
            <a:off x="6289609" y="3149199"/>
            <a:ext cx="945073" cy="924040"/>
            <a:chOff x="6705367" y="3112217"/>
            <a:chExt cx="945073" cy="9240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98CB6A0-8E72-47A4-B263-68FB96E7E0CC}"/>
                </a:ext>
              </a:extLst>
            </p:cNvPr>
            <p:cNvCxnSpPr>
              <a:cxnSpLocks/>
            </p:cNvCxnSpPr>
            <p:nvPr/>
          </p:nvCxnSpPr>
          <p:spPr>
            <a:xfrm>
              <a:off x="6914096" y="3112217"/>
              <a:ext cx="736344" cy="728509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9C7362D3-45F4-4ADF-A8B7-318D0E56880F}"/>
                </a:ext>
              </a:extLst>
            </p:cNvPr>
            <p:cNvCxnSpPr>
              <a:cxnSpLocks/>
            </p:cNvCxnSpPr>
            <p:nvPr/>
          </p:nvCxnSpPr>
          <p:spPr>
            <a:xfrm>
              <a:off x="6705367" y="3315703"/>
              <a:ext cx="733763" cy="720554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073F8219-98E4-4883-9F8D-B2C1F4A83C08}"/>
              </a:ext>
            </a:extLst>
          </p:cNvPr>
          <p:cNvCxnSpPr>
            <a:cxnSpLocks/>
          </p:cNvCxnSpPr>
          <p:nvPr/>
        </p:nvCxnSpPr>
        <p:spPr>
          <a:xfrm flipH="1">
            <a:off x="7332374" y="3172368"/>
            <a:ext cx="380095" cy="21743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F4800A2-855D-4E7F-9A05-BA4FE7400CC0}"/>
              </a:ext>
            </a:extLst>
          </p:cNvPr>
          <p:cNvCxnSpPr>
            <a:cxnSpLocks/>
            <a:stCxn id="28" idx="0"/>
            <a:endCxn id="103" idx="86"/>
          </p:cNvCxnSpPr>
          <p:nvPr/>
        </p:nvCxnSpPr>
        <p:spPr>
          <a:xfrm flipV="1">
            <a:off x="8554592" y="4322002"/>
            <a:ext cx="287937" cy="565528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941403F-B644-4ABF-B523-29DE1BEE5811}"/>
              </a:ext>
            </a:extLst>
          </p:cNvPr>
          <p:cNvCxnSpPr>
            <a:cxnSpLocks/>
          </p:cNvCxnSpPr>
          <p:nvPr/>
        </p:nvCxnSpPr>
        <p:spPr>
          <a:xfrm>
            <a:off x="6457530" y="4190028"/>
            <a:ext cx="32772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877A872D-CAB8-4B99-BE52-BFAF3DA47003}"/>
              </a:ext>
            </a:extLst>
          </p:cNvPr>
          <p:cNvSpPr/>
          <p:nvPr/>
        </p:nvSpPr>
        <p:spPr>
          <a:xfrm>
            <a:off x="8009005" y="4098248"/>
            <a:ext cx="183560" cy="18356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400B4D7-016A-464D-AA95-51D9EE6F1D0F}"/>
              </a:ext>
            </a:extLst>
          </p:cNvPr>
          <p:cNvSpPr txBox="1"/>
          <p:nvPr/>
        </p:nvSpPr>
        <p:spPr>
          <a:xfrm>
            <a:off x="7633079" y="2876973"/>
            <a:ext cx="3091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Secondary Fracture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CDB73C-0566-4A02-85FD-0F523D6BEA6F}"/>
              </a:ext>
            </a:extLst>
          </p:cNvPr>
          <p:cNvSpPr txBox="1"/>
          <p:nvPr/>
        </p:nvSpPr>
        <p:spPr>
          <a:xfrm>
            <a:off x="6697137" y="5073895"/>
            <a:ext cx="103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Wellbore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8C6C112-A9B7-4C49-A88B-8A2FD8D8BE47}"/>
              </a:ext>
            </a:extLst>
          </p:cNvPr>
          <p:cNvSpPr txBox="1"/>
          <p:nvPr/>
        </p:nvSpPr>
        <p:spPr>
          <a:xfrm>
            <a:off x="7788010" y="4887530"/>
            <a:ext cx="153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Hydraulic Fracture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137C08C-28E2-4C02-AB4C-0892B433F56B}"/>
              </a:ext>
            </a:extLst>
          </p:cNvPr>
          <p:cNvGrpSpPr/>
          <p:nvPr/>
        </p:nvGrpSpPr>
        <p:grpSpPr>
          <a:xfrm rot="1043716">
            <a:off x="9118275" y="4460297"/>
            <a:ext cx="945073" cy="924040"/>
            <a:chOff x="6705367" y="3112217"/>
            <a:chExt cx="945073" cy="92404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3AD2DF0-4C82-4A39-A5E3-0123622DB983}"/>
                </a:ext>
              </a:extLst>
            </p:cNvPr>
            <p:cNvCxnSpPr>
              <a:cxnSpLocks/>
            </p:cNvCxnSpPr>
            <p:nvPr/>
          </p:nvCxnSpPr>
          <p:spPr>
            <a:xfrm>
              <a:off x="6914096" y="3112217"/>
              <a:ext cx="736344" cy="728509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11F2DFC5-385C-4E83-9DDE-1B0DB2213D6B}"/>
                </a:ext>
              </a:extLst>
            </p:cNvPr>
            <p:cNvCxnSpPr>
              <a:cxnSpLocks/>
            </p:cNvCxnSpPr>
            <p:nvPr/>
          </p:nvCxnSpPr>
          <p:spPr>
            <a:xfrm>
              <a:off x="6705367" y="3315703"/>
              <a:ext cx="733763" cy="720554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D273637F-4907-489C-BF23-EB4C7AE1187C}"/>
              </a:ext>
            </a:extLst>
          </p:cNvPr>
          <p:cNvCxnSpPr>
            <a:cxnSpLocks/>
            <a:endCxn id="105" idx="3"/>
          </p:cNvCxnSpPr>
          <p:nvPr/>
        </p:nvCxnSpPr>
        <p:spPr>
          <a:xfrm flipV="1">
            <a:off x="7271147" y="4273578"/>
            <a:ext cx="747795" cy="76051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0690C07-931E-4BDD-92A3-A4A49D1699A7}"/>
              </a:ext>
            </a:extLst>
          </p:cNvPr>
          <p:cNvGrpSpPr/>
          <p:nvPr/>
        </p:nvGrpSpPr>
        <p:grpSpPr>
          <a:xfrm>
            <a:off x="1400796" y="2845898"/>
            <a:ext cx="4184635" cy="2504699"/>
            <a:chOff x="1558195" y="1451375"/>
            <a:chExt cx="4184635" cy="250469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CA11D7B5-4466-47E2-B12E-091596179501}"/>
                </a:ext>
              </a:extLst>
            </p:cNvPr>
            <p:cNvGrpSpPr/>
            <p:nvPr/>
          </p:nvGrpSpPr>
          <p:grpSpPr>
            <a:xfrm>
              <a:off x="1558195" y="1451375"/>
              <a:ext cx="4184635" cy="2504699"/>
              <a:chOff x="1558195" y="1451375"/>
              <a:chExt cx="4184635" cy="250469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xmlns="" id="{1C8869CF-46BA-4BF2-A804-65ADB269A23A}"/>
                  </a:ext>
                </a:extLst>
              </p:cNvPr>
              <p:cNvGrpSpPr/>
              <p:nvPr/>
            </p:nvGrpSpPr>
            <p:grpSpPr>
              <a:xfrm>
                <a:off x="1743143" y="2026667"/>
                <a:ext cx="1419578" cy="726077"/>
                <a:chOff x="2788056" y="6556224"/>
                <a:chExt cx="1419578" cy="726077"/>
              </a:xfrm>
            </p:grpSpPr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xmlns="" id="{7EDDA9BE-EE61-477C-B273-588946E064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88056" y="6686634"/>
                  <a:ext cx="496090" cy="514350"/>
                </a:xfrm>
                <a:prstGeom prst="line">
                  <a:avLst/>
                </a:prstGeom>
                <a:ln w="19050">
                  <a:solidFill>
                    <a:srgbClr val="49AA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xmlns="" id="{90974AC0-B51C-4C88-815F-0355496D4BD3}"/>
                    </a:ext>
                  </a:extLst>
                </p:cNvPr>
                <p:cNvGrpSpPr/>
                <p:nvPr/>
              </p:nvGrpSpPr>
              <p:grpSpPr>
                <a:xfrm>
                  <a:off x="3024152" y="6556224"/>
                  <a:ext cx="1183482" cy="726077"/>
                  <a:chOff x="4691464" y="2335972"/>
                  <a:chExt cx="1183482" cy="726077"/>
                </a:xfrm>
              </p:grpSpPr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xmlns="" id="{777BDAFB-DD7F-4185-B252-3E8EED475D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1464" y="2600290"/>
                    <a:ext cx="466725" cy="461759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xmlns="" id="{D9170F2E-FE55-4E8A-85A0-0E2794574A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84346" y="2335972"/>
                    <a:ext cx="488156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xmlns="" id="{C67C3639-A948-4696-B45B-07832C4A63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9090" y="2394211"/>
                    <a:ext cx="469106" cy="456111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xmlns="" id="{F3722F11-B63B-4EC2-A3BB-FF8E56B46E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5013" y="2452450"/>
                    <a:ext cx="484183" cy="475467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xmlns="" id="{BDB057FB-C250-48C9-9B41-70537250F7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78856" y="2452450"/>
                    <a:ext cx="496090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02ED3481-A707-4472-B6E4-BF6C6A9FFB5F}"/>
                  </a:ext>
                </a:extLst>
              </p:cNvPr>
              <p:cNvGrpSpPr/>
              <p:nvPr/>
            </p:nvGrpSpPr>
            <p:grpSpPr>
              <a:xfrm>
                <a:off x="3021833" y="2031547"/>
                <a:ext cx="1856621" cy="740009"/>
                <a:chOff x="3021833" y="2031547"/>
                <a:chExt cx="1856621" cy="740009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xmlns="" id="{555277CF-9D5F-47DB-921D-D768C95AE336}"/>
                    </a:ext>
                  </a:extLst>
                </p:cNvPr>
                <p:cNvGrpSpPr/>
                <p:nvPr/>
              </p:nvGrpSpPr>
              <p:grpSpPr>
                <a:xfrm>
                  <a:off x="3273928" y="2031547"/>
                  <a:ext cx="1604526" cy="740009"/>
                  <a:chOff x="2100664" y="6556224"/>
                  <a:chExt cx="1604526" cy="740009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xmlns="" id="{F585FD47-8A59-41F0-BD36-2D360C860953}"/>
                      </a:ext>
                    </a:extLst>
                  </p:cNvPr>
                  <p:cNvGrpSpPr/>
                  <p:nvPr/>
                </p:nvGrpSpPr>
                <p:grpSpPr>
                  <a:xfrm>
                    <a:off x="2100664" y="6570156"/>
                    <a:ext cx="1183482" cy="726077"/>
                    <a:chOff x="4691464" y="2335972"/>
                    <a:chExt cx="1183482" cy="726077"/>
                  </a:xfrm>
                </p:grpSpPr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xmlns="" id="{E21C61D1-905C-4A19-BF97-F0737B4059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1464" y="2600290"/>
                      <a:ext cx="466725" cy="461759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xmlns="" id="{31DB7CBD-EF6C-4502-BAD6-532FC11BB6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884346" y="2335972"/>
                      <a:ext cx="488156" cy="514350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>
                      <a:extLst>
                        <a:ext uri="{FF2B5EF4-FFF2-40B4-BE49-F238E27FC236}">
                          <a16:creationId xmlns:a16="http://schemas.microsoft.com/office/drawing/2014/main" xmlns="" id="{F5CFE753-CE0B-4DC4-A845-038626694B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39090" y="2394211"/>
                      <a:ext cx="469106" cy="456111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>
                      <a:extLst>
                        <a:ext uri="{FF2B5EF4-FFF2-40B4-BE49-F238E27FC236}">
                          <a16:creationId xmlns:a16="http://schemas.microsoft.com/office/drawing/2014/main" xmlns="" id="{EF953567-EE87-45BF-9920-7ED5D98EC8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05013" y="2452450"/>
                      <a:ext cx="484183" cy="475467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>
                      <a:extLst>
                        <a:ext uri="{FF2B5EF4-FFF2-40B4-BE49-F238E27FC236}">
                          <a16:creationId xmlns:a16="http://schemas.microsoft.com/office/drawing/2014/main" xmlns="" id="{95CEE45C-6D5D-4E67-A621-3C8407F08E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378856" y="2452450"/>
                      <a:ext cx="496090" cy="514350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xmlns="" id="{FC047D5A-DEAA-4A69-8534-899CB5A0C727}"/>
                      </a:ext>
                    </a:extLst>
                  </p:cNvPr>
                  <p:cNvGrpSpPr/>
                  <p:nvPr/>
                </p:nvGrpSpPr>
                <p:grpSpPr>
                  <a:xfrm>
                    <a:off x="3024152" y="6556224"/>
                    <a:ext cx="681038" cy="726077"/>
                    <a:chOff x="4691464" y="2335972"/>
                    <a:chExt cx="681038" cy="726077"/>
                  </a:xfrm>
                </p:grpSpPr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xmlns="" id="{B44F3D8E-F621-4736-8B7D-8A8E6EA024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691464" y="2600290"/>
                      <a:ext cx="466725" cy="461759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>
                      <a:extLst>
                        <a:ext uri="{FF2B5EF4-FFF2-40B4-BE49-F238E27FC236}">
                          <a16:creationId xmlns:a16="http://schemas.microsoft.com/office/drawing/2014/main" xmlns="" id="{4DBAE391-166D-417A-A963-C941011474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884346" y="2335972"/>
                      <a:ext cx="488156" cy="514350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>
                      <a:extLst>
                        <a:ext uri="{FF2B5EF4-FFF2-40B4-BE49-F238E27FC236}">
                          <a16:creationId xmlns:a16="http://schemas.microsoft.com/office/drawing/2014/main" xmlns="" id="{BAA409A7-1253-4D53-A9E1-9378561701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739090" y="2394211"/>
                      <a:ext cx="469106" cy="456111"/>
                    </a:xfrm>
                    <a:prstGeom prst="line">
                      <a:avLst/>
                    </a:prstGeom>
                    <a:ln w="19050">
                      <a:solidFill>
                        <a:srgbClr val="49AAC5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xmlns="" id="{24849DE1-D216-4E52-A124-AA9136CBF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021833" y="2069718"/>
                  <a:ext cx="496090" cy="514350"/>
                </a:xfrm>
                <a:prstGeom prst="line">
                  <a:avLst/>
                </a:prstGeom>
                <a:ln w="19050">
                  <a:solidFill>
                    <a:srgbClr val="49AA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xmlns="" id="{5A20F6BE-76C3-43E9-B883-B8A8908758FB}"/>
                  </a:ext>
                </a:extLst>
              </p:cNvPr>
              <p:cNvGrpSpPr/>
              <p:nvPr/>
            </p:nvGrpSpPr>
            <p:grpSpPr>
              <a:xfrm rot="10800000">
                <a:off x="1558195" y="2773819"/>
                <a:ext cx="1604526" cy="740009"/>
                <a:chOff x="2100664" y="6556224"/>
                <a:chExt cx="1604526" cy="74000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xmlns="" id="{B045413D-A966-47CA-A5DB-65B7AE1A8E32}"/>
                    </a:ext>
                  </a:extLst>
                </p:cNvPr>
                <p:cNvGrpSpPr/>
                <p:nvPr/>
              </p:nvGrpSpPr>
              <p:grpSpPr>
                <a:xfrm>
                  <a:off x="2100664" y="6570156"/>
                  <a:ext cx="1183482" cy="726077"/>
                  <a:chOff x="4691464" y="2335972"/>
                  <a:chExt cx="1183482" cy="726077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xmlns="" id="{910B88A6-1AE5-43DB-84C2-B266CA4B00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1464" y="2600290"/>
                    <a:ext cx="466725" cy="461759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xmlns="" id="{163383F3-E9ED-4378-B3B3-F3E0FC3302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84346" y="2335972"/>
                    <a:ext cx="488156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xmlns="" id="{2A929DAD-685F-4A04-A2D1-08A25FA1F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9090" y="2394211"/>
                    <a:ext cx="469106" cy="456111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xmlns="" id="{5180B28C-DF1D-4372-B3A3-CFFE44D99E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5013" y="2452450"/>
                    <a:ext cx="484183" cy="475467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xmlns="" id="{F2C7309A-165C-4185-BA86-CEA56FD7CB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78856" y="2452450"/>
                    <a:ext cx="496090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xmlns="" id="{439411C0-3E7F-4492-8F20-AFCC164407C9}"/>
                    </a:ext>
                  </a:extLst>
                </p:cNvPr>
                <p:cNvGrpSpPr/>
                <p:nvPr/>
              </p:nvGrpSpPr>
              <p:grpSpPr>
                <a:xfrm>
                  <a:off x="3024152" y="6556224"/>
                  <a:ext cx="681038" cy="726077"/>
                  <a:chOff x="4691464" y="2335972"/>
                  <a:chExt cx="681038" cy="726077"/>
                </a:xfrm>
              </p:grpSpPr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xmlns="" id="{56548804-4E08-4A48-AC51-EEE94B7E36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1464" y="2600290"/>
                    <a:ext cx="466725" cy="461759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xmlns="" id="{6159AAAD-4016-4A02-B4E4-90A9BE3790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84346" y="2335972"/>
                    <a:ext cx="488156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xmlns="" id="{71599B51-86CA-46E4-9B57-4CF8A93009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9090" y="2394211"/>
                    <a:ext cx="469106" cy="456111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E410017C-1C73-47C4-99A7-C1B760E68D92}"/>
                  </a:ext>
                </a:extLst>
              </p:cNvPr>
              <p:cNvGrpSpPr/>
              <p:nvPr/>
            </p:nvGrpSpPr>
            <p:grpSpPr>
              <a:xfrm rot="10800000">
                <a:off x="3273928" y="2792631"/>
                <a:ext cx="1693421" cy="726077"/>
                <a:chOff x="2514213" y="6556224"/>
                <a:chExt cx="1693421" cy="726077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xmlns="" id="{F914DC9F-034B-4725-AFFB-3312D93271BD}"/>
                    </a:ext>
                  </a:extLst>
                </p:cNvPr>
                <p:cNvGrpSpPr/>
                <p:nvPr/>
              </p:nvGrpSpPr>
              <p:grpSpPr>
                <a:xfrm>
                  <a:off x="2514213" y="6686634"/>
                  <a:ext cx="769933" cy="514350"/>
                  <a:chOff x="5105013" y="2452450"/>
                  <a:chExt cx="769933" cy="514350"/>
                </a:xfrm>
              </p:grpSpPr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xmlns="" id="{5A8EF08A-C92C-4A54-8276-49A3A583FA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5013" y="2452450"/>
                    <a:ext cx="484183" cy="475467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>
                    <a:extLst>
                      <a:ext uri="{FF2B5EF4-FFF2-40B4-BE49-F238E27FC236}">
                        <a16:creationId xmlns:a16="http://schemas.microsoft.com/office/drawing/2014/main" xmlns="" id="{16CE9F9E-A2C4-4131-B182-0E7120F57F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78856" y="2452450"/>
                    <a:ext cx="496090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xmlns="" id="{42FEFB93-7426-4048-9C0F-B9B38613F76C}"/>
                    </a:ext>
                  </a:extLst>
                </p:cNvPr>
                <p:cNvGrpSpPr/>
                <p:nvPr/>
              </p:nvGrpSpPr>
              <p:grpSpPr>
                <a:xfrm>
                  <a:off x="3024152" y="6556224"/>
                  <a:ext cx="1183482" cy="726077"/>
                  <a:chOff x="4691464" y="2335972"/>
                  <a:chExt cx="1183482" cy="726077"/>
                </a:xfrm>
              </p:grpSpPr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xmlns="" id="{5CECED2F-4266-4C01-A29A-E12D0F81D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691464" y="2600290"/>
                    <a:ext cx="466725" cy="461759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>
                    <a:extLst>
                      <a:ext uri="{FF2B5EF4-FFF2-40B4-BE49-F238E27FC236}">
                        <a16:creationId xmlns:a16="http://schemas.microsoft.com/office/drawing/2014/main" xmlns="" id="{1AE64AD1-3721-4A39-8A1F-AE10D61A34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84346" y="2335972"/>
                    <a:ext cx="488156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xmlns="" id="{707DFFC5-23DD-4A7C-8997-43E04A7AC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739090" y="2394211"/>
                    <a:ext cx="469106" cy="456111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xmlns="" id="{805CD09D-FEAF-4609-85DD-AB512FCF24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5013" y="2452450"/>
                    <a:ext cx="484183" cy="475467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xmlns="" id="{0C953C28-E495-4549-A170-8F91D340B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378856" y="2452450"/>
                    <a:ext cx="496090" cy="514350"/>
                  </a:xfrm>
                  <a:prstGeom prst="line">
                    <a:avLst/>
                  </a:prstGeom>
                  <a:ln w="19050">
                    <a:solidFill>
                      <a:srgbClr val="49AAC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97577D4C-FAA1-4BD3-8111-9DD684A7FCB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021833" y="2816870"/>
                <a:ext cx="496090" cy="514350"/>
              </a:xfrm>
              <a:prstGeom prst="line">
                <a:avLst/>
              </a:prstGeom>
              <a:ln w="19050">
                <a:solidFill>
                  <a:srgbClr val="49AA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BA40947D-6FE4-4DCE-9262-A814BB516A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0660" y="1749791"/>
                <a:ext cx="65768" cy="319927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xmlns="" id="{AEDB65D6-564E-477A-95A2-FB4ACADB32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04064" y="2765445"/>
                <a:ext cx="267596" cy="748384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xmlns="" id="{30217CE4-6CB8-4BB3-BC5C-072D88ADB7DE}"/>
                  </a:ext>
                </a:extLst>
              </p:cNvPr>
              <p:cNvCxnSpPr>
                <a:cxnSpLocks/>
                <a:endCxn id="52" idx="3"/>
              </p:cNvCxnSpPr>
              <p:nvPr/>
            </p:nvCxnSpPr>
            <p:spPr>
              <a:xfrm flipV="1">
                <a:off x="2289240" y="2829328"/>
                <a:ext cx="764740" cy="779162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029B5989-5BA7-42F8-AD74-43A6772BD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1391" y="2764430"/>
                <a:ext cx="276820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8D4840AE-ADD9-4551-8643-21DFBBD01D76}"/>
                  </a:ext>
                </a:extLst>
              </p:cNvPr>
              <p:cNvSpPr/>
              <p:nvPr/>
            </p:nvSpPr>
            <p:spPr>
              <a:xfrm>
                <a:off x="3027098" y="2672650"/>
                <a:ext cx="183560" cy="1835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DB5593B9-C395-45BB-A7FE-4417B73B07DB}"/>
                  </a:ext>
                </a:extLst>
              </p:cNvPr>
              <p:cNvSpPr txBox="1"/>
              <p:nvPr/>
            </p:nvSpPr>
            <p:spPr>
              <a:xfrm>
                <a:off x="2651172" y="1451375"/>
                <a:ext cx="30916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Secondary Fracture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C6751D5C-887C-44D9-BDDF-CC97752AE828}"/>
                  </a:ext>
                </a:extLst>
              </p:cNvPr>
              <p:cNvSpPr txBox="1"/>
              <p:nvPr/>
            </p:nvSpPr>
            <p:spPr>
              <a:xfrm>
                <a:off x="1863455" y="3648297"/>
                <a:ext cx="10312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Wellbore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DDEEA64-ED5A-44B6-B511-F3E06ACBCD7F}"/>
                </a:ext>
              </a:extLst>
            </p:cNvPr>
            <p:cNvSpPr txBox="1"/>
            <p:nvPr/>
          </p:nvSpPr>
          <p:spPr>
            <a:xfrm>
              <a:off x="3517923" y="3469616"/>
              <a:ext cx="15331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Hydraulic Fracture</a:t>
              </a:r>
            </a:p>
          </p:txBody>
        </p:sp>
      </p:grpSp>
      <p:sp>
        <p:nvSpPr>
          <p:cNvPr id="93" name="Text Box 28">
            <a:extLst>
              <a:ext uri="{FF2B5EF4-FFF2-40B4-BE49-F238E27FC236}">
                <a16:creationId xmlns:a16="http://schemas.microsoft.com/office/drawing/2014/main" xmlns="" id="{D3455EA7-F4F1-49CC-92CD-0BCD49EAE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9" y="1402299"/>
            <a:ext cx="763905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Challenges with complex fractures and NF Distribution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6EA05854-B28A-4D6D-8217-50B17D5F0D24}"/>
              </a:ext>
            </a:extLst>
          </p:cNvPr>
          <p:cNvGrpSpPr/>
          <p:nvPr/>
        </p:nvGrpSpPr>
        <p:grpSpPr>
          <a:xfrm>
            <a:off x="824672" y="4027779"/>
            <a:ext cx="4316021" cy="289388"/>
            <a:chOff x="3809509" y="664364"/>
            <a:chExt cx="1456216" cy="97639"/>
          </a:xfrm>
          <a:solidFill>
            <a:srgbClr val="FFC000">
              <a:lumMod val="75000"/>
            </a:srgbClr>
          </a:solidFill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7CA15001-89CE-4F50-9A3E-D18A3BE86649}"/>
                </a:ext>
              </a:extLst>
            </p:cNvPr>
            <p:cNvSpPr/>
            <p:nvPr/>
          </p:nvSpPr>
          <p:spPr>
            <a:xfrm>
              <a:off x="4568180" y="664367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31085F75-E1A5-495F-B1BC-1B281E627A49}"/>
                </a:ext>
              </a:extLst>
            </p:cNvPr>
            <p:cNvSpPr/>
            <p:nvPr/>
          </p:nvSpPr>
          <p:spPr>
            <a:xfrm rot="10800000">
              <a:off x="3809509" y="664365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466FF8DA-405B-4F6B-90A2-E6905F72FDBE}"/>
                </a:ext>
              </a:extLst>
            </p:cNvPr>
            <p:cNvSpPr/>
            <p:nvPr/>
          </p:nvSpPr>
          <p:spPr>
            <a:xfrm>
              <a:off x="4498182" y="664364"/>
              <a:ext cx="91440" cy="9525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0301F04F-CE32-4141-BD06-48E48BE829B1}"/>
              </a:ext>
            </a:extLst>
          </p:cNvPr>
          <p:cNvGrpSpPr/>
          <p:nvPr/>
        </p:nvGrpSpPr>
        <p:grpSpPr>
          <a:xfrm>
            <a:off x="5938122" y="4032614"/>
            <a:ext cx="4316021" cy="289388"/>
            <a:chOff x="3809509" y="664364"/>
            <a:chExt cx="1456216" cy="97639"/>
          </a:xfrm>
          <a:solidFill>
            <a:srgbClr val="FFC000">
              <a:lumMod val="75000"/>
            </a:srgbClr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7A8C658-E218-4769-9645-29F441CA6330}"/>
                </a:ext>
              </a:extLst>
            </p:cNvPr>
            <p:cNvSpPr/>
            <p:nvPr/>
          </p:nvSpPr>
          <p:spPr>
            <a:xfrm>
              <a:off x="4568180" y="664367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A218361-3E5E-48A6-9A68-93F1E51C5978}"/>
                </a:ext>
              </a:extLst>
            </p:cNvPr>
            <p:cNvSpPr/>
            <p:nvPr/>
          </p:nvSpPr>
          <p:spPr>
            <a:xfrm rot="10800000">
              <a:off x="3809509" y="664365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59DD0AE1-42D1-4A24-B5FA-55E73E7C5257}"/>
                </a:ext>
              </a:extLst>
            </p:cNvPr>
            <p:cNvSpPr/>
            <p:nvPr/>
          </p:nvSpPr>
          <p:spPr>
            <a:xfrm>
              <a:off x="4498182" y="664364"/>
              <a:ext cx="91440" cy="9525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50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8" y="1402299"/>
            <a:ext cx="11266201" cy="214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r>
              <a:rPr lang="en-US" sz="2800" dirty="0"/>
              <a:t>Couples three models using continuity of mass and pressure at the fracture matrix interfaces.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  <a:latin typeface="Calibri" panose="020F0502020204030204"/>
                <a:ea typeface="+mn-ea"/>
              </a:rPr>
              <a:t>Reservoir-flow model (Izadi et al. 2007)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Calibri" panose="020F0502020204030204"/>
                <a:ea typeface="+mn-ea"/>
              </a:rPr>
              <a:t>Fracture-flow model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FF25"/>
                </a:solidFill>
                <a:latin typeface="Calibri" panose="020F0502020204030204"/>
                <a:ea typeface="+mn-ea"/>
              </a:rPr>
              <a:t>Fracture Leakoff/propagation geomechanical model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13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9328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Semi-Analytical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75ABE81-216C-4B97-8CB3-A49092677041}"/>
              </a:ext>
            </a:extLst>
          </p:cNvPr>
          <p:cNvGrpSpPr/>
          <p:nvPr/>
        </p:nvGrpSpPr>
        <p:grpSpPr>
          <a:xfrm rot="1043716">
            <a:off x="6751624" y="4832470"/>
            <a:ext cx="945073" cy="924040"/>
            <a:chOff x="6705367" y="3112217"/>
            <a:chExt cx="945073" cy="9240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26F616C-F337-401F-8C57-B23E2558ED94}"/>
                </a:ext>
              </a:extLst>
            </p:cNvPr>
            <p:cNvCxnSpPr>
              <a:cxnSpLocks/>
            </p:cNvCxnSpPr>
            <p:nvPr/>
          </p:nvCxnSpPr>
          <p:spPr>
            <a:xfrm>
              <a:off x="6914096" y="3112217"/>
              <a:ext cx="736344" cy="728509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A8A751FF-2751-4697-9B11-F2BE778EDA18}"/>
                </a:ext>
              </a:extLst>
            </p:cNvPr>
            <p:cNvCxnSpPr>
              <a:cxnSpLocks/>
            </p:cNvCxnSpPr>
            <p:nvPr/>
          </p:nvCxnSpPr>
          <p:spPr>
            <a:xfrm>
              <a:off x="6705367" y="3315703"/>
              <a:ext cx="733763" cy="720554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75AB6C6-25B8-4D0A-A282-CD7163CE2EDA}"/>
              </a:ext>
            </a:extLst>
          </p:cNvPr>
          <p:cNvGrpSpPr/>
          <p:nvPr/>
        </p:nvGrpSpPr>
        <p:grpSpPr>
          <a:xfrm>
            <a:off x="3711905" y="4665622"/>
            <a:ext cx="4316021" cy="289388"/>
            <a:chOff x="3809509" y="664364"/>
            <a:chExt cx="1456216" cy="97639"/>
          </a:xfrm>
          <a:solidFill>
            <a:schemeClr val="accent4">
              <a:lumMod val="75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527B2B4-18B1-4B67-A672-B263A960E4B5}"/>
                </a:ext>
              </a:extLst>
            </p:cNvPr>
            <p:cNvSpPr/>
            <p:nvPr/>
          </p:nvSpPr>
          <p:spPr>
            <a:xfrm>
              <a:off x="4568180" y="664367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2DE90E1-0855-4BAD-9FB5-BEC34754E2B8}"/>
                </a:ext>
              </a:extLst>
            </p:cNvPr>
            <p:cNvSpPr/>
            <p:nvPr/>
          </p:nvSpPr>
          <p:spPr>
            <a:xfrm rot="10800000">
              <a:off x="3809509" y="664365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D82DCEE-632B-4D3E-99B8-6B19A49EC685}"/>
                </a:ext>
              </a:extLst>
            </p:cNvPr>
            <p:cNvSpPr/>
            <p:nvPr/>
          </p:nvSpPr>
          <p:spPr>
            <a:xfrm>
              <a:off x="4498182" y="664364"/>
              <a:ext cx="91440" cy="9525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AE96CAD-E8E9-417F-92A3-9740824539BB}"/>
              </a:ext>
            </a:extLst>
          </p:cNvPr>
          <p:cNvGrpSpPr/>
          <p:nvPr/>
        </p:nvGrpSpPr>
        <p:grpSpPr>
          <a:xfrm rot="16771723">
            <a:off x="4044147" y="3853396"/>
            <a:ext cx="945073" cy="924040"/>
            <a:chOff x="6705367" y="3112217"/>
            <a:chExt cx="945073" cy="92404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6ECF64E8-E077-4E74-8224-9D545EC4564D}"/>
                </a:ext>
              </a:extLst>
            </p:cNvPr>
            <p:cNvCxnSpPr>
              <a:cxnSpLocks/>
            </p:cNvCxnSpPr>
            <p:nvPr/>
          </p:nvCxnSpPr>
          <p:spPr>
            <a:xfrm>
              <a:off x="6914096" y="3112217"/>
              <a:ext cx="736344" cy="728509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99E9B722-B0BF-487C-B083-15A594EB88CC}"/>
                </a:ext>
              </a:extLst>
            </p:cNvPr>
            <p:cNvCxnSpPr>
              <a:cxnSpLocks/>
            </p:cNvCxnSpPr>
            <p:nvPr/>
          </p:nvCxnSpPr>
          <p:spPr>
            <a:xfrm>
              <a:off x="6705367" y="3315703"/>
              <a:ext cx="733763" cy="720554"/>
            </a:xfrm>
            <a:prstGeom prst="line">
              <a:avLst/>
            </a:prstGeom>
            <a:ln w="19050">
              <a:solidFill>
                <a:srgbClr val="49AA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36FFBC03-B737-4A18-9A1B-04208CDB8B3E}"/>
              </a:ext>
            </a:extLst>
          </p:cNvPr>
          <p:cNvCxnSpPr>
            <a:cxnSpLocks/>
          </p:cNvCxnSpPr>
          <p:nvPr/>
        </p:nvCxnSpPr>
        <p:spPr>
          <a:xfrm flipV="1">
            <a:off x="3554730" y="4484430"/>
            <a:ext cx="462637" cy="1352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5762D99F-F119-4961-878D-71CEA5A90F34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7510864" y="4908709"/>
            <a:ext cx="199040" cy="20515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1D47CA-0143-47B2-9E26-76B1E2F670B0}"/>
              </a:ext>
            </a:extLst>
          </p:cNvPr>
          <p:cNvSpPr txBox="1"/>
          <p:nvPr/>
        </p:nvSpPr>
        <p:spPr>
          <a:xfrm>
            <a:off x="2496763" y="4450720"/>
            <a:ext cx="119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Secondary Fracture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FC16BBE-453D-4E95-8978-56DD6E3FC2D3}"/>
              </a:ext>
            </a:extLst>
          </p:cNvPr>
          <p:cNvSpPr txBox="1"/>
          <p:nvPr/>
        </p:nvSpPr>
        <p:spPr>
          <a:xfrm>
            <a:off x="4854963" y="5032199"/>
            <a:ext cx="1169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Wellbore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B0EEE05-9218-4332-AB7F-5ABE2370558A}"/>
              </a:ext>
            </a:extLst>
          </p:cNvPr>
          <p:cNvSpPr txBox="1"/>
          <p:nvPr/>
        </p:nvSpPr>
        <p:spPr>
          <a:xfrm>
            <a:off x="7709904" y="4852258"/>
            <a:ext cx="153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Hydraulic Fracture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3BDAAC9-0BBA-4308-B31F-4B44CC4023FB}"/>
              </a:ext>
            </a:extLst>
          </p:cNvPr>
          <p:cNvCxnSpPr>
            <a:cxnSpLocks/>
          </p:cNvCxnSpPr>
          <p:nvPr/>
        </p:nvCxnSpPr>
        <p:spPr>
          <a:xfrm flipV="1">
            <a:off x="5502154" y="5000834"/>
            <a:ext cx="269509" cy="970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FF29183-6690-4AC7-ADC4-C96EE645655B}"/>
              </a:ext>
            </a:extLst>
          </p:cNvPr>
          <p:cNvGrpSpPr/>
          <p:nvPr/>
        </p:nvGrpSpPr>
        <p:grpSpPr>
          <a:xfrm>
            <a:off x="3730532" y="4665574"/>
            <a:ext cx="4316021" cy="289388"/>
            <a:chOff x="3809509" y="664364"/>
            <a:chExt cx="1456216" cy="97639"/>
          </a:xfrm>
          <a:solidFill>
            <a:srgbClr val="FFC000">
              <a:lumMod val="75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111D97D7-DD2E-4690-A826-A035879C6692}"/>
                </a:ext>
              </a:extLst>
            </p:cNvPr>
            <p:cNvSpPr/>
            <p:nvPr/>
          </p:nvSpPr>
          <p:spPr>
            <a:xfrm>
              <a:off x="4568180" y="664367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EB7DA6E-3AAD-42A0-8157-AA84E14F2092}"/>
                </a:ext>
              </a:extLst>
            </p:cNvPr>
            <p:cNvSpPr/>
            <p:nvPr/>
          </p:nvSpPr>
          <p:spPr>
            <a:xfrm rot="10800000">
              <a:off x="3809509" y="664365"/>
              <a:ext cx="697545" cy="97636"/>
            </a:xfrm>
            <a:custGeom>
              <a:avLst/>
              <a:gdLst>
                <a:gd name="connsiteX0" fmla="*/ 4576 w 697547"/>
                <a:gd name="connsiteY0" fmla="*/ 21436 h 97636"/>
                <a:gd name="connsiteX1" fmla="*/ 16482 w 697547"/>
                <a:gd name="connsiteY1" fmla="*/ 19054 h 97636"/>
                <a:gd name="connsiteX2" fmla="*/ 23626 w 697547"/>
                <a:gd name="connsiteY2" fmla="*/ 14292 h 97636"/>
                <a:gd name="connsiteX3" fmla="*/ 35532 w 697547"/>
                <a:gd name="connsiteY3" fmla="*/ 16673 h 97636"/>
                <a:gd name="connsiteX4" fmla="*/ 37914 w 697547"/>
                <a:gd name="connsiteY4" fmla="*/ 30961 h 97636"/>
                <a:gd name="connsiteX5" fmla="*/ 66489 w 697547"/>
                <a:gd name="connsiteY5" fmla="*/ 35723 h 97636"/>
                <a:gd name="connsiteX6" fmla="*/ 71251 w 697547"/>
                <a:gd name="connsiteY6" fmla="*/ 28579 h 97636"/>
                <a:gd name="connsiteX7" fmla="*/ 78395 w 697547"/>
                <a:gd name="connsiteY7" fmla="*/ 26198 h 97636"/>
                <a:gd name="connsiteX8" fmla="*/ 111732 w 697547"/>
                <a:gd name="connsiteY8" fmla="*/ 23817 h 97636"/>
                <a:gd name="connsiteX9" fmla="*/ 118876 w 697547"/>
                <a:gd name="connsiteY9" fmla="*/ 28579 h 97636"/>
                <a:gd name="connsiteX10" fmla="*/ 130782 w 697547"/>
                <a:gd name="connsiteY10" fmla="*/ 14292 h 97636"/>
                <a:gd name="connsiteX11" fmla="*/ 137926 w 697547"/>
                <a:gd name="connsiteY11" fmla="*/ 21436 h 97636"/>
                <a:gd name="connsiteX12" fmla="*/ 142689 w 697547"/>
                <a:gd name="connsiteY12" fmla="*/ 30961 h 97636"/>
                <a:gd name="connsiteX13" fmla="*/ 149832 w 697547"/>
                <a:gd name="connsiteY13" fmla="*/ 35723 h 97636"/>
                <a:gd name="connsiteX14" fmla="*/ 156976 w 697547"/>
                <a:gd name="connsiteY14" fmla="*/ 33342 h 97636"/>
                <a:gd name="connsiteX15" fmla="*/ 171264 w 697547"/>
                <a:gd name="connsiteY15" fmla="*/ 21436 h 97636"/>
                <a:gd name="connsiteX16" fmla="*/ 178407 w 697547"/>
                <a:gd name="connsiteY16" fmla="*/ 16673 h 97636"/>
                <a:gd name="connsiteX17" fmla="*/ 185551 w 697547"/>
                <a:gd name="connsiteY17" fmla="*/ 30961 h 97636"/>
                <a:gd name="connsiteX18" fmla="*/ 192695 w 697547"/>
                <a:gd name="connsiteY18" fmla="*/ 35723 h 97636"/>
                <a:gd name="connsiteX19" fmla="*/ 209364 w 697547"/>
                <a:gd name="connsiteY19" fmla="*/ 26198 h 97636"/>
                <a:gd name="connsiteX20" fmla="*/ 218889 w 697547"/>
                <a:gd name="connsiteY20" fmla="*/ 21436 h 97636"/>
                <a:gd name="connsiteX21" fmla="*/ 237939 w 697547"/>
                <a:gd name="connsiteY21" fmla="*/ 9529 h 97636"/>
                <a:gd name="connsiteX22" fmla="*/ 247464 w 697547"/>
                <a:gd name="connsiteY22" fmla="*/ 14292 h 97636"/>
                <a:gd name="connsiteX23" fmla="*/ 254607 w 697547"/>
                <a:gd name="connsiteY23" fmla="*/ 21436 h 97636"/>
                <a:gd name="connsiteX24" fmla="*/ 268895 w 697547"/>
                <a:gd name="connsiteY24" fmla="*/ 30961 h 97636"/>
                <a:gd name="connsiteX25" fmla="*/ 283182 w 697547"/>
                <a:gd name="connsiteY25" fmla="*/ 28579 h 97636"/>
                <a:gd name="connsiteX26" fmla="*/ 299851 w 697547"/>
                <a:gd name="connsiteY26" fmla="*/ 19054 h 97636"/>
                <a:gd name="connsiteX27" fmla="*/ 311757 w 697547"/>
                <a:gd name="connsiteY27" fmla="*/ 30961 h 97636"/>
                <a:gd name="connsiteX28" fmla="*/ 326045 w 697547"/>
                <a:gd name="connsiteY28" fmla="*/ 16673 h 97636"/>
                <a:gd name="connsiteX29" fmla="*/ 333189 w 697547"/>
                <a:gd name="connsiteY29" fmla="*/ 11911 h 97636"/>
                <a:gd name="connsiteX30" fmla="*/ 366526 w 697547"/>
                <a:gd name="connsiteY30" fmla="*/ 21436 h 97636"/>
                <a:gd name="connsiteX31" fmla="*/ 373670 w 697547"/>
                <a:gd name="connsiteY31" fmla="*/ 23817 h 97636"/>
                <a:gd name="connsiteX32" fmla="*/ 387957 w 697547"/>
                <a:gd name="connsiteY32" fmla="*/ 21436 h 97636"/>
                <a:gd name="connsiteX33" fmla="*/ 395101 w 697547"/>
                <a:gd name="connsiteY33" fmla="*/ 16673 h 97636"/>
                <a:gd name="connsiteX34" fmla="*/ 404626 w 697547"/>
                <a:gd name="connsiteY34" fmla="*/ 21436 h 97636"/>
                <a:gd name="connsiteX35" fmla="*/ 418914 w 697547"/>
                <a:gd name="connsiteY35" fmla="*/ 40486 h 97636"/>
                <a:gd name="connsiteX36" fmla="*/ 440345 w 697547"/>
                <a:gd name="connsiteY36" fmla="*/ 38104 h 97636"/>
                <a:gd name="connsiteX37" fmla="*/ 464157 w 697547"/>
                <a:gd name="connsiteY37" fmla="*/ 19054 h 97636"/>
                <a:gd name="connsiteX38" fmla="*/ 487970 w 697547"/>
                <a:gd name="connsiteY38" fmla="*/ 21436 h 97636"/>
                <a:gd name="connsiteX39" fmla="*/ 495114 w 697547"/>
                <a:gd name="connsiteY39" fmla="*/ 26198 h 97636"/>
                <a:gd name="connsiteX40" fmla="*/ 504639 w 697547"/>
                <a:gd name="connsiteY40" fmla="*/ 28579 h 97636"/>
                <a:gd name="connsiteX41" fmla="*/ 545120 w 697547"/>
                <a:gd name="connsiteY41" fmla="*/ 19054 h 97636"/>
                <a:gd name="connsiteX42" fmla="*/ 552264 w 697547"/>
                <a:gd name="connsiteY42" fmla="*/ 9529 h 97636"/>
                <a:gd name="connsiteX43" fmla="*/ 587982 w 697547"/>
                <a:gd name="connsiteY43" fmla="*/ 14292 h 97636"/>
                <a:gd name="connsiteX44" fmla="*/ 595126 w 697547"/>
                <a:gd name="connsiteY44" fmla="*/ 19054 h 97636"/>
                <a:gd name="connsiteX45" fmla="*/ 633226 w 697547"/>
                <a:gd name="connsiteY45" fmla="*/ 21436 h 97636"/>
                <a:gd name="connsiteX46" fmla="*/ 642751 w 697547"/>
                <a:gd name="connsiteY46" fmla="*/ 23817 h 97636"/>
                <a:gd name="connsiteX47" fmla="*/ 649895 w 697547"/>
                <a:gd name="connsiteY47" fmla="*/ 26198 h 97636"/>
                <a:gd name="connsiteX48" fmla="*/ 668945 w 697547"/>
                <a:gd name="connsiteY48" fmla="*/ 30961 h 97636"/>
                <a:gd name="connsiteX49" fmla="*/ 685614 w 697547"/>
                <a:gd name="connsiteY49" fmla="*/ 50011 h 97636"/>
                <a:gd name="connsiteX50" fmla="*/ 678470 w 697547"/>
                <a:gd name="connsiteY50" fmla="*/ 50011 h 97636"/>
                <a:gd name="connsiteX51" fmla="*/ 640370 w 697547"/>
                <a:gd name="connsiteY51" fmla="*/ 54773 h 97636"/>
                <a:gd name="connsiteX52" fmla="*/ 614176 w 697547"/>
                <a:gd name="connsiteY52" fmla="*/ 42867 h 97636"/>
                <a:gd name="connsiteX53" fmla="*/ 611795 w 697547"/>
                <a:gd name="connsiteY53" fmla="*/ 35723 h 97636"/>
                <a:gd name="connsiteX54" fmla="*/ 604651 w 697547"/>
                <a:gd name="connsiteY54" fmla="*/ 38104 h 97636"/>
                <a:gd name="connsiteX55" fmla="*/ 597507 w 697547"/>
                <a:gd name="connsiteY55" fmla="*/ 42867 h 97636"/>
                <a:gd name="connsiteX56" fmla="*/ 587982 w 697547"/>
                <a:gd name="connsiteY56" fmla="*/ 47629 h 97636"/>
                <a:gd name="connsiteX57" fmla="*/ 568932 w 697547"/>
                <a:gd name="connsiteY57" fmla="*/ 54773 h 97636"/>
                <a:gd name="connsiteX58" fmla="*/ 561789 w 697547"/>
                <a:gd name="connsiteY58" fmla="*/ 52392 h 97636"/>
                <a:gd name="connsiteX59" fmla="*/ 547501 w 697547"/>
                <a:gd name="connsiteY59" fmla="*/ 54773 h 97636"/>
                <a:gd name="connsiteX60" fmla="*/ 540357 w 697547"/>
                <a:gd name="connsiteY60" fmla="*/ 61917 h 97636"/>
                <a:gd name="connsiteX61" fmla="*/ 533214 w 697547"/>
                <a:gd name="connsiteY61" fmla="*/ 64298 h 97636"/>
                <a:gd name="connsiteX62" fmla="*/ 526070 w 697547"/>
                <a:gd name="connsiteY62" fmla="*/ 69061 h 97636"/>
                <a:gd name="connsiteX63" fmla="*/ 504639 w 697547"/>
                <a:gd name="connsiteY63" fmla="*/ 73823 h 97636"/>
                <a:gd name="connsiteX64" fmla="*/ 492732 w 697547"/>
                <a:gd name="connsiteY64" fmla="*/ 64298 h 97636"/>
                <a:gd name="connsiteX65" fmla="*/ 490351 w 697547"/>
                <a:gd name="connsiteY65" fmla="*/ 57154 h 97636"/>
                <a:gd name="connsiteX66" fmla="*/ 483207 w 697547"/>
                <a:gd name="connsiteY66" fmla="*/ 54773 h 97636"/>
                <a:gd name="connsiteX67" fmla="*/ 471301 w 697547"/>
                <a:gd name="connsiteY67" fmla="*/ 57154 h 97636"/>
                <a:gd name="connsiteX68" fmla="*/ 457014 w 697547"/>
                <a:gd name="connsiteY68" fmla="*/ 71442 h 97636"/>
                <a:gd name="connsiteX69" fmla="*/ 449870 w 697547"/>
                <a:gd name="connsiteY69" fmla="*/ 73823 h 97636"/>
                <a:gd name="connsiteX70" fmla="*/ 430820 w 697547"/>
                <a:gd name="connsiteY70" fmla="*/ 83348 h 97636"/>
                <a:gd name="connsiteX71" fmla="*/ 414151 w 697547"/>
                <a:gd name="connsiteY71" fmla="*/ 88111 h 97636"/>
                <a:gd name="connsiteX72" fmla="*/ 407007 w 697547"/>
                <a:gd name="connsiteY72" fmla="*/ 92873 h 97636"/>
                <a:gd name="connsiteX73" fmla="*/ 397482 w 697547"/>
                <a:gd name="connsiteY73" fmla="*/ 78586 h 97636"/>
                <a:gd name="connsiteX74" fmla="*/ 385576 w 697547"/>
                <a:gd name="connsiteY74" fmla="*/ 76204 h 97636"/>
                <a:gd name="connsiteX75" fmla="*/ 364145 w 697547"/>
                <a:gd name="connsiteY75" fmla="*/ 73823 h 97636"/>
                <a:gd name="connsiteX76" fmla="*/ 357001 w 697547"/>
                <a:gd name="connsiteY76" fmla="*/ 80967 h 97636"/>
                <a:gd name="connsiteX77" fmla="*/ 318901 w 697547"/>
                <a:gd name="connsiteY77" fmla="*/ 85729 h 97636"/>
                <a:gd name="connsiteX78" fmla="*/ 302232 w 697547"/>
                <a:gd name="connsiteY78" fmla="*/ 88111 h 97636"/>
                <a:gd name="connsiteX79" fmla="*/ 292707 w 697547"/>
                <a:gd name="connsiteY79" fmla="*/ 85729 h 97636"/>
                <a:gd name="connsiteX80" fmla="*/ 287945 w 697547"/>
                <a:gd name="connsiteY80" fmla="*/ 69061 h 97636"/>
                <a:gd name="connsiteX81" fmla="*/ 280801 w 697547"/>
                <a:gd name="connsiteY81" fmla="*/ 66679 h 97636"/>
                <a:gd name="connsiteX82" fmla="*/ 261751 w 697547"/>
                <a:gd name="connsiteY82" fmla="*/ 69061 h 97636"/>
                <a:gd name="connsiteX83" fmla="*/ 254607 w 697547"/>
                <a:gd name="connsiteY83" fmla="*/ 76204 h 97636"/>
                <a:gd name="connsiteX84" fmla="*/ 247464 w 697547"/>
                <a:gd name="connsiteY84" fmla="*/ 80967 h 97636"/>
                <a:gd name="connsiteX85" fmla="*/ 240320 w 697547"/>
                <a:gd name="connsiteY85" fmla="*/ 88111 h 97636"/>
                <a:gd name="connsiteX86" fmla="*/ 221270 w 697547"/>
                <a:gd name="connsiteY86" fmla="*/ 97636 h 97636"/>
                <a:gd name="connsiteX87" fmla="*/ 211745 w 697547"/>
                <a:gd name="connsiteY87" fmla="*/ 95254 h 97636"/>
                <a:gd name="connsiteX88" fmla="*/ 197457 w 697547"/>
                <a:gd name="connsiteY88" fmla="*/ 83348 h 97636"/>
                <a:gd name="connsiteX89" fmla="*/ 97445 w 697547"/>
                <a:gd name="connsiteY89" fmla="*/ 83348 h 97636"/>
                <a:gd name="connsiteX90" fmla="*/ 68870 w 697547"/>
                <a:gd name="connsiteY90" fmla="*/ 78586 h 97636"/>
                <a:gd name="connsiteX91" fmla="*/ 49820 w 697547"/>
                <a:gd name="connsiteY91" fmla="*/ 76204 h 97636"/>
                <a:gd name="connsiteX92" fmla="*/ 35532 w 697547"/>
                <a:gd name="connsiteY92" fmla="*/ 64298 h 97636"/>
                <a:gd name="connsiteX93" fmla="*/ 26007 w 697547"/>
                <a:gd name="connsiteY93" fmla="*/ 66679 h 97636"/>
                <a:gd name="connsiteX94" fmla="*/ 2195 w 697547"/>
                <a:gd name="connsiteY94" fmla="*/ 71442 h 97636"/>
                <a:gd name="connsiteX95" fmla="*/ 4576 w 697547"/>
                <a:gd name="connsiteY95" fmla="*/ 21436 h 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697547" h="97636">
                  <a:moveTo>
                    <a:pt x="4576" y="21436"/>
                  </a:moveTo>
                  <a:cubicBezTo>
                    <a:pt x="6957" y="12705"/>
                    <a:pt x="12692" y="20475"/>
                    <a:pt x="16482" y="19054"/>
                  </a:cubicBezTo>
                  <a:cubicBezTo>
                    <a:pt x="19162" y="18049"/>
                    <a:pt x="20786" y="14647"/>
                    <a:pt x="23626" y="14292"/>
                  </a:cubicBezTo>
                  <a:cubicBezTo>
                    <a:pt x="27642" y="13790"/>
                    <a:pt x="31563" y="15879"/>
                    <a:pt x="35532" y="16673"/>
                  </a:cubicBezTo>
                  <a:cubicBezTo>
                    <a:pt x="36326" y="21436"/>
                    <a:pt x="35953" y="26549"/>
                    <a:pt x="37914" y="30961"/>
                  </a:cubicBezTo>
                  <a:cubicBezTo>
                    <a:pt x="43667" y="43906"/>
                    <a:pt x="55527" y="36941"/>
                    <a:pt x="66489" y="35723"/>
                  </a:cubicBezTo>
                  <a:cubicBezTo>
                    <a:pt x="68076" y="33342"/>
                    <a:pt x="69016" y="30367"/>
                    <a:pt x="71251" y="28579"/>
                  </a:cubicBezTo>
                  <a:cubicBezTo>
                    <a:pt x="73211" y="27011"/>
                    <a:pt x="75902" y="26491"/>
                    <a:pt x="78395" y="26198"/>
                  </a:cubicBezTo>
                  <a:cubicBezTo>
                    <a:pt x="89459" y="24896"/>
                    <a:pt x="100620" y="24611"/>
                    <a:pt x="111732" y="23817"/>
                  </a:cubicBezTo>
                  <a:cubicBezTo>
                    <a:pt x="114113" y="25404"/>
                    <a:pt x="116043" y="28984"/>
                    <a:pt x="118876" y="28579"/>
                  </a:cubicBezTo>
                  <a:cubicBezTo>
                    <a:pt x="127959" y="27282"/>
                    <a:pt x="128696" y="20551"/>
                    <a:pt x="130782" y="14292"/>
                  </a:cubicBezTo>
                  <a:cubicBezTo>
                    <a:pt x="133163" y="16673"/>
                    <a:pt x="135968" y="18696"/>
                    <a:pt x="137926" y="21436"/>
                  </a:cubicBezTo>
                  <a:cubicBezTo>
                    <a:pt x="139989" y="24325"/>
                    <a:pt x="140416" y="28234"/>
                    <a:pt x="142689" y="30961"/>
                  </a:cubicBezTo>
                  <a:cubicBezTo>
                    <a:pt x="144521" y="33159"/>
                    <a:pt x="147451" y="34136"/>
                    <a:pt x="149832" y="35723"/>
                  </a:cubicBezTo>
                  <a:cubicBezTo>
                    <a:pt x="152213" y="34929"/>
                    <a:pt x="154731" y="34465"/>
                    <a:pt x="156976" y="33342"/>
                  </a:cubicBezTo>
                  <a:cubicBezTo>
                    <a:pt x="165840" y="28910"/>
                    <a:pt x="163369" y="28015"/>
                    <a:pt x="171264" y="21436"/>
                  </a:cubicBezTo>
                  <a:cubicBezTo>
                    <a:pt x="173462" y="19604"/>
                    <a:pt x="176026" y="18261"/>
                    <a:pt x="178407" y="16673"/>
                  </a:cubicBezTo>
                  <a:cubicBezTo>
                    <a:pt x="180344" y="22481"/>
                    <a:pt x="180937" y="26347"/>
                    <a:pt x="185551" y="30961"/>
                  </a:cubicBezTo>
                  <a:cubicBezTo>
                    <a:pt x="187575" y="32985"/>
                    <a:pt x="190314" y="34136"/>
                    <a:pt x="192695" y="35723"/>
                  </a:cubicBezTo>
                  <a:cubicBezTo>
                    <a:pt x="211144" y="31111"/>
                    <a:pt x="194085" y="37111"/>
                    <a:pt x="209364" y="26198"/>
                  </a:cubicBezTo>
                  <a:cubicBezTo>
                    <a:pt x="212253" y="24135"/>
                    <a:pt x="215879" y="23317"/>
                    <a:pt x="218889" y="21436"/>
                  </a:cubicBezTo>
                  <a:cubicBezTo>
                    <a:pt x="243629" y="5974"/>
                    <a:pt x="213795" y="21602"/>
                    <a:pt x="237939" y="9529"/>
                  </a:cubicBezTo>
                  <a:cubicBezTo>
                    <a:pt x="246260" y="-7114"/>
                    <a:pt x="239720" y="353"/>
                    <a:pt x="247464" y="14292"/>
                  </a:cubicBezTo>
                  <a:cubicBezTo>
                    <a:pt x="249099" y="17236"/>
                    <a:pt x="251949" y="19369"/>
                    <a:pt x="254607" y="21436"/>
                  </a:cubicBezTo>
                  <a:cubicBezTo>
                    <a:pt x="259125" y="24950"/>
                    <a:pt x="268895" y="30961"/>
                    <a:pt x="268895" y="30961"/>
                  </a:cubicBezTo>
                  <a:cubicBezTo>
                    <a:pt x="273657" y="30167"/>
                    <a:pt x="279165" y="31257"/>
                    <a:pt x="283182" y="28579"/>
                  </a:cubicBezTo>
                  <a:cubicBezTo>
                    <a:pt x="301639" y="16274"/>
                    <a:pt x="279027" y="13849"/>
                    <a:pt x="299851" y="19054"/>
                  </a:cubicBezTo>
                  <a:cubicBezTo>
                    <a:pt x="305408" y="35723"/>
                    <a:pt x="299851" y="34930"/>
                    <a:pt x="311757" y="30961"/>
                  </a:cubicBezTo>
                  <a:cubicBezTo>
                    <a:pt x="328596" y="19734"/>
                    <a:pt x="308319" y="34398"/>
                    <a:pt x="326045" y="16673"/>
                  </a:cubicBezTo>
                  <a:cubicBezTo>
                    <a:pt x="328069" y="14649"/>
                    <a:pt x="330808" y="13498"/>
                    <a:pt x="333189" y="11911"/>
                  </a:cubicBezTo>
                  <a:cubicBezTo>
                    <a:pt x="352480" y="15769"/>
                    <a:pt x="341253" y="13012"/>
                    <a:pt x="366526" y="21436"/>
                  </a:cubicBezTo>
                  <a:lnTo>
                    <a:pt x="373670" y="23817"/>
                  </a:lnTo>
                  <a:cubicBezTo>
                    <a:pt x="378432" y="23023"/>
                    <a:pt x="383377" y="22963"/>
                    <a:pt x="387957" y="21436"/>
                  </a:cubicBezTo>
                  <a:cubicBezTo>
                    <a:pt x="390672" y="20531"/>
                    <a:pt x="392239" y="16673"/>
                    <a:pt x="395101" y="16673"/>
                  </a:cubicBezTo>
                  <a:cubicBezTo>
                    <a:pt x="398651" y="16673"/>
                    <a:pt x="401451" y="19848"/>
                    <a:pt x="404626" y="21436"/>
                  </a:cubicBezTo>
                  <a:cubicBezTo>
                    <a:pt x="405549" y="22974"/>
                    <a:pt x="414285" y="39715"/>
                    <a:pt x="418914" y="40486"/>
                  </a:cubicBezTo>
                  <a:cubicBezTo>
                    <a:pt x="426004" y="41668"/>
                    <a:pt x="433201" y="38898"/>
                    <a:pt x="440345" y="38104"/>
                  </a:cubicBezTo>
                  <a:cubicBezTo>
                    <a:pt x="457142" y="21307"/>
                    <a:pt x="448608" y="26829"/>
                    <a:pt x="464157" y="19054"/>
                  </a:cubicBezTo>
                  <a:cubicBezTo>
                    <a:pt x="472095" y="19848"/>
                    <a:pt x="480197" y="19642"/>
                    <a:pt x="487970" y="21436"/>
                  </a:cubicBezTo>
                  <a:cubicBezTo>
                    <a:pt x="490759" y="22080"/>
                    <a:pt x="492483" y="25071"/>
                    <a:pt x="495114" y="26198"/>
                  </a:cubicBezTo>
                  <a:cubicBezTo>
                    <a:pt x="498122" y="27487"/>
                    <a:pt x="501464" y="27785"/>
                    <a:pt x="504639" y="28579"/>
                  </a:cubicBezTo>
                  <a:cubicBezTo>
                    <a:pt x="533774" y="26498"/>
                    <a:pt x="532384" y="33912"/>
                    <a:pt x="545120" y="19054"/>
                  </a:cubicBezTo>
                  <a:cubicBezTo>
                    <a:pt x="547703" y="16041"/>
                    <a:pt x="549883" y="12704"/>
                    <a:pt x="552264" y="9529"/>
                  </a:cubicBezTo>
                  <a:cubicBezTo>
                    <a:pt x="556170" y="9884"/>
                    <a:pt x="579488" y="10652"/>
                    <a:pt x="587982" y="14292"/>
                  </a:cubicBezTo>
                  <a:cubicBezTo>
                    <a:pt x="590613" y="15419"/>
                    <a:pt x="592299" y="18608"/>
                    <a:pt x="595126" y="19054"/>
                  </a:cubicBezTo>
                  <a:cubicBezTo>
                    <a:pt x="607695" y="21039"/>
                    <a:pt x="620526" y="20642"/>
                    <a:pt x="633226" y="21436"/>
                  </a:cubicBezTo>
                  <a:cubicBezTo>
                    <a:pt x="636401" y="22230"/>
                    <a:pt x="639604" y="22918"/>
                    <a:pt x="642751" y="23817"/>
                  </a:cubicBezTo>
                  <a:cubicBezTo>
                    <a:pt x="645165" y="24507"/>
                    <a:pt x="647473" y="25538"/>
                    <a:pt x="649895" y="26198"/>
                  </a:cubicBezTo>
                  <a:cubicBezTo>
                    <a:pt x="656210" y="27920"/>
                    <a:pt x="668945" y="30961"/>
                    <a:pt x="668945" y="30961"/>
                  </a:cubicBezTo>
                  <a:cubicBezTo>
                    <a:pt x="685955" y="42301"/>
                    <a:pt x="681843" y="34933"/>
                    <a:pt x="685614" y="50011"/>
                  </a:cubicBezTo>
                  <a:cubicBezTo>
                    <a:pt x="706078" y="45917"/>
                    <a:pt x="697927" y="47849"/>
                    <a:pt x="678470" y="50011"/>
                  </a:cubicBezTo>
                  <a:cubicBezTo>
                    <a:pt x="644115" y="53829"/>
                    <a:pt x="665998" y="50502"/>
                    <a:pt x="640370" y="54773"/>
                  </a:cubicBezTo>
                  <a:cubicBezTo>
                    <a:pt x="622491" y="50800"/>
                    <a:pt x="620517" y="55548"/>
                    <a:pt x="614176" y="42867"/>
                  </a:cubicBezTo>
                  <a:cubicBezTo>
                    <a:pt x="613053" y="40622"/>
                    <a:pt x="612589" y="38104"/>
                    <a:pt x="611795" y="35723"/>
                  </a:cubicBezTo>
                  <a:cubicBezTo>
                    <a:pt x="609414" y="36517"/>
                    <a:pt x="606896" y="36981"/>
                    <a:pt x="604651" y="38104"/>
                  </a:cubicBezTo>
                  <a:cubicBezTo>
                    <a:pt x="602091" y="39384"/>
                    <a:pt x="599992" y="41447"/>
                    <a:pt x="597507" y="42867"/>
                  </a:cubicBezTo>
                  <a:cubicBezTo>
                    <a:pt x="594425" y="44628"/>
                    <a:pt x="591157" y="46042"/>
                    <a:pt x="587982" y="47629"/>
                  </a:cubicBezTo>
                  <a:cubicBezTo>
                    <a:pt x="563895" y="71718"/>
                    <a:pt x="580736" y="64216"/>
                    <a:pt x="568932" y="54773"/>
                  </a:cubicBezTo>
                  <a:cubicBezTo>
                    <a:pt x="566972" y="53205"/>
                    <a:pt x="564170" y="53186"/>
                    <a:pt x="561789" y="52392"/>
                  </a:cubicBezTo>
                  <a:cubicBezTo>
                    <a:pt x="557026" y="53186"/>
                    <a:pt x="551913" y="52812"/>
                    <a:pt x="547501" y="54773"/>
                  </a:cubicBezTo>
                  <a:cubicBezTo>
                    <a:pt x="544424" y="56141"/>
                    <a:pt x="543159" y="60049"/>
                    <a:pt x="540357" y="61917"/>
                  </a:cubicBezTo>
                  <a:cubicBezTo>
                    <a:pt x="538269" y="63309"/>
                    <a:pt x="535595" y="63504"/>
                    <a:pt x="533214" y="64298"/>
                  </a:cubicBezTo>
                  <a:cubicBezTo>
                    <a:pt x="530833" y="65886"/>
                    <a:pt x="528630" y="67781"/>
                    <a:pt x="526070" y="69061"/>
                  </a:cubicBezTo>
                  <a:cubicBezTo>
                    <a:pt x="520209" y="71991"/>
                    <a:pt x="510124" y="72909"/>
                    <a:pt x="504639" y="73823"/>
                  </a:cubicBezTo>
                  <a:cubicBezTo>
                    <a:pt x="496400" y="71077"/>
                    <a:pt x="497040" y="72915"/>
                    <a:pt x="492732" y="64298"/>
                  </a:cubicBezTo>
                  <a:cubicBezTo>
                    <a:pt x="491609" y="62053"/>
                    <a:pt x="492126" y="58929"/>
                    <a:pt x="490351" y="57154"/>
                  </a:cubicBezTo>
                  <a:cubicBezTo>
                    <a:pt x="488576" y="55379"/>
                    <a:pt x="485588" y="55567"/>
                    <a:pt x="483207" y="54773"/>
                  </a:cubicBezTo>
                  <a:cubicBezTo>
                    <a:pt x="479238" y="55567"/>
                    <a:pt x="474715" y="54981"/>
                    <a:pt x="471301" y="57154"/>
                  </a:cubicBezTo>
                  <a:cubicBezTo>
                    <a:pt x="465619" y="60770"/>
                    <a:pt x="463404" y="69312"/>
                    <a:pt x="457014" y="71442"/>
                  </a:cubicBezTo>
                  <a:cubicBezTo>
                    <a:pt x="454633" y="72236"/>
                    <a:pt x="452155" y="72784"/>
                    <a:pt x="449870" y="73823"/>
                  </a:cubicBezTo>
                  <a:cubicBezTo>
                    <a:pt x="443407" y="76761"/>
                    <a:pt x="437555" y="81103"/>
                    <a:pt x="430820" y="83348"/>
                  </a:cubicBezTo>
                  <a:cubicBezTo>
                    <a:pt x="420571" y="86764"/>
                    <a:pt x="426111" y="85120"/>
                    <a:pt x="414151" y="88111"/>
                  </a:cubicBezTo>
                  <a:cubicBezTo>
                    <a:pt x="411770" y="89698"/>
                    <a:pt x="409869" y="92873"/>
                    <a:pt x="407007" y="92873"/>
                  </a:cubicBezTo>
                  <a:cubicBezTo>
                    <a:pt x="394817" y="92873"/>
                    <a:pt x="403216" y="83365"/>
                    <a:pt x="397482" y="78586"/>
                  </a:cubicBezTo>
                  <a:cubicBezTo>
                    <a:pt x="394373" y="75995"/>
                    <a:pt x="389545" y="76998"/>
                    <a:pt x="385576" y="76204"/>
                  </a:cubicBezTo>
                  <a:cubicBezTo>
                    <a:pt x="376951" y="70455"/>
                    <a:pt x="376977" y="68120"/>
                    <a:pt x="364145" y="73823"/>
                  </a:cubicBezTo>
                  <a:cubicBezTo>
                    <a:pt x="361068" y="75191"/>
                    <a:pt x="360258" y="80110"/>
                    <a:pt x="357001" y="80967"/>
                  </a:cubicBezTo>
                  <a:cubicBezTo>
                    <a:pt x="344624" y="84224"/>
                    <a:pt x="331592" y="84074"/>
                    <a:pt x="318901" y="85729"/>
                  </a:cubicBezTo>
                  <a:cubicBezTo>
                    <a:pt x="313335" y="86455"/>
                    <a:pt x="307788" y="87317"/>
                    <a:pt x="302232" y="88111"/>
                  </a:cubicBezTo>
                  <a:cubicBezTo>
                    <a:pt x="299057" y="87317"/>
                    <a:pt x="295021" y="88043"/>
                    <a:pt x="292707" y="85729"/>
                  </a:cubicBezTo>
                  <a:cubicBezTo>
                    <a:pt x="288621" y="81643"/>
                    <a:pt x="292031" y="73147"/>
                    <a:pt x="287945" y="69061"/>
                  </a:cubicBezTo>
                  <a:cubicBezTo>
                    <a:pt x="286170" y="67286"/>
                    <a:pt x="283182" y="67473"/>
                    <a:pt x="280801" y="66679"/>
                  </a:cubicBezTo>
                  <a:cubicBezTo>
                    <a:pt x="274451" y="67473"/>
                    <a:pt x="267765" y="66874"/>
                    <a:pt x="261751" y="69061"/>
                  </a:cubicBezTo>
                  <a:cubicBezTo>
                    <a:pt x="258586" y="70212"/>
                    <a:pt x="257194" y="74048"/>
                    <a:pt x="254607" y="76204"/>
                  </a:cubicBezTo>
                  <a:cubicBezTo>
                    <a:pt x="252409" y="78036"/>
                    <a:pt x="249662" y="79135"/>
                    <a:pt x="247464" y="80967"/>
                  </a:cubicBezTo>
                  <a:cubicBezTo>
                    <a:pt x="244877" y="83123"/>
                    <a:pt x="243161" y="86303"/>
                    <a:pt x="240320" y="88111"/>
                  </a:cubicBezTo>
                  <a:cubicBezTo>
                    <a:pt x="234330" y="91923"/>
                    <a:pt x="221270" y="97636"/>
                    <a:pt x="221270" y="97636"/>
                  </a:cubicBezTo>
                  <a:cubicBezTo>
                    <a:pt x="218095" y="96842"/>
                    <a:pt x="214753" y="96543"/>
                    <a:pt x="211745" y="95254"/>
                  </a:cubicBezTo>
                  <a:cubicBezTo>
                    <a:pt x="205941" y="92767"/>
                    <a:pt x="201750" y="87641"/>
                    <a:pt x="197457" y="83348"/>
                  </a:cubicBezTo>
                  <a:cubicBezTo>
                    <a:pt x="151618" y="85531"/>
                    <a:pt x="143284" y="87515"/>
                    <a:pt x="97445" y="83348"/>
                  </a:cubicBezTo>
                  <a:cubicBezTo>
                    <a:pt x="87828" y="82474"/>
                    <a:pt x="78420" y="80018"/>
                    <a:pt x="68870" y="78586"/>
                  </a:cubicBezTo>
                  <a:cubicBezTo>
                    <a:pt x="62541" y="77637"/>
                    <a:pt x="56170" y="76998"/>
                    <a:pt x="49820" y="76204"/>
                  </a:cubicBezTo>
                  <a:cubicBezTo>
                    <a:pt x="47805" y="74189"/>
                    <a:pt x="39398" y="64851"/>
                    <a:pt x="35532" y="64298"/>
                  </a:cubicBezTo>
                  <a:cubicBezTo>
                    <a:pt x="32292" y="63835"/>
                    <a:pt x="29207" y="65993"/>
                    <a:pt x="26007" y="66679"/>
                  </a:cubicBezTo>
                  <a:cubicBezTo>
                    <a:pt x="18092" y="68375"/>
                    <a:pt x="2195" y="71442"/>
                    <a:pt x="2195" y="71442"/>
                  </a:cubicBezTo>
                  <a:cubicBezTo>
                    <a:pt x="-2923" y="61207"/>
                    <a:pt x="2195" y="30167"/>
                    <a:pt x="4576" y="21436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706FB137-545D-4833-A1A3-E823E32ED01C}"/>
                </a:ext>
              </a:extLst>
            </p:cNvPr>
            <p:cNvSpPr/>
            <p:nvPr/>
          </p:nvSpPr>
          <p:spPr>
            <a:xfrm>
              <a:off x="4498182" y="664364"/>
              <a:ext cx="91440" cy="95250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9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14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10319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Semi-Analytical Model: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Rounded MT Bold"/>
                <a:cs typeface="Arial Rounded MT Bold"/>
              </a:rPr>
              <a:t>Reservoir-flow Model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xmlns="" id="{CB584DDC-5794-4AFD-AEB4-237D6F9F3C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799" y="1548952"/>
                <a:ext cx="10153650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ヒラギノ角ゴ Pro W3" pitchFamily="-110" charset="-128"/>
                  </a:defRPr>
                </a:lvl1pPr>
                <a:lvl2pPr marL="4572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ヒラギノ角ゴ Pro W3" pitchFamily="-110" charset="-128"/>
                  </a:defRPr>
                </a:lvl2pPr>
                <a:lvl3pPr marL="9144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ヒラギノ角ゴ Pro W3" pitchFamily="-110" charset="-128"/>
                  </a:defRPr>
                </a:lvl3pPr>
                <a:lvl4pPr marL="13716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ヒラギノ角ゴ Pro W3" pitchFamily="-110" charset="-128"/>
                  </a:defRPr>
                </a:lvl4pPr>
                <a:lvl5pPr marL="182880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ヒラギノ角ゴ Pro W3" pitchFamily="-110" charset="-128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l"/>
                <a:r>
                  <a:rPr lang="en-US" sz="2400" kern="0" dirty="0">
                    <a:solidFill>
                      <a:schemeClr val="bg1"/>
                    </a:solidFill>
                  </a:rPr>
                  <a:t>2D diffusivity equation governs transient flow</a:t>
                </a:r>
              </a:p>
              <a:p>
                <a:pPr algn="l"/>
                <a:endParaRPr lang="en-US" sz="2400" kern="0" dirty="0">
                  <a:solidFill>
                    <a:schemeClr val="bg1"/>
                  </a:solidFill>
                </a:endParaRPr>
              </a:p>
              <a:p>
                <a:pPr lvl="1" algn="l"/>
                <a:endParaRPr lang="en-US" sz="2000" i="1" kern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:endParaRPr lang="en-US" sz="2000" i="1" kern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2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chemeClr val="bg1"/>
                    </a:solidFill>
                  </a:rPr>
                  <a:t>: source function for vertical well</a:t>
                </a:r>
              </a:p>
              <a:p>
                <a:pPr lvl="1" algn="l"/>
                <a:endParaRPr lang="en-US" sz="2000" kern="0" dirty="0">
                  <a:solidFill>
                    <a:schemeClr val="bg1"/>
                  </a:solidFill>
                </a:endParaRPr>
              </a:p>
              <a:p>
                <a:pPr lvl="1" algn="l"/>
                <a:endParaRPr lang="en-US" sz="2000" kern="0" dirty="0">
                  <a:solidFill>
                    <a:schemeClr val="bg1"/>
                  </a:solidFill>
                </a:endParaRPr>
              </a:p>
              <a:p>
                <a:pPr lvl="1" algn="l"/>
                <a:endParaRPr lang="en-US" sz="2000" i="1" kern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lvl="1"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ker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ker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chemeClr val="bg1"/>
                    </a:solidFill>
                  </a:rPr>
                  <a:t>: source function for hydraulic and naturally fractures</a:t>
                </a:r>
              </a:p>
              <a:p>
                <a:pPr algn="l"/>
                <a:endParaRPr lang="en-US" sz="2400" kern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CB584DDC-5794-4AFD-AEB4-237D6F9F3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9" y="1548952"/>
                <a:ext cx="10153650" cy="4351338"/>
              </a:xfrm>
              <a:prstGeom prst="rect">
                <a:avLst/>
              </a:prstGeom>
              <a:blipFill>
                <a:blip r:embed="rId3"/>
                <a:stretch>
                  <a:fillRect l="-900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60C1BF9B-6869-405E-BF1E-94D7C0D295DE}"/>
                  </a:ext>
                </a:extLst>
              </p:cNvPr>
              <p:cNvSpPr/>
              <p:nvPr/>
            </p:nvSpPr>
            <p:spPr>
              <a:xfrm>
                <a:off x="3740776" y="2041981"/>
                <a:ext cx="4668266" cy="695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C1BF9B-6869-405E-BF1E-94D7C0D295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6" y="2041981"/>
                <a:ext cx="4668266" cy="695447"/>
              </a:xfrm>
              <a:prstGeom prst="rect">
                <a:avLst/>
              </a:prstGeom>
              <a:blipFill>
                <a:blip r:embed="rId4"/>
                <a:stretch>
                  <a:fillRect r="-28366" b="-2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86FF88FB-B749-4200-9818-0C9B6416C847}"/>
                  </a:ext>
                </a:extLst>
              </p:cNvPr>
              <p:cNvSpPr/>
              <p:nvPr/>
            </p:nvSpPr>
            <p:spPr>
              <a:xfrm>
                <a:off x="3740776" y="3306494"/>
                <a:ext cx="4523161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𝑤𝑚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𝑤𝑚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FF88FB-B749-4200-9818-0C9B6416C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76" y="3306494"/>
                <a:ext cx="4523161" cy="871201"/>
              </a:xfrm>
              <a:prstGeom prst="rect">
                <a:avLst/>
              </a:prstGeom>
              <a:blipFill>
                <a:blip r:embed="rId5"/>
                <a:stretch>
                  <a:fillRect r="-26550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E78DCA6-3396-4C10-81E3-0CFC5498DF82}"/>
                  </a:ext>
                </a:extLst>
              </p:cNvPr>
              <p:cNvSpPr/>
              <p:nvPr/>
            </p:nvSpPr>
            <p:spPr>
              <a:xfrm>
                <a:off x="738781" y="4936044"/>
                <a:ext cx="11271691" cy="1162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𝑓𝑛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𝑓𝑛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78DCA6-3396-4C10-81E3-0CFC5498D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81" y="4936044"/>
                <a:ext cx="11271691" cy="1162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04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8" y="1402299"/>
            <a:ext cx="11278901" cy="26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2857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  <a:ea typeface="+mn-ea"/>
              </a:rPr>
              <a:t>For Hydraulic fracture: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1" baseline="-25000" dirty="0">
              <a:latin typeface="Calibri" panose="020F0502020204030204"/>
              <a:ea typeface="+mn-ea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1" baseline="-25000" dirty="0">
              <a:latin typeface="Calibri" panose="020F0502020204030204"/>
              <a:ea typeface="+mn-ea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1" baseline="-25000" dirty="0">
              <a:latin typeface="Calibri" panose="020F0502020204030204"/>
              <a:ea typeface="+mn-ea"/>
            </a:endParaRPr>
          </a:p>
          <a:p>
            <a:pPr marL="2857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  <a:ea typeface="+mn-ea"/>
              </a:rPr>
              <a:t>For Natural Fractures:</a:t>
            </a: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1" baseline="-25000" dirty="0">
              <a:latin typeface="Calibri" panose="020F0502020204030204"/>
              <a:ea typeface="+mn-ea"/>
            </a:endParaRPr>
          </a:p>
          <a:p>
            <a:pPr marL="228600" lvl="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i="1" baseline="-25000" dirty="0">
              <a:latin typeface="Calibri" panose="020F0502020204030204"/>
              <a:ea typeface="+mn-ea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15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1019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Semi-Analytical Model: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Rounded MT Bold"/>
                <a:cs typeface="Arial Rounded MT Bold"/>
              </a:rPr>
              <a:t>Fracture-Flow Model</a:t>
            </a:r>
            <a:endParaRPr lang="en-US" sz="28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CB403ED-951C-4685-BAB3-1470BD1D9F14}"/>
                  </a:ext>
                </a:extLst>
              </p:cNvPr>
              <p:cNvSpPr/>
              <p:nvPr/>
            </p:nvSpPr>
            <p:spPr>
              <a:xfrm>
                <a:off x="1462889" y="1663327"/>
                <a:ext cx="2134943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𝑠𝑓𝑖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𝑤h𝑓𝑛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CB403ED-951C-4685-BAB3-1470BD1D9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889" y="1663327"/>
                <a:ext cx="2134943" cy="871264"/>
              </a:xfrm>
              <a:prstGeom prst="rect">
                <a:avLst/>
              </a:prstGeom>
              <a:blipFill>
                <a:blip r:embed="rId3"/>
                <a:stretch>
                  <a:fillRect r="-21143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C7C558FD-B86C-4B0E-A637-D76237D217EB}"/>
                  </a:ext>
                </a:extLst>
              </p:cNvPr>
              <p:cNvSpPr/>
              <p:nvPr/>
            </p:nvSpPr>
            <p:spPr>
              <a:xfrm>
                <a:off x="1471916" y="3328087"/>
                <a:ext cx="1678152" cy="871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𝑠𝑓𝑖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7C558FD-B86C-4B0E-A637-D76237D21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16" y="3328087"/>
                <a:ext cx="1678152" cy="871264"/>
              </a:xfrm>
              <a:prstGeom prst="rect">
                <a:avLst/>
              </a:prstGeom>
              <a:blipFill>
                <a:blip r:embed="rId4"/>
                <a:stretch>
                  <a:fillRect r="-1739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2F50FD4A-D9AA-4E18-A31E-7C9985ED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2AB09753-A4E1-43FB-8AB9-9ADA7B5E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2E63DC2F-095E-42E8-9D66-3C2A60DB9790}"/>
              </a:ext>
            </a:extLst>
          </p:cNvPr>
          <p:cNvGrpSpPr/>
          <p:nvPr/>
        </p:nvGrpSpPr>
        <p:grpSpPr>
          <a:xfrm>
            <a:off x="548836" y="4922116"/>
            <a:ext cx="5109192" cy="1303611"/>
            <a:chOff x="7093170" y="3005743"/>
            <a:chExt cx="5109192" cy="15480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31380E80-C398-489D-817D-C32DB1202899}"/>
                </a:ext>
              </a:extLst>
            </p:cNvPr>
            <p:cNvGrpSpPr/>
            <p:nvPr/>
          </p:nvGrpSpPr>
          <p:grpSpPr>
            <a:xfrm>
              <a:off x="7093170" y="3005743"/>
              <a:ext cx="5109192" cy="1127506"/>
              <a:chOff x="2471413" y="4205893"/>
              <a:chExt cx="5109192" cy="112750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060E9625-733D-4775-9349-30D43B767958}"/>
                  </a:ext>
                </a:extLst>
              </p:cNvPr>
              <p:cNvSpPr/>
              <p:nvPr/>
            </p:nvSpPr>
            <p:spPr>
              <a:xfrm>
                <a:off x="3101130" y="4622861"/>
                <a:ext cx="3635601" cy="34342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7A2CB212-F29E-4B78-83EB-0FCB4CD23F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95552" y="4793800"/>
                <a:ext cx="4231281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7D6622C9-2E59-4E62-8388-37CD25E0ED62}"/>
                  </a:ext>
                </a:extLst>
              </p:cNvPr>
              <p:cNvSpPr/>
              <p:nvPr/>
            </p:nvSpPr>
            <p:spPr>
              <a:xfrm>
                <a:off x="4785189" y="4711250"/>
                <a:ext cx="165100" cy="1651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6B24E8ED-1E07-47D2-8A20-0B9D3F54F255}"/>
                  </a:ext>
                </a:extLst>
              </p:cNvPr>
              <p:cNvGrpSpPr/>
              <p:nvPr/>
            </p:nvGrpSpPr>
            <p:grpSpPr>
              <a:xfrm>
                <a:off x="5187724" y="4712361"/>
                <a:ext cx="1479533" cy="6171"/>
                <a:chOff x="5187724" y="4712361"/>
                <a:chExt cx="1479533" cy="6171"/>
              </a:xfrm>
            </p:grpSpPr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xmlns="" id="{03CEFCDD-4FE0-4B0F-A08A-955A7C43F3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9268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xmlns="" id="{AFF8A343-8EEB-4FC7-A35D-ED3FC36EC3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8368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xmlns="" id="{6B4427AB-6BA4-421F-84AF-621AB5761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1635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>
                  <a:extLst>
                    <a:ext uri="{FF2B5EF4-FFF2-40B4-BE49-F238E27FC236}">
                      <a16:creationId xmlns:a16="http://schemas.microsoft.com/office/drawing/2014/main" xmlns="" id="{02E8AFC7-AE7E-4101-895A-2652EC2812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7724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F8B33089-EC98-4463-934B-A94C72A2A3C7}"/>
                  </a:ext>
                </a:extLst>
              </p:cNvPr>
              <p:cNvGrpSpPr/>
              <p:nvPr/>
            </p:nvGrpSpPr>
            <p:grpSpPr>
              <a:xfrm>
                <a:off x="5187724" y="4896749"/>
                <a:ext cx="1479533" cy="6171"/>
                <a:chOff x="5187724" y="4712361"/>
                <a:chExt cx="1479533" cy="6171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xmlns="" id="{82F2E397-101C-49EF-ADEE-840E44F015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9268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xmlns="" id="{DC35387D-CEB1-46A0-99D6-6BCA81224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8368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Arrow Connector 87">
                  <a:extLst>
                    <a:ext uri="{FF2B5EF4-FFF2-40B4-BE49-F238E27FC236}">
                      <a16:creationId xmlns:a16="http://schemas.microsoft.com/office/drawing/2014/main" xmlns="" id="{1C55AAB9-5D01-4B92-AA28-37582D246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1635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xmlns="" id="{A14C64D7-BC5F-4BF4-9235-0A8BC2BC7C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7724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xmlns="" id="{30CC90DE-42BD-4C94-8242-541A43EABF22}"/>
                  </a:ext>
                </a:extLst>
              </p:cNvPr>
              <p:cNvGrpSpPr/>
              <p:nvPr/>
            </p:nvGrpSpPr>
            <p:grpSpPr>
              <a:xfrm rot="10800000">
                <a:off x="3148870" y="4896749"/>
                <a:ext cx="1479533" cy="6171"/>
                <a:chOff x="5187724" y="4712361"/>
                <a:chExt cx="1479533" cy="6171"/>
              </a:xfrm>
            </p:grpSpPr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xmlns="" id="{140D8F87-8F07-4664-861D-B33CC427BF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9268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>
                  <a:extLst>
                    <a:ext uri="{FF2B5EF4-FFF2-40B4-BE49-F238E27FC236}">
                      <a16:creationId xmlns:a16="http://schemas.microsoft.com/office/drawing/2014/main" xmlns="" id="{1F35406D-2DD1-4EB3-BCEA-46EDD928B9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8368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xmlns="" id="{7DBD0DB0-E704-436C-A211-AABF936CD6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1635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xmlns="" id="{EC7C1B02-E242-40D4-84EF-93CF0E5A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7724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531C55BF-78F7-4A45-89BD-C8CDB0EFF05E}"/>
                  </a:ext>
                </a:extLst>
              </p:cNvPr>
              <p:cNvGrpSpPr/>
              <p:nvPr/>
            </p:nvGrpSpPr>
            <p:grpSpPr>
              <a:xfrm rot="10800000">
                <a:off x="3149867" y="4712361"/>
                <a:ext cx="1479533" cy="6171"/>
                <a:chOff x="5187724" y="4712361"/>
                <a:chExt cx="1479533" cy="6171"/>
              </a:xfrm>
            </p:grpSpPr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xmlns="" id="{AFD7C291-417B-4B5E-8278-45F3E3A114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09268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xmlns="" id="{B5D44EDD-FC26-40C4-917A-3F0D13FF9E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28368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xmlns="" id="{66BF1D44-B904-496F-9B45-BEE58A4D8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21635" y="4712361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xmlns="" id="{C5EEB3FC-2AE8-4326-B0E3-773F8CC94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87724" y="4718532"/>
                  <a:ext cx="245622" cy="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xmlns="" id="{97C8D262-8B1B-4E98-A011-DBAFF329CB0C}"/>
                  </a:ext>
                </a:extLst>
              </p:cNvPr>
              <p:cNvGrpSpPr/>
              <p:nvPr/>
            </p:nvGrpSpPr>
            <p:grpSpPr>
              <a:xfrm>
                <a:off x="3328830" y="4251110"/>
                <a:ext cx="839197" cy="327660"/>
                <a:chOff x="3376439" y="3482760"/>
                <a:chExt cx="839197" cy="327660"/>
              </a:xfrm>
            </p:grpSpPr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xmlns="" id="{8E75BD81-D5C9-4140-B4DE-239459C4D42C}"/>
                    </a:ext>
                  </a:extLst>
                </p:cNvPr>
                <p:cNvCxnSpPr/>
                <p:nvPr/>
              </p:nvCxnSpPr>
              <p:spPr>
                <a:xfrm flipV="1">
                  <a:off x="3376439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Arrow Connector 75">
                  <a:extLst>
                    <a:ext uri="{FF2B5EF4-FFF2-40B4-BE49-F238E27FC236}">
                      <a16:creationId xmlns:a16="http://schemas.microsoft.com/office/drawing/2014/main" xmlns="" id="{99C171D0-9D08-44EF-82E6-6B0BABB895E4}"/>
                    </a:ext>
                  </a:extLst>
                </p:cNvPr>
                <p:cNvCxnSpPr/>
                <p:nvPr/>
              </p:nvCxnSpPr>
              <p:spPr>
                <a:xfrm flipV="1">
                  <a:off x="3796037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>
                  <a:extLst>
                    <a:ext uri="{FF2B5EF4-FFF2-40B4-BE49-F238E27FC236}">
                      <a16:creationId xmlns:a16="http://schemas.microsoft.com/office/drawing/2014/main" xmlns="" id="{F5C2F337-61B9-458D-B262-D695B3C533DC}"/>
                    </a:ext>
                  </a:extLst>
                </p:cNvPr>
                <p:cNvCxnSpPr/>
                <p:nvPr/>
              </p:nvCxnSpPr>
              <p:spPr>
                <a:xfrm flipV="1">
                  <a:off x="4215636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54D031C5-F40E-49B4-877D-0BF919221078}"/>
                  </a:ext>
                </a:extLst>
              </p:cNvPr>
              <p:cNvGrpSpPr/>
              <p:nvPr/>
            </p:nvGrpSpPr>
            <p:grpSpPr>
              <a:xfrm>
                <a:off x="5356118" y="4251110"/>
                <a:ext cx="839197" cy="327660"/>
                <a:chOff x="3376439" y="3482760"/>
                <a:chExt cx="839197" cy="327660"/>
              </a:xfrm>
            </p:grpSpPr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xmlns="" id="{0726DB0A-A77F-48D7-A29B-01138D075C37}"/>
                    </a:ext>
                  </a:extLst>
                </p:cNvPr>
                <p:cNvCxnSpPr/>
                <p:nvPr/>
              </p:nvCxnSpPr>
              <p:spPr>
                <a:xfrm flipV="1">
                  <a:off x="3376439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Arrow Connector 72">
                  <a:extLst>
                    <a:ext uri="{FF2B5EF4-FFF2-40B4-BE49-F238E27FC236}">
                      <a16:creationId xmlns:a16="http://schemas.microsoft.com/office/drawing/2014/main" xmlns="" id="{C943C860-685A-4DF1-8999-8A33160A0926}"/>
                    </a:ext>
                  </a:extLst>
                </p:cNvPr>
                <p:cNvCxnSpPr/>
                <p:nvPr/>
              </p:nvCxnSpPr>
              <p:spPr>
                <a:xfrm flipV="1">
                  <a:off x="3796037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xmlns="" id="{CC79F8ED-5C4E-4F75-B0E6-3091A2FF256A}"/>
                    </a:ext>
                  </a:extLst>
                </p:cNvPr>
                <p:cNvCxnSpPr/>
                <p:nvPr/>
              </p:nvCxnSpPr>
              <p:spPr>
                <a:xfrm flipV="1">
                  <a:off x="4215636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xmlns="" id="{6049079E-EA41-4943-B4B6-ADE55BA03B1E}"/>
                  </a:ext>
                </a:extLst>
              </p:cNvPr>
              <p:cNvGrpSpPr/>
              <p:nvPr/>
            </p:nvGrpSpPr>
            <p:grpSpPr>
              <a:xfrm rot="10800000">
                <a:off x="3328830" y="5005739"/>
                <a:ext cx="839197" cy="327660"/>
                <a:chOff x="3376439" y="3482760"/>
                <a:chExt cx="839197" cy="327660"/>
              </a:xfrm>
            </p:grpSpPr>
            <p:cxnSp>
              <p:nvCxnSpPr>
                <p:cNvPr id="69" name="Straight Arrow Connector 68">
                  <a:extLst>
                    <a:ext uri="{FF2B5EF4-FFF2-40B4-BE49-F238E27FC236}">
                      <a16:creationId xmlns:a16="http://schemas.microsoft.com/office/drawing/2014/main" xmlns="" id="{A539D86A-8682-45A5-A098-9A5FF9070FEB}"/>
                    </a:ext>
                  </a:extLst>
                </p:cNvPr>
                <p:cNvCxnSpPr/>
                <p:nvPr/>
              </p:nvCxnSpPr>
              <p:spPr>
                <a:xfrm flipV="1">
                  <a:off x="3376439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xmlns="" id="{7D76B9D8-7781-4EE4-B78D-5A73D635E673}"/>
                    </a:ext>
                  </a:extLst>
                </p:cNvPr>
                <p:cNvCxnSpPr/>
                <p:nvPr/>
              </p:nvCxnSpPr>
              <p:spPr>
                <a:xfrm flipV="1">
                  <a:off x="3796037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xmlns="" id="{475B4749-02D4-4185-A3B2-D3B5756CCC5E}"/>
                    </a:ext>
                  </a:extLst>
                </p:cNvPr>
                <p:cNvCxnSpPr/>
                <p:nvPr/>
              </p:nvCxnSpPr>
              <p:spPr>
                <a:xfrm flipV="1">
                  <a:off x="4215636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xmlns="" id="{3E5940DF-AF07-4114-ACAE-AD3C76B1C9F8}"/>
                  </a:ext>
                </a:extLst>
              </p:cNvPr>
              <p:cNvGrpSpPr/>
              <p:nvPr/>
            </p:nvGrpSpPr>
            <p:grpSpPr>
              <a:xfrm rot="10800000">
                <a:off x="5356118" y="5005739"/>
                <a:ext cx="839197" cy="327660"/>
                <a:chOff x="3376439" y="3482760"/>
                <a:chExt cx="839197" cy="327660"/>
              </a:xfrm>
            </p:grpSpPr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xmlns="" id="{DA5A92B0-9B76-42F8-BA42-F950367F7AB3}"/>
                    </a:ext>
                  </a:extLst>
                </p:cNvPr>
                <p:cNvCxnSpPr/>
                <p:nvPr/>
              </p:nvCxnSpPr>
              <p:spPr>
                <a:xfrm flipV="1">
                  <a:off x="3376439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xmlns="" id="{804012F8-6ED7-4193-A52F-9C160B9553A0}"/>
                    </a:ext>
                  </a:extLst>
                </p:cNvPr>
                <p:cNvCxnSpPr/>
                <p:nvPr/>
              </p:nvCxnSpPr>
              <p:spPr>
                <a:xfrm flipV="1">
                  <a:off x="3796037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xmlns="" id="{FD83589A-112C-4E55-9BC7-626804F3D6BE}"/>
                    </a:ext>
                  </a:extLst>
                </p:cNvPr>
                <p:cNvCxnSpPr/>
                <p:nvPr/>
              </p:nvCxnSpPr>
              <p:spPr>
                <a:xfrm flipV="1">
                  <a:off x="4215636" y="3482760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3362A0EF-512D-4598-9EC8-B64A42442492}"/>
                  </a:ext>
                </a:extLst>
              </p:cNvPr>
              <p:cNvSpPr txBox="1"/>
              <p:nvPr/>
            </p:nvSpPr>
            <p:spPr>
              <a:xfrm>
                <a:off x="4548117" y="5034187"/>
                <a:ext cx="725135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1200" b="0" i="1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:r>
                  <a:rPr kumimoji="0" lang="en-US" sz="12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1200" b="0" i="1" u="none" strike="noStrike" kern="1200" cap="none" spc="0" normalizeH="0" baseline="-2500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whfn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B1071F34-6F51-4432-B343-F906C6B94D73}"/>
                  </a:ext>
                </a:extLst>
              </p:cNvPr>
              <p:cNvSpPr txBox="1"/>
              <p:nvPr/>
            </p:nvSpPr>
            <p:spPr>
              <a:xfrm>
                <a:off x="4556362" y="4205893"/>
                <a:ext cx="474810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</a:t>
                </a:r>
                <a:r>
                  <a:rPr kumimoji="0" lang="en-US" sz="1200" b="0" i="1" u="none" strike="noStrike" kern="1200" cap="none" spc="0" normalizeH="0" baseline="-2500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whfn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93740FFC-678E-4E84-983F-53055650B37A}"/>
                  </a:ext>
                </a:extLst>
              </p:cNvPr>
              <p:cNvSpPr txBox="1"/>
              <p:nvPr/>
            </p:nvSpPr>
            <p:spPr>
              <a:xfrm>
                <a:off x="6987173" y="4867239"/>
                <a:ext cx="593432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1200" b="0" i="1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</a:t>
                </a:r>
                <a:r>
                  <a:rPr kumimoji="0" lang="en-US" sz="1200" b="0" i="1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</a:t>
                </a:r>
                <a:r>
                  <a:rPr kumimoji="0" lang="en-US" sz="1200" b="0" i="1" u="none" strike="noStrike" kern="1200" cap="none" spc="0" normalizeH="0" baseline="-2500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fn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6AE9A0C2-5C82-42B0-A986-764CC17BA8B2}"/>
                  </a:ext>
                </a:extLst>
              </p:cNvPr>
              <p:cNvSpPr txBox="1"/>
              <p:nvPr/>
            </p:nvSpPr>
            <p:spPr>
              <a:xfrm>
                <a:off x="2471413" y="4837833"/>
                <a:ext cx="522900" cy="27699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Z</a:t>
                </a:r>
                <a:r>
                  <a:rPr kumimoji="0" lang="en-US" sz="1200" b="0" i="1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 </a:t>
                </a:r>
                <a:r>
                  <a:rPr kumimoji="0" lang="en-US" sz="12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 0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9F59100-1022-494E-B5E3-66402C46C481}"/>
                </a:ext>
              </a:extLst>
            </p:cNvPr>
            <p:cNvSpPr txBox="1"/>
            <p:nvPr/>
          </p:nvSpPr>
          <p:spPr>
            <a:xfrm>
              <a:off x="7944893" y="4245973"/>
              <a:ext cx="3344121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Flow inside and around hydraulic fractures</a:t>
              </a:r>
              <a:endParaRPr kumimoji="0" lang="en-US" sz="28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9A601E-50F7-493B-A82B-7090E690EC96}"/>
              </a:ext>
            </a:extLst>
          </p:cNvPr>
          <p:cNvGrpSpPr/>
          <p:nvPr/>
        </p:nvGrpSpPr>
        <p:grpSpPr>
          <a:xfrm>
            <a:off x="6634489" y="3767980"/>
            <a:ext cx="5098830" cy="2432511"/>
            <a:chOff x="1430944" y="3174988"/>
            <a:chExt cx="5098830" cy="299386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EB40F09D-2284-4F7A-98E7-494E629D2DE9}"/>
                </a:ext>
              </a:extLst>
            </p:cNvPr>
            <p:cNvGrpSpPr/>
            <p:nvPr/>
          </p:nvGrpSpPr>
          <p:grpSpPr>
            <a:xfrm>
              <a:off x="1430944" y="4680338"/>
              <a:ext cx="5098830" cy="1488518"/>
              <a:chOff x="1863945" y="4290685"/>
              <a:chExt cx="5098830" cy="1488518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xmlns="" id="{5980D28B-D1E8-4B8F-B685-7DA2B766FBB7}"/>
                  </a:ext>
                </a:extLst>
              </p:cNvPr>
              <p:cNvGrpSpPr/>
              <p:nvPr/>
            </p:nvGrpSpPr>
            <p:grpSpPr>
              <a:xfrm>
                <a:off x="1863945" y="4290959"/>
                <a:ext cx="5098830" cy="1488244"/>
                <a:chOff x="7093170" y="3050960"/>
                <a:chExt cx="5098830" cy="1488244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xmlns="" id="{0731FC34-C781-48C3-8BDE-36EA3B9C87C8}"/>
                    </a:ext>
                  </a:extLst>
                </p:cNvPr>
                <p:cNvGrpSpPr/>
                <p:nvPr/>
              </p:nvGrpSpPr>
              <p:grpSpPr>
                <a:xfrm>
                  <a:off x="7093170" y="3050960"/>
                  <a:ext cx="5098830" cy="1082289"/>
                  <a:chOff x="2471413" y="4251110"/>
                  <a:chExt cx="5098830" cy="1082289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xmlns="" id="{F76ACAD6-10A9-46E2-9311-085F815ED817}"/>
                      </a:ext>
                    </a:extLst>
                  </p:cNvPr>
                  <p:cNvSpPr/>
                  <p:nvPr/>
                </p:nvSpPr>
                <p:spPr>
                  <a:xfrm>
                    <a:off x="3101130" y="4622861"/>
                    <a:ext cx="3635601" cy="343422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27" name="Straight Arrow Connector 126">
                    <a:extLst>
                      <a:ext uri="{FF2B5EF4-FFF2-40B4-BE49-F238E27FC236}">
                        <a16:creationId xmlns:a16="http://schemas.microsoft.com/office/drawing/2014/main" xmlns="" id="{6F7910FD-977E-4E7E-8A87-51FFB9B2F1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95552" y="4793800"/>
                    <a:ext cx="4231281" cy="0"/>
                  </a:xfrm>
                  <a:prstGeom prst="straightConnector1">
                    <a:avLst/>
                  </a:prstGeom>
                  <a:ln w="19050">
                    <a:solidFill>
                      <a:schemeClr val="bg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xmlns="" id="{105EE5B3-CCFC-4893-8992-4E134BF55CAB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148870" y="4896749"/>
                    <a:ext cx="1479533" cy="6171"/>
                    <a:chOff x="5187724" y="4712361"/>
                    <a:chExt cx="1479533" cy="6171"/>
                  </a:xfrm>
                </p:grpSpPr>
                <p:cxnSp>
                  <p:nvCxnSpPr>
                    <p:cNvPr id="144" name="Straight Arrow Connector 143">
                      <a:extLst>
                        <a:ext uri="{FF2B5EF4-FFF2-40B4-BE49-F238E27FC236}">
                          <a16:creationId xmlns:a16="http://schemas.microsoft.com/office/drawing/2014/main" xmlns="" id="{6479A142-BFD2-48AD-B610-C4F62E29B30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09268" y="4718532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Straight Arrow Connector 144">
                      <a:extLst>
                        <a:ext uri="{FF2B5EF4-FFF2-40B4-BE49-F238E27FC236}">
                          <a16:creationId xmlns:a16="http://schemas.microsoft.com/office/drawing/2014/main" xmlns="" id="{8EA2942A-2A69-49BD-8F3E-B9BF32FA90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8368" y="4712361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Arrow Connector 145">
                      <a:extLst>
                        <a:ext uri="{FF2B5EF4-FFF2-40B4-BE49-F238E27FC236}">
                          <a16:creationId xmlns:a16="http://schemas.microsoft.com/office/drawing/2014/main" xmlns="" id="{981A6330-521B-41D0-A04A-4EBB3C216A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21635" y="4712361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Arrow Connector 146">
                      <a:extLst>
                        <a:ext uri="{FF2B5EF4-FFF2-40B4-BE49-F238E27FC236}">
                          <a16:creationId xmlns:a16="http://schemas.microsoft.com/office/drawing/2014/main" xmlns="" id="{915E7D88-30E5-44E4-B26A-BE6D9F42E8E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7724" y="4718532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29" name="Group 128">
                    <a:extLst>
                      <a:ext uri="{FF2B5EF4-FFF2-40B4-BE49-F238E27FC236}">
                        <a16:creationId xmlns:a16="http://schemas.microsoft.com/office/drawing/2014/main" xmlns="" id="{087145A6-3849-4331-86FC-816C070DAE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3149867" y="4712361"/>
                    <a:ext cx="1479533" cy="6171"/>
                    <a:chOff x="5187724" y="4712361"/>
                    <a:chExt cx="1479533" cy="6171"/>
                  </a:xfrm>
                </p:grpSpPr>
                <p:cxnSp>
                  <p:nvCxnSpPr>
                    <p:cNvPr id="140" name="Straight Arrow Connector 139">
                      <a:extLst>
                        <a:ext uri="{FF2B5EF4-FFF2-40B4-BE49-F238E27FC236}">
                          <a16:creationId xmlns:a16="http://schemas.microsoft.com/office/drawing/2014/main" xmlns="" id="{B3EACB96-EB6C-4780-ABDE-AB6B591BF0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609268" y="4718532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Arrow Connector 140">
                      <a:extLst>
                        <a:ext uri="{FF2B5EF4-FFF2-40B4-BE49-F238E27FC236}">
                          <a16:creationId xmlns:a16="http://schemas.microsoft.com/office/drawing/2014/main" xmlns="" id="{18A02193-F8CE-49F7-A7F3-5B8E295AE81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8368" y="4712361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141">
                      <a:extLst>
                        <a:ext uri="{FF2B5EF4-FFF2-40B4-BE49-F238E27FC236}">
                          <a16:creationId xmlns:a16="http://schemas.microsoft.com/office/drawing/2014/main" xmlns="" id="{9A08A842-BB88-421E-BE69-6F273D6914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421635" y="4712361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" name="Straight Arrow Connector 142">
                      <a:extLst>
                        <a:ext uri="{FF2B5EF4-FFF2-40B4-BE49-F238E27FC236}">
                          <a16:creationId xmlns:a16="http://schemas.microsoft.com/office/drawing/2014/main" xmlns="" id="{99986842-7FA0-4BE9-BDDA-ACDB60A952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87724" y="4718532"/>
                      <a:ext cx="24562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xmlns="" id="{CA10F1E7-8054-46A0-ACB5-BEF61D58CE5D}"/>
                      </a:ext>
                    </a:extLst>
                  </p:cNvPr>
                  <p:cNvGrpSpPr/>
                  <p:nvPr/>
                </p:nvGrpSpPr>
                <p:grpSpPr>
                  <a:xfrm>
                    <a:off x="5356118" y="4251110"/>
                    <a:ext cx="839197" cy="327660"/>
                    <a:chOff x="3376439" y="3482760"/>
                    <a:chExt cx="839197" cy="327660"/>
                  </a:xfrm>
                </p:grpSpPr>
                <p:cxnSp>
                  <p:nvCxnSpPr>
                    <p:cNvPr id="137" name="Straight Arrow Connector 136">
                      <a:extLst>
                        <a:ext uri="{FF2B5EF4-FFF2-40B4-BE49-F238E27FC236}">
                          <a16:creationId xmlns:a16="http://schemas.microsoft.com/office/drawing/2014/main" xmlns="" id="{BC370394-BA04-4CC9-820D-96F5CA7E9166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39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>
                      <a:extLst>
                        <a:ext uri="{FF2B5EF4-FFF2-40B4-BE49-F238E27FC236}">
                          <a16:creationId xmlns:a16="http://schemas.microsoft.com/office/drawing/2014/main" xmlns="" id="{F57060BB-7476-4C8A-B896-9172B6E9131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796037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Arrow Connector 138">
                      <a:extLst>
                        <a:ext uri="{FF2B5EF4-FFF2-40B4-BE49-F238E27FC236}">
                          <a16:creationId xmlns:a16="http://schemas.microsoft.com/office/drawing/2014/main" xmlns="" id="{4611D801-75D9-4061-B1EB-C3365B359C4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215636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xmlns="" id="{1C46DA4B-0B6E-4146-B274-565137AD79EA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5356118" y="5005739"/>
                    <a:ext cx="839197" cy="327660"/>
                    <a:chOff x="3376439" y="3482760"/>
                    <a:chExt cx="839197" cy="327660"/>
                  </a:xfrm>
                </p:grpSpPr>
                <p:cxnSp>
                  <p:nvCxnSpPr>
                    <p:cNvPr id="134" name="Straight Arrow Connector 133">
                      <a:extLst>
                        <a:ext uri="{FF2B5EF4-FFF2-40B4-BE49-F238E27FC236}">
                          <a16:creationId xmlns:a16="http://schemas.microsoft.com/office/drawing/2014/main" xmlns="" id="{1DACAA21-71CA-4632-8785-E2F282AC398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76439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Arrow Connector 134">
                      <a:extLst>
                        <a:ext uri="{FF2B5EF4-FFF2-40B4-BE49-F238E27FC236}">
                          <a16:creationId xmlns:a16="http://schemas.microsoft.com/office/drawing/2014/main" xmlns="" id="{0BC6F6DB-DDDB-4423-8BAD-C2D2E52A5A3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796037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Arrow Connector 135">
                      <a:extLst>
                        <a:ext uri="{FF2B5EF4-FFF2-40B4-BE49-F238E27FC236}">
                          <a16:creationId xmlns:a16="http://schemas.microsoft.com/office/drawing/2014/main" xmlns="" id="{2C1B9BC3-E327-417B-B7FF-11215F8809D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215636" y="3482760"/>
                      <a:ext cx="0" cy="32766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xmlns="" id="{FE2CA9B6-AD21-4A88-ACAB-C3A1707C3719}"/>
                      </a:ext>
                    </a:extLst>
                  </p:cNvPr>
                  <p:cNvSpPr txBox="1"/>
                  <p:nvPr/>
                </p:nvSpPr>
                <p:spPr>
                  <a:xfrm>
                    <a:off x="6976811" y="4794556"/>
                    <a:ext cx="593432" cy="276999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1" u="none" strike="noStrike" kern="1200" cap="none" spc="0" normalizeH="0" baseline="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Z</a:t>
                    </a:r>
                    <a:r>
                      <a:rPr kumimoji="0" lang="en-US" sz="1200" b="0" i="1" u="none" strike="noStrike" kern="1200" cap="none" spc="0" normalizeH="0" baseline="-2500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n </a:t>
                    </a:r>
                    <a:r>
                      <a:rPr kumimoji="0" lang="en-US" sz="1200" b="0" i="1" u="none" strike="noStrike" kern="1200" cap="none" spc="0" normalizeH="0" baseline="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= </a:t>
                    </a:r>
                    <a:r>
                      <a:rPr kumimoji="0" lang="en-US" sz="1200" b="0" i="1" u="none" strike="noStrike" kern="1200" cap="none" spc="0" normalizeH="0" baseline="0" noProof="0" dirty="0" err="1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L</a:t>
                    </a:r>
                    <a:r>
                      <a:rPr kumimoji="0" lang="en-US" sz="1200" b="0" i="1" u="none" strike="noStrike" kern="1200" cap="none" spc="0" normalizeH="0" baseline="-25000" noProof="0" dirty="0" err="1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fn</a:t>
                    </a:r>
                    <a:endParaRPr kumimoji="0" lang="en-US" sz="1200" b="0" i="1" u="none" strike="noStrike" kern="1200" cap="none" spc="0" normalizeH="0" baseline="0" noProof="0" dirty="0">
                      <a:ln>
                        <a:solidFill>
                          <a:schemeClr val="bg1"/>
                        </a:solidFill>
                      </a:ln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TextBox 132">
                    <a:extLst>
                      <a:ext uri="{FF2B5EF4-FFF2-40B4-BE49-F238E27FC236}">
                        <a16:creationId xmlns:a16="http://schemas.microsoft.com/office/drawing/2014/main" xmlns="" id="{98BF636A-BE8C-4B35-A86D-D8E8D96318E1}"/>
                      </a:ext>
                    </a:extLst>
                  </p:cNvPr>
                  <p:cNvSpPr txBox="1"/>
                  <p:nvPr/>
                </p:nvSpPr>
                <p:spPr>
                  <a:xfrm>
                    <a:off x="2471413" y="4837833"/>
                    <a:ext cx="522900" cy="276999"/>
                  </a:xfrm>
                  <a:prstGeom prst="rect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1" u="none" strike="noStrike" kern="1200" cap="none" spc="0" normalizeH="0" baseline="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Z</a:t>
                    </a:r>
                    <a:r>
                      <a:rPr kumimoji="0" lang="en-US" sz="1200" b="0" i="1" u="none" strike="noStrike" kern="1200" cap="none" spc="0" normalizeH="0" baseline="-2500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n </a:t>
                    </a:r>
                    <a:r>
                      <a:rPr kumimoji="0" lang="en-US" sz="1200" b="0" i="1" u="none" strike="noStrike" kern="1200" cap="none" spc="0" normalizeH="0" baseline="0" noProof="0" dirty="0">
                        <a:ln>
                          <a:solidFill>
                            <a:schemeClr val="bg1"/>
                          </a:solidFill>
                        </a:ln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= 0</a:t>
                    </a:r>
                  </a:p>
                </p:txBody>
              </p:sp>
            </p:grp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99AADDAB-0C21-40E6-9A7F-2920A354D9B8}"/>
                    </a:ext>
                  </a:extLst>
                </p:cNvPr>
                <p:cNvSpPr txBox="1"/>
                <p:nvPr/>
              </p:nvSpPr>
              <p:spPr>
                <a:xfrm>
                  <a:off x="7948295" y="4231427"/>
                  <a:ext cx="3251531" cy="30777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latin typeface="Calibri" panose="020F0502020204030204"/>
                      <a:ea typeface="+mn-ea"/>
                    </a:rPr>
                    <a:t>Flow inside and around Natural fractures</a:t>
                  </a:r>
                </a:p>
              </p:txBody>
            </p:sp>
          </p:grp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xmlns="" id="{EC4242E2-45A4-4A7C-B353-68EA0FCE3D1D}"/>
                  </a:ext>
                </a:extLst>
              </p:cNvPr>
              <p:cNvCxnSpPr/>
              <p:nvPr/>
            </p:nvCxnSpPr>
            <p:spPr>
              <a:xfrm flipV="1">
                <a:off x="3980299" y="4290959"/>
                <a:ext cx="0" cy="3276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xmlns="" id="{63DBC428-9B88-49FB-ACA1-15E21984C6F9}"/>
                  </a:ext>
                </a:extLst>
              </p:cNvPr>
              <p:cNvCxnSpPr/>
              <p:nvPr/>
            </p:nvCxnSpPr>
            <p:spPr>
              <a:xfrm flipV="1">
                <a:off x="4399897" y="4290959"/>
                <a:ext cx="0" cy="3276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xmlns="" id="{722A3B06-E503-4CA6-BFBE-2BD80D348B3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45890" y="4936598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xmlns="" id="{A0421677-7B14-4C66-91F3-0615720CD7B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26790" y="4942769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xmlns="" id="{5EDADB5F-9FC7-46EB-8684-17359471D93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33523" y="4942769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xmlns="" id="{2CC9C737-D902-4B9A-852B-0125EB469BF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467434" y="4936598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xmlns="" id="{23C3D525-27B7-453A-9A77-BED80B3027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046887" y="4752210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xmlns="" id="{D95197AA-31DC-40D5-B1E3-D9156E3D37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627787" y="4758381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xmlns="" id="{B4800DA4-F161-48A2-B710-029D22559CE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234520" y="4758381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>
                <a:extLst>
                  <a:ext uri="{FF2B5EF4-FFF2-40B4-BE49-F238E27FC236}">
                    <a16:creationId xmlns:a16="http://schemas.microsoft.com/office/drawing/2014/main" xmlns="" id="{ED8F8173-2056-4E07-830D-AB3D462BDBB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5468431" y="4752210"/>
                <a:ext cx="245622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xmlns="" id="{21BF04D4-5EA4-4526-BAEB-4F186E8B8F4A}"/>
                  </a:ext>
                </a:extLst>
              </p:cNvPr>
              <p:cNvGrpSpPr/>
              <p:nvPr/>
            </p:nvGrpSpPr>
            <p:grpSpPr>
              <a:xfrm rot="10800000">
                <a:off x="2719071" y="4290685"/>
                <a:ext cx="839197" cy="327660"/>
                <a:chOff x="2721362" y="3425028"/>
                <a:chExt cx="839197" cy="327660"/>
              </a:xfrm>
            </p:grpSpPr>
            <p:cxnSp>
              <p:nvCxnSpPr>
                <p:cNvPr id="121" name="Straight Arrow Connector 120">
                  <a:extLst>
                    <a:ext uri="{FF2B5EF4-FFF2-40B4-BE49-F238E27FC236}">
                      <a16:creationId xmlns:a16="http://schemas.microsoft.com/office/drawing/2014/main" xmlns="" id="{F565ACF6-BB64-4208-BF6E-7046628532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21362" y="3425028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>
                  <a:extLst>
                    <a:ext uri="{FF2B5EF4-FFF2-40B4-BE49-F238E27FC236}">
                      <a16:creationId xmlns:a16="http://schemas.microsoft.com/office/drawing/2014/main" xmlns="" id="{C1CB1C44-B40A-4944-9C42-773441D467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0960" y="3425028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>
                  <a:extLst>
                    <a:ext uri="{FF2B5EF4-FFF2-40B4-BE49-F238E27FC236}">
                      <a16:creationId xmlns:a16="http://schemas.microsoft.com/office/drawing/2014/main" xmlns="" id="{C7CB7EAB-F498-49F6-85BB-370259071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60559" y="3425028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xmlns="" id="{2E4E6F59-5920-49C5-94F8-F36A2DC89593}"/>
                  </a:ext>
                </a:extLst>
              </p:cNvPr>
              <p:cNvGrpSpPr/>
              <p:nvPr/>
            </p:nvGrpSpPr>
            <p:grpSpPr>
              <a:xfrm>
                <a:off x="2760693" y="5045589"/>
                <a:ext cx="838698" cy="327660"/>
                <a:chOff x="2760693" y="5045589"/>
                <a:chExt cx="838698" cy="327660"/>
              </a:xfrm>
            </p:grpSpPr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xmlns="" id="{FAFDE827-247D-4D53-802C-F9785CA45137}"/>
                    </a:ext>
                  </a:extLst>
                </p:cNvPr>
                <p:cNvCxnSpPr/>
                <p:nvPr/>
              </p:nvCxnSpPr>
              <p:spPr>
                <a:xfrm flipV="1">
                  <a:off x="2760693" y="5045589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xmlns="" id="{2B5E7E7A-966E-4DC6-AF91-F4EC8E4FEF88}"/>
                    </a:ext>
                  </a:extLst>
                </p:cNvPr>
                <p:cNvCxnSpPr/>
                <p:nvPr/>
              </p:nvCxnSpPr>
              <p:spPr>
                <a:xfrm flipV="1">
                  <a:off x="3180291" y="5045589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xmlns="" id="{9E4FCCAA-64FE-446B-8A57-B70A7F0C05D3}"/>
                    </a:ext>
                  </a:extLst>
                </p:cNvPr>
                <p:cNvCxnSpPr/>
                <p:nvPr/>
              </p:nvCxnSpPr>
              <p:spPr>
                <a:xfrm flipV="1">
                  <a:off x="3599391" y="5045589"/>
                  <a:ext cx="0" cy="327660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xmlns="" id="{24ED6673-F5B6-4190-816A-A1C9290BF830}"/>
                  </a:ext>
                </a:extLst>
              </p:cNvPr>
              <p:cNvCxnSpPr/>
              <p:nvPr/>
            </p:nvCxnSpPr>
            <p:spPr>
              <a:xfrm rot="10800000" flipV="1">
                <a:off x="4424148" y="5062898"/>
                <a:ext cx="0" cy="3276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xmlns="" id="{69E7F92F-F9CB-41EC-ABD0-84CFBE994500}"/>
                  </a:ext>
                </a:extLst>
              </p:cNvPr>
              <p:cNvCxnSpPr/>
              <p:nvPr/>
            </p:nvCxnSpPr>
            <p:spPr>
              <a:xfrm rot="10800000" flipV="1">
                <a:off x="4004549" y="5062898"/>
                <a:ext cx="0" cy="32766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3AD26938-D785-40FC-B3F2-03F859E38914}"/>
                </a:ext>
              </a:extLst>
            </p:cNvPr>
            <p:cNvGrpSpPr/>
            <p:nvPr/>
          </p:nvGrpSpPr>
          <p:grpSpPr>
            <a:xfrm>
              <a:off x="2000855" y="3174988"/>
              <a:ext cx="3657600" cy="1461592"/>
              <a:chOff x="1953844" y="2959608"/>
              <a:chExt cx="3657600" cy="1461592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D0BA6C19-5BAE-4FD2-9563-B2D5EBEAD014}"/>
                  </a:ext>
                </a:extLst>
              </p:cNvPr>
              <p:cNvGrpSpPr/>
              <p:nvPr/>
            </p:nvGrpSpPr>
            <p:grpSpPr>
              <a:xfrm>
                <a:off x="1953844" y="2959608"/>
                <a:ext cx="3657600" cy="1063722"/>
                <a:chOff x="1953844" y="2959608"/>
                <a:chExt cx="3657600" cy="1063722"/>
              </a:xfrm>
            </p:grpSpPr>
            <p:cxnSp>
              <p:nvCxnSpPr>
                <p:cNvPr id="100" name="Straight Arrow Connector 99">
                  <a:extLst>
                    <a:ext uri="{FF2B5EF4-FFF2-40B4-BE49-F238E27FC236}">
                      <a16:creationId xmlns:a16="http://schemas.microsoft.com/office/drawing/2014/main" xmlns="" id="{2C006C24-11DC-4EA0-AA73-729C882A6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27692" y="3367174"/>
                  <a:ext cx="2751700" cy="656156"/>
                </a:xfrm>
                <a:prstGeom prst="straightConnector1">
                  <a:avLst/>
                </a:prstGeom>
                <a:ln w="19050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xmlns="" id="{3455FBA6-00A8-4222-8C73-3A759B9DA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3844" y="3686931"/>
                  <a:ext cx="3657600" cy="0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Arc 101">
                  <a:extLst>
                    <a:ext uri="{FF2B5EF4-FFF2-40B4-BE49-F238E27FC236}">
                      <a16:creationId xmlns:a16="http://schemas.microsoft.com/office/drawing/2014/main" xmlns="" id="{1255E00C-02AF-4E1F-ACF2-071DA7935980}"/>
                    </a:ext>
                  </a:extLst>
                </p:cNvPr>
                <p:cNvSpPr/>
                <p:nvPr/>
              </p:nvSpPr>
              <p:spPr>
                <a:xfrm rot="4997086">
                  <a:off x="4796806" y="2922292"/>
                  <a:ext cx="418807" cy="493440"/>
                </a:xfrm>
                <a:prstGeom prst="arc">
                  <a:avLst>
                    <a:gd name="adj1" fmla="val 15842917"/>
                    <a:gd name="adj2" fmla="val 20890546"/>
                  </a:avLst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9" name="Arc 98">
                <a:extLst>
                  <a:ext uri="{FF2B5EF4-FFF2-40B4-BE49-F238E27FC236}">
                    <a16:creationId xmlns:a16="http://schemas.microsoft.com/office/drawing/2014/main" xmlns="" id="{3CE4CA6D-6777-4E22-8657-3AC1902BDDF9}"/>
                  </a:ext>
                </a:extLst>
              </p:cNvPr>
              <p:cNvSpPr/>
              <p:nvPr/>
            </p:nvSpPr>
            <p:spPr>
              <a:xfrm rot="15441759">
                <a:off x="2217223" y="3965077"/>
                <a:ext cx="418807" cy="493440"/>
              </a:xfrm>
              <a:prstGeom prst="arc">
                <a:avLst>
                  <a:gd name="adj1" fmla="val 15842917"/>
                  <a:gd name="adj2" fmla="val 20890546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7EE6B6E5-ECC3-4B51-AC0A-AC7C98498C4E}"/>
                </a:ext>
              </a:extLst>
            </p:cNvPr>
            <p:cNvSpPr txBox="1"/>
            <p:nvPr/>
          </p:nvSpPr>
          <p:spPr>
            <a:xfrm>
              <a:off x="3128368" y="3501989"/>
              <a:ext cx="1421799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Calibri" panose="020F0502020204030204"/>
                  <a:ea typeface="+mn-ea"/>
                </a:rPr>
                <a:t>Flux Distribution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79FDCD80-1A92-4A7B-811E-21DCB769CC8F}"/>
                  </a:ext>
                </a:extLst>
              </p:cNvPr>
              <p:cNvSpPr/>
              <p:nvPr/>
            </p:nvSpPr>
            <p:spPr>
              <a:xfrm>
                <a:off x="5134353" y="1749765"/>
                <a:ext cx="7232979" cy="1894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𝑓𝑛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𝑠𝑘𝑗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𝑓𝑘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𝑓𝑘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𝑤h𝑓𝑘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𝑠𝑘𝑗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𝑤𝑓𝑘</m:t>
                              </m:r>
                            </m:sub>
                          </m:sSub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𝑓𝑘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𝑓𝑘𝑖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𝑠𝑘𝑗</m:t>
                                      </m:r>
                                    </m:sub>
                                  </m:s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𝑠𝑘𝑖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𝑓𝑘𝑗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𝑓𝑘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𝑠𝑘𝑗</m:t>
                              </m:r>
                            </m:sub>
                          </m:sSub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𝑠𝑘𝑗</m:t>
                                      </m:r>
                                    </m:sub>
                                  </m:sSub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</a:rPr>
                                    <m:t>−∆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𝑓𝑘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9FDCD80-1A92-4A7B-811E-21DCB769CC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53" y="1749765"/>
                <a:ext cx="7232979" cy="18941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3B2A48-ED3D-48E2-93F1-F754458A4E5A}"/>
              </a:ext>
            </a:extLst>
          </p:cNvPr>
          <p:cNvSpPr/>
          <p:nvPr/>
        </p:nvSpPr>
        <p:spPr>
          <a:xfrm>
            <a:off x="6096000" y="1400016"/>
            <a:ext cx="6435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1714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  <a:ea typeface="+mn-ea"/>
              </a:rPr>
              <a:t>Pressure at center of </a:t>
            </a:r>
            <a:r>
              <a:rPr lang="en-US" sz="2000" kern="0" dirty="0" err="1">
                <a:latin typeface="+mn-lt"/>
                <a:ea typeface="+mn-ea"/>
              </a:rPr>
              <a:t>j</a:t>
            </a:r>
            <a:r>
              <a:rPr lang="en-US" sz="2000" kern="0" baseline="30000" dirty="0" err="1">
                <a:latin typeface="+mn-lt"/>
                <a:ea typeface="+mn-ea"/>
              </a:rPr>
              <a:t>th</a:t>
            </a:r>
            <a:r>
              <a:rPr lang="en-US" sz="2000" kern="0" dirty="0">
                <a:latin typeface="+mn-lt"/>
                <a:ea typeface="+mn-ea"/>
              </a:rPr>
              <a:t> segment of the k</a:t>
            </a:r>
            <a:r>
              <a:rPr lang="en-US" sz="2000" kern="0" baseline="30000" dirty="0">
                <a:latin typeface="+mn-lt"/>
                <a:ea typeface="+mn-ea"/>
              </a:rPr>
              <a:t>th</a:t>
            </a:r>
            <a:r>
              <a:rPr lang="en-US" sz="2000" kern="0" dirty="0">
                <a:latin typeface="+mn-lt"/>
                <a:ea typeface="+mn-ea"/>
              </a:rPr>
              <a:t> fracture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698423" y="1921482"/>
            <a:ext cx="2615534" cy="899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295415" y="196273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= 0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D0B766C-85F9-49CD-A11C-2D7422A00E22}"/>
              </a:ext>
            </a:extLst>
          </p:cNvPr>
          <p:cNvGrpSpPr/>
          <p:nvPr/>
        </p:nvGrpSpPr>
        <p:grpSpPr>
          <a:xfrm>
            <a:off x="3397655" y="3832724"/>
            <a:ext cx="5981747" cy="2567864"/>
            <a:chOff x="3397655" y="3832724"/>
            <a:chExt cx="5981747" cy="25678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7A23B69-2B9B-403D-A0F1-6FB0ED634ECF}"/>
                </a:ext>
              </a:extLst>
            </p:cNvPr>
            <p:cNvGrpSpPr/>
            <p:nvPr/>
          </p:nvGrpSpPr>
          <p:grpSpPr>
            <a:xfrm>
              <a:off x="3397655" y="3832724"/>
              <a:ext cx="5981747" cy="2567864"/>
              <a:chOff x="3357552" y="3832724"/>
              <a:chExt cx="5981747" cy="256786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6DDEF037-4A7C-406A-BA0E-37EA5BEA1902}"/>
                  </a:ext>
                </a:extLst>
              </p:cNvPr>
              <p:cNvGrpSpPr/>
              <p:nvPr/>
            </p:nvGrpSpPr>
            <p:grpSpPr>
              <a:xfrm>
                <a:off x="3357552" y="3832724"/>
                <a:ext cx="5981747" cy="2567864"/>
                <a:chOff x="3357552" y="3832724"/>
                <a:chExt cx="5981747" cy="2567864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xmlns="" id="{D443CB0F-EEE4-41A6-9A82-F25801E427CA}"/>
                    </a:ext>
                  </a:extLst>
                </p:cNvPr>
                <p:cNvGrpSpPr/>
                <p:nvPr/>
              </p:nvGrpSpPr>
              <p:grpSpPr>
                <a:xfrm>
                  <a:off x="4266999" y="4103792"/>
                  <a:ext cx="2278506" cy="1881104"/>
                  <a:chOff x="1257233" y="419475"/>
                  <a:chExt cx="1828800" cy="117448"/>
                </a:xfrm>
                <a:solidFill>
                  <a:srgbClr val="C00000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462F7027-61F0-49F4-9486-5309DBC00D5A}"/>
                      </a:ext>
                    </a:extLst>
                  </p:cNvPr>
                  <p:cNvSpPr/>
                  <p:nvPr/>
                </p:nvSpPr>
                <p:spPr>
                  <a:xfrm>
                    <a:off x="1257233" y="419476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CD0DEB9F-4315-4128-A98E-BA8B6F9C4B31}"/>
                      </a:ext>
                    </a:extLst>
                  </p:cNvPr>
                  <p:cNvSpPr/>
                  <p:nvPr/>
                </p:nvSpPr>
                <p:spPr>
                  <a:xfrm>
                    <a:off x="1714433" y="419476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9986069A-A352-4881-A259-196F2073AD70}"/>
                      </a:ext>
                    </a:extLst>
                  </p:cNvPr>
                  <p:cNvSpPr/>
                  <p:nvPr/>
                </p:nvSpPr>
                <p:spPr>
                  <a:xfrm>
                    <a:off x="2171633" y="419476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46D614CC-A335-4C3C-8D2A-26D0910DF0A9}"/>
                      </a:ext>
                    </a:extLst>
                  </p:cNvPr>
                  <p:cNvSpPr/>
                  <p:nvPr/>
                </p:nvSpPr>
                <p:spPr>
                  <a:xfrm>
                    <a:off x="2628833" y="419475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xmlns="" id="{68082D01-075A-4393-8152-CF29804CD480}"/>
                    </a:ext>
                  </a:extLst>
                </p:cNvPr>
                <p:cNvGrpSpPr/>
                <p:nvPr/>
              </p:nvGrpSpPr>
              <p:grpSpPr>
                <a:xfrm>
                  <a:off x="6558685" y="4099412"/>
                  <a:ext cx="2279362" cy="1885398"/>
                  <a:chOff x="4014222" y="418259"/>
                  <a:chExt cx="1829487" cy="117716"/>
                </a:xfrm>
                <a:solidFill>
                  <a:srgbClr val="C00000"/>
                </a:solidFill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xmlns="" id="{5AC9489D-E148-45D9-83A6-88D45CF27F2F}"/>
                      </a:ext>
                    </a:extLst>
                  </p:cNvPr>
                  <p:cNvSpPr/>
                  <p:nvPr/>
                </p:nvSpPr>
                <p:spPr>
                  <a:xfrm>
                    <a:off x="4014222" y="418259"/>
                    <a:ext cx="457200" cy="117716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93346C9A-4564-4A5E-B83F-0DED7B5A1DE9}"/>
                      </a:ext>
                    </a:extLst>
                  </p:cNvPr>
                  <p:cNvSpPr/>
                  <p:nvPr/>
                </p:nvSpPr>
                <p:spPr>
                  <a:xfrm>
                    <a:off x="4472109" y="418262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D673ADB3-325A-4012-B5C4-7695ADDCEF60}"/>
                      </a:ext>
                    </a:extLst>
                  </p:cNvPr>
                  <p:cNvSpPr/>
                  <p:nvPr/>
                </p:nvSpPr>
                <p:spPr>
                  <a:xfrm>
                    <a:off x="4929309" y="418262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xmlns="" id="{456B5918-D77F-4617-A881-2C0BC42C5FF7}"/>
                      </a:ext>
                    </a:extLst>
                  </p:cNvPr>
                  <p:cNvSpPr/>
                  <p:nvPr/>
                </p:nvSpPr>
                <p:spPr>
                  <a:xfrm>
                    <a:off x="5386509" y="418261"/>
                    <a:ext cx="457200" cy="117447"/>
                  </a:xfrm>
                  <a:prstGeom prst="rect">
                    <a:avLst/>
                  </a:prstGeom>
                  <a:grpFill/>
                  <a:ln>
                    <a:solidFill>
                      <a:srgbClr val="FF0000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49">
                      <a:extLst>
                        <a:ext uri="{FF2B5EF4-FFF2-40B4-BE49-F238E27FC236}">
                          <a16:creationId xmlns:a16="http://schemas.microsoft.com/office/drawing/2014/main" xmlns="" id="{A8B9AEF5-FB55-4906-9594-27D31A557E8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6171" y="5924481"/>
                      <a:ext cx="503128" cy="47610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0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,</m:t>
                                </m:r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TextBox 49">
                      <a:extLst>
                        <a:ext uri="{FF2B5EF4-FFF2-40B4-BE49-F238E27FC236}">
                          <a16:creationId xmlns:a16="http://schemas.microsoft.com/office/drawing/2014/main" id="{A8B9AEF5-FB55-4906-9594-27D31A557E8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36171" y="5924481"/>
                      <a:ext cx="503128" cy="476107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r="-36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xmlns="" id="{2890120D-9FC0-4532-9077-2C8A7DAC1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53640" y="3832724"/>
                      <a:ext cx="644889" cy="450019"/>
                    </a:xfrm>
                    <a:prstGeom prst="rect">
                      <a:avLst/>
                    </a:prstGeom>
                  </p:spPr>
                  <p:txBody>
                    <a:bodyPr wrap="square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30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13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2890120D-9FC0-4532-9077-2C8A7DAC1CE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53640" y="3832724"/>
                      <a:ext cx="644889" cy="45001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TextBox 37">
                      <a:extLst>
                        <a:ext uri="{FF2B5EF4-FFF2-40B4-BE49-F238E27FC236}">
                          <a16:creationId xmlns:a16="http://schemas.microsoft.com/office/drawing/2014/main" xmlns="" id="{D796CB7F-F4DA-401B-B878-329B9A266F1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57552" y="3977551"/>
                      <a:ext cx="699733" cy="46721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000" i="1" kern="120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0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𝑎𝑣𝑒</m:t>
                                </m:r>
                                <m:r>
                                  <a:rPr lang="en-US" sz="10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r>
                                  <a:rPr lang="en-US" sz="10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sz="1000" i="1" kern="12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TextBox 37">
                      <a:extLst>
                        <a:ext uri="{FF2B5EF4-FFF2-40B4-BE49-F238E27FC236}">
                          <a16:creationId xmlns:a16="http://schemas.microsoft.com/office/drawing/2014/main" id="{D796CB7F-F4DA-401B-B878-329B9A266F1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57552" y="3977551"/>
                      <a:ext cx="699733" cy="46721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2B960FAF-C874-460C-ABE0-1BB4052C9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3933" y="4098652"/>
                  <a:ext cx="2102726" cy="0"/>
                </a:xfrm>
                <a:prstGeom prst="line">
                  <a:avLst/>
                </a:prstGeom>
                <a:ln w="31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37">
                    <a:extLst>
                      <a:ext uri="{FF2B5EF4-FFF2-40B4-BE49-F238E27FC236}">
                        <a16:creationId xmlns:a16="http://schemas.microsoft.com/office/drawing/2014/main" xmlns="" id="{309D478B-D52A-4C5D-8903-DD47A7A24F08}"/>
                      </a:ext>
                    </a:extLst>
                  </p:cNvPr>
                  <p:cNvSpPr txBox="1"/>
                  <p:nvPr/>
                </p:nvSpPr>
                <p:spPr>
                  <a:xfrm>
                    <a:off x="3357555" y="3978340"/>
                    <a:ext cx="699733" cy="4672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i="1" kern="120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𝑎𝑣𝑒</m:t>
                              </m:r>
                              <m:r>
                                <a:rPr lang="en-US" sz="1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, </m:t>
                              </m:r>
                              <m:r>
                                <a:rPr lang="en-US" sz="1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sz="1000" i="1" kern="12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sub>
                          </m:sSub>
                        </m:oMath>
                      </m:oMathPara>
                    </a14:m>
                    <a:endParaRPr lang="en-US" sz="1100" dirty="0">
                      <a:solidFill>
                        <a:schemeClr val="bg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37">
                    <a:extLst>
                      <a:ext uri="{FF2B5EF4-FFF2-40B4-BE49-F238E27FC236}">
                        <a16:creationId xmlns:a16="http://schemas.microsoft.com/office/drawing/2014/main" id="{309D478B-D52A-4C5D-8903-DD47A7A24F0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57555" y="3978340"/>
                    <a:ext cx="699733" cy="46721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238F57E4-A2FD-4133-A294-9CA72223E8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43936" y="4099441"/>
                <a:ext cx="2102726" cy="0"/>
              </a:xfrm>
              <a:prstGeom prst="line">
                <a:avLst/>
              </a:prstGeom>
              <a:ln w="31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D7B51787-DE29-4306-B3C2-F8D79744A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4303" y="4956098"/>
              <a:ext cx="1" cy="1188720"/>
            </a:xfrm>
            <a:prstGeom prst="line">
              <a:avLst/>
            </a:prstGeom>
            <a:ln w="31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398704F-B22D-402A-ADAA-C23FE26FF132}"/>
              </a:ext>
            </a:extLst>
          </p:cNvPr>
          <p:cNvGrpSpPr/>
          <p:nvPr/>
        </p:nvGrpSpPr>
        <p:grpSpPr>
          <a:xfrm>
            <a:off x="3442774" y="4184864"/>
            <a:ext cx="5324544" cy="2220074"/>
            <a:chOff x="3442774" y="4184864"/>
            <a:chExt cx="5324544" cy="22200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F034C40-667F-4E67-AEEC-CEDEC4511937}"/>
                </a:ext>
              </a:extLst>
            </p:cNvPr>
            <p:cNvGrpSpPr/>
            <p:nvPr/>
          </p:nvGrpSpPr>
          <p:grpSpPr>
            <a:xfrm>
              <a:off x="4783985" y="4465746"/>
              <a:ext cx="1757038" cy="1149677"/>
              <a:chOff x="1879110" y="520470"/>
              <a:chExt cx="1828800" cy="117448"/>
            </a:xfrm>
            <a:solidFill>
              <a:srgbClr val="00B0F0"/>
            </a:solidFill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914B17D8-D6CE-4E60-AB86-F8E3B82A4817}"/>
                  </a:ext>
                </a:extLst>
              </p:cNvPr>
              <p:cNvSpPr/>
              <p:nvPr/>
            </p:nvSpPr>
            <p:spPr>
              <a:xfrm>
                <a:off x="1879110" y="520471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EA677CB5-3972-4FF7-AB9B-5285F4854407}"/>
                  </a:ext>
                </a:extLst>
              </p:cNvPr>
              <p:cNvSpPr/>
              <p:nvPr/>
            </p:nvSpPr>
            <p:spPr>
              <a:xfrm>
                <a:off x="2336310" y="520471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D8D56A49-BAAC-40F2-9D35-20C27ED501EA}"/>
                  </a:ext>
                </a:extLst>
              </p:cNvPr>
              <p:cNvSpPr/>
              <p:nvPr/>
            </p:nvSpPr>
            <p:spPr>
              <a:xfrm>
                <a:off x="2793510" y="520471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67633BF2-3221-4F09-9E9B-4D3D6A03640C}"/>
                  </a:ext>
                </a:extLst>
              </p:cNvPr>
              <p:cNvSpPr/>
              <p:nvPr/>
            </p:nvSpPr>
            <p:spPr>
              <a:xfrm>
                <a:off x="3250710" y="520470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5A62199-1333-467D-BF4B-1F576D1FE508}"/>
                </a:ext>
              </a:extLst>
            </p:cNvPr>
            <p:cNvGrpSpPr/>
            <p:nvPr/>
          </p:nvGrpSpPr>
          <p:grpSpPr>
            <a:xfrm>
              <a:off x="6536921" y="4465753"/>
              <a:ext cx="1757038" cy="1149677"/>
              <a:chOff x="3987700" y="520472"/>
              <a:chExt cx="1828800" cy="117448"/>
            </a:xfrm>
            <a:solidFill>
              <a:srgbClr val="00B0F0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468E73C9-2879-4C8B-8972-E715C135308F}"/>
                  </a:ext>
                </a:extLst>
              </p:cNvPr>
              <p:cNvSpPr/>
              <p:nvPr/>
            </p:nvSpPr>
            <p:spPr>
              <a:xfrm>
                <a:off x="3987700" y="52047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C6B01740-8BDD-420E-B0D0-4D89D1359B0B}"/>
                  </a:ext>
                </a:extLst>
              </p:cNvPr>
              <p:cNvSpPr/>
              <p:nvPr/>
            </p:nvSpPr>
            <p:spPr>
              <a:xfrm>
                <a:off x="4444900" y="52047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451C3EF4-B7D3-4C6A-9701-DB6F1FABB072}"/>
                  </a:ext>
                </a:extLst>
              </p:cNvPr>
              <p:cNvSpPr/>
              <p:nvPr/>
            </p:nvSpPr>
            <p:spPr>
              <a:xfrm>
                <a:off x="4902100" y="52047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FFAD2DE2-CBFF-4E5E-9674-95E77FE4DD64}"/>
                  </a:ext>
                </a:extLst>
              </p:cNvPr>
              <p:cNvSpPr/>
              <p:nvPr/>
            </p:nvSpPr>
            <p:spPr>
              <a:xfrm>
                <a:off x="5359300" y="520472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38">
                  <a:extLst>
                    <a:ext uri="{FF2B5EF4-FFF2-40B4-BE49-F238E27FC236}">
                      <a16:creationId xmlns:a16="http://schemas.microsoft.com/office/drawing/2014/main" xmlns="" id="{876C5E4C-0F87-41CE-A193-4BF1B57632F7}"/>
                    </a:ext>
                  </a:extLst>
                </p:cNvPr>
                <p:cNvSpPr txBox="1"/>
                <p:nvPr/>
              </p:nvSpPr>
              <p:spPr>
                <a:xfrm>
                  <a:off x="3442774" y="4326003"/>
                  <a:ext cx="699733" cy="467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kern="12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𝑎𝑣𝑒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38">
                  <a:extLst>
                    <a:ext uri="{FF2B5EF4-FFF2-40B4-BE49-F238E27FC236}">
                      <a16:creationId xmlns:a16="http://schemas.microsoft.com/office/drawing/2014/main" id="{876C5E4C-0F87-41CE-A193-4BF1B5763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2774" y="4326003"/>
                  <a:ext cx="699733" cy="4672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BC833808-B40C-42D0-9A33-0CF7719C8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3935" y="4465747"/>
              <a:ext cx="2102726" cy="0"/>
            </a:xfrm>
            <a:prstGeom prst="line">
              <a:avLst/>
            </a:prstGeom>
            <a:ln w="31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50">
                  <a:extLst>
                    <a:ext uri="{FF2B5EF4-FFF2-40B4-BE49-F238E27FC236}">
                      <a16:creationId xmlns:a16="http://schemas.microsoft.com/office/drawing/2014/main" xmlns="" id="{7D6B7BE6-3092-46B8-84D3-319267895A05}"/>
                    </a:ext>
                  </a:extLst>
                </p:cNvPr>
                <p:cNvSpPr txBox="1"/>
                <p:nvPr/>
              </p:nvSpPr>
              <p:spPr>
                <a:xfrm>
                  <a:off x="8264190" y="5928831"/>
                  <a:ext cx="503128" cy="476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i="1" kern="12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TextBox 50">
                  <a:extLst>
                    <a:ext uri="{FF2B5EF4-FFF2-40B4-BE49-F238E27FC236}">
                      <a16:creationId xmlns:a16="http://schemas.microsoft.com/office/drawing/2014/main" id="{7D6B7BE6-3092-46B8-84D3-319267895A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4190" y="5928831"/>
                  <a:ext cx="503128" cy="476107"/>
                </a:xfrm>
                <a:prstGeom prst="rect">
                  <a:avLst/>
                </a:prstGeom>
                <a:blipFill>
                  <a:blip r:embed="rId7"/>
                  <a:stretch>
                    <a:fillRect r="-48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962FCF9-A457-4BCA-A49D-28F66211C3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7470" y="4958008"/>
              <a:ext cx="1" cy="1188720"/>
            </a:xfrm>
            <a:prstGeom prst="line">
              <a:avLst/>
            </a:prstGeom>
            <a:ln w="3175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xmlns="" id="{07AB0111-7189-448C-99E9-8659D4C1E856}"/>
                    </a:ext>
                  </a:extLst>
                </p:cNvPr>
                <p:cNvSpPr/>
                <p:nvPr/>
              </p:nvSpPr>
              <p:spPr>
                <a:xfrm>
                  <a:off x="7731193" y="4184864"/>
                  <a:ext cx="940967" cy="450019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3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r>
                              <a:rPr lang="en-US" sz="13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7AB0111-7189-448C-99E9-8659D4C1E8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193" y="4184864"/>
                  <a:ext cx="940967" cy="4500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523314-5CC5-4833-9953-C5EBC0849E5A}"/>
              </a:ext>
            </a:extLst>
          </p:cNvPr>
          <p:cNvGrpSpPr/>
          <p:nvPr/>
        </p:nvGrpSpPr>
        <p:grpSpPr>
          <a:xfrm>
            <a:off x="3496123" y="4540755"/>
            <a:ext cx="5252071" cy="1859833"/>
            <a:chOff x="3496123" y="4540755"/>
            <a:chExt cx="5252071" cy="185983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8EF65B45-6CF1-4959-9749-3146855474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3935" y="4866649"/>
              <a:ext cx="2102726" cy="0"/>
            </a:xfrm>
            <a:prstGeom prst="line">
              <a:avLst/>
            </a:prstGeom>
            <a:ln w="31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46">
                  <a:extLst>
                    <a:ext uri="{FF2B5EF4-FFF2-40B4-BE49-F238E27FC236}">
                      <a16:creationId xmlns:a16="http://schemas.microsoft.com/office/drawing/2014/main" xmlns="" id="{951049D1-B3D1-4279-9C78-89675FE98440}"/>
                    </a:ext>
                  </a:extLst>
                </p:cNvPr>
                <p:cNvSpPr txBox="1"/>
                <p:nvPr/>
              </p:nvSpPr>
              <p:spPr>
                <a:xfrm>
                  <a:off x="7732199" y="5924481"/>
                  <a:ext cx="351207" cy="476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00" i="1" kern="12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3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46">
                  <a:extLst>
                    <a:ext uri="{FF2B5EF4-FFF2-40B4-BE49-F238E27FC236}">
                      <a16:creationId xmlns:a16="http://schemas.microsoft.com/office/drawing/2014/main" id="{951049D1-B3D1-4279-9C78-89675FE98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2199" y="5924481"/>
                  <a:ext cx="351207" cy="476107"/>
                </a:xfrm>
                <a:prstGeom prst="rect">
                  <a:avLst/>
                </a:prstGeom>
                <a:blipFill>
                  <a:blip r:embed="rId9"/>
                  <a:stretch>
                    <a:fillRect r="-1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662A24E-A0AF-48F0-AE79-C96770D9C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1882" y="4958008"/>
              <a:ext cx="1" cy="1188720"/>
            </a:xfrm>
            <a:prstGeom prst="line">
              <a:avLst/>
            </a:prstGeom>
            <a:ln w="31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6287E66C-ED2D-4252-AD5A-47B9197733DF}"/>
                    </a:ext>
                  </a:extLst>
                </p:cNvPr>
                <p:cNvSpPr/>
                <p:nvPr/>
              </p:nvSpPr>
              <p:spPr>
                <a:xfrm>
                  <a:off x="7203272" y="4540755"/>
                  <a:ext cx="1544922" cy="450019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5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5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500" i="1" kern="120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87E66C-ED2D-4252-AD5A-47B9197733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3272" y="4540755"/>
                  <a:ext cx="1544922" cy="45001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159380D5-858C-4854-A85B-80F4AF010EB5}"/>
                </a:ext>
              </a:extLst>
            </p:cNvPr>
            <p:cNvGrpSpPr/>
            <p:nvPr/>
          </p:nvGrpSpPr>
          <p:grpSpPr>
            <a:xfrm>
              <a:off x="5006408" y="4866172"/>
              <a:ext cx="1520335" cy="420841"/>
              <a:chOff x="2146663" y="632333"/>
              <a:chExt cx="1828800" cy="117448"/>
            </a:xfrm>
            <a:solidFill>
              <a:srgbClr val="00B050"/>
            </a:solidFill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EAEA7222-FBE3-4FD3-9D6E-E10C79402231}"/>
                  </a:ext>
                </a:extLst>
              </p:cNvPr>
              <p:cNvSpPr/>
              <p:nvPr/>
            </p:nvSpPr>
            <p:spPr>
              <a:xfrm>
                <a:off x="21466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C6F21D73-9F9A-4F66-8930-3F1650E3F747}"/>
                  </a:ext>
                </a:extLst>
              </p:cNvPr>
              <p:cNvSpPr/>
              <p:nvPr/>
            </p:nvSpPr>
            <p:spPr>
              <a:xfrm>
                <a:off x="26038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471E6942-43E0-4D14-BF53-71A31E9D16E8}"/>
                  </a:ext>
                </a:extLst>
              </p:cNvPr>
              <p:cNvSpPr/>
              <p:nvPr/>
            </p:nvSpPr>
            <p:spPr>
              <a:xfrm>
                <a:off x="30610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65B3D94-8C39-43BE-B0D1-3BFF47F80B23}"/>
                  </a:ext>
                </a:extLst>
              </p:cNvPr>
              <p:cNvSpPr/>
              <p:nvPr/>
            </p:nvSpPr>
            <p:spPr>
              <a:xfrm>
                <a:off x="3518263" y="63233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5D98B92F-A77A-437C-8734-751D8714AFB3}"/>
                </a:ext>
              </a:extLst>
            </p:cNvPr>
            <p:cNvGrpSpPr/>
            <p:nvPr/>
          </p:nvGrpSpPr>
          <p:grpSpPr>
            <a:xfrm>
              <a:off x="6543940" y="4866172"/>
              <a:ext cx="1520335" cy="420841"/>
              <a:chOff x="3996145" y="632333"/>
              <a:chExt cx="1828800" cy="117448"/>
            </a:xfrm>
            <a:solidFill>
              <a:srgbClr val="00B050"/>
            </a:solidFill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D06DBF2F-56F2-4644-B8FF-B47D6C55630F}"/>
                  </a:ext>
                </a:extLst>
              </p:cNvPr>
              <p:cNvSpPr/>
              <p:nvPr/>
            </p:nvSpPr>
            <p:spPr>
              <a:xfrm>
                <a:off x="3996145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D03E889D-DE10-4859-9BA4-1784F4010C20}"/>
                  </a:ext>
                </a:extLst>
              </p:cNvPr>
              <p:cNvSpPr/>
              <p:nvPr/>
            </p:nvSpPr>
            <p:spPr>
              <a:xfrm>
                <a:off x="4453345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CE4EA1B9-DAEC-4C18-B121-1E4C6ECC5F53}"/>
                  </a:ext>
                </a:extLst>
              </p:cNvPr>
              <p:cNvSpPr/>
              <p:nvPr/>
            </p:nvSpPr>
            <p:spPr>
              <a:xfrm>
                <a:off x="4910545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938165DF-945C-4BCB-8255-F553D24EDB34}"/>
                  </a:ext>
                </a:extLst>
              </p:cNvPr>
              <p:cNvSpPr/>
              <p:nvPr/>
            </p:nvSpPr>
            <p:spPr>
              <a:xfrm>
                <a:off x="5367745" y="63233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40">
                  <a:extLst>
                    <a:ext uri="{FF2B5EF4-FFF2-40B4-BE49-F238E27FC236}">
                      <a16:creationId xmlns:a16="http://schemas.microsoft.com/office/drawing/2014/main" xmlns="" id="{E0D9573C-B86A-4B5A-B24D-BA92715D659C}"/>
                    </a:ext>
                  </a:extLst>
                </p:cNvPr>
                <p:cNvSpPr txBox="1"/>
                <p:nvPr/>
              </p:nvSpPr>
              <p:spPr>
                <a:xfrm>
                  <a:off x="3496123" y="4782073"/>
                  <a:ext cx="547812" cy="467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kern="12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𝑎𝑣𝑒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10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TextBox 40">
                  <a:extLst>
                    <a:ext uri="{FF2B5EF4-FFF2-40B4-BE49-F238E27FC236}">
                      <a16:creationId xmlns:a16="http://schemas.microsoft.com/office/drawing/2014/main" id="{E0D9573C-B86A-4B5A-B24D-BA92715D65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123" y="4782073"/>
                  <a:ext cx="547812" cy="46721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8" y="1402299"/>
            <a:ext cx="1074550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/>
            <a:r>
              <a:rPr lang="en-US" sz="2000" b="1" dirty="0"/>
              <a:t>Fracture initiation and fluid leakoff rate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Linear fracture propagation and rectangular cross-section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Both are updated at each time step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Fluid is partially stored in the fracture. Residual leaves fracture face into reservoir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At each time step the adjusted fracture dimension is used to calculate the pressure along the fracture. </a:t>
            </a:r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16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144F7F-3429-4E2F-8E61-57E8D63B25C9}"/>
              </a:ext>
            </a:extLst>
          </p:cNvPr>
          <p:cNvSpPr/>
          <p:nvPr/>
        </p:nvSpPr>
        <p:spPr>
          <a:xfrm>
            <a:off x="463024" y="126069"/>
            <a:ext cx="1019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Semi-Analytical Model: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44FF25"/>
                </a:solidFill>
                <a:latin typeface="Arial Rounded MT Bold"/>
                <a:cs typeface="Arial Rounded MT Bold"/>
              </a:rPr>
              <a:t>Geomechanical model</a:t>
            </a:r>
            <a:endParaRPr lang="en-US" sz="2800" b="1" dirty="0">
              <a:solidFill>
                <a:srgbClr val="44FF25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66DF2B9-B547-47AE-B715-AC3E38DEF604}"/>
              </a:ext>
            </a:extLst>
          </p:cNvPr>
          <p:cNvGrpSpPr/>
          <p:nvPr/>
        </p:nvGrpSpPr>
        <p:grpSpPr>
          <a:xfrm>
            <a:off x="6543942" y="4866649"/>
            <a:ext cx="1520335" cy="420841"/>
            <a:chOff x="3996145" y="632333"/>
            <a:chExt cx="1828800" cy="117448"/>
          </a:xfrm>
          <a:solidFill>
            <a:srgbClr val="00B050"/>
          </a:solidFill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58C337CC-1508-4728-A4D8-D2333D614161}"/>
                </a:ext>
              </a:extLst>
            </p:cNvPr>
            <p:cNvSpPr/>
            <p:nvPr/>
          </p:nvSpPr>
          <p:spPr>
            <a:xfrm>
              <a:off x="3996145" y="632334"/>
              <a:ext cx="457200" cy="11744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FADE07A5-403E-44D7-84B7-2FD0836A9279}"/>
                </a:ext>
              </a:extLst>
            </p:cNvPr>
            <p:cNvSpPr/>
            <p:nvPr/>
          </p:nvSpPr>
          <p:spPr>
            <a:xfrm>
              <a:off x="4453345" y="632334"/>
              <a:ext cx="457200" cy="11744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9C3234D4-C196-4070-A34E-EB9889C3246E}"/>
                </a:ext>
              </a:extLst>
            </p:cNvPr>
            <p:cNvSpPr/>
            <p:nvPr/>
          </p:nvSpPr>
          <p:spPr>
            <a:xfrm>
              <a:off x="4910545" y="632334"/>
              <a:ext cx="457200" cy="11744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D315ACB3-04AC-4D13-8114-652197808985}"/>
                </a:ext>
              </a:extLst>
            </p:cNvPr>
            <p:cNvSpPr/>
            <p:nvPr/>
          </p:nvSpPr>
          <p:spPr>
            <a:xfrm>
              <a:off x="5367745" y="632333"/>
              <a:ext cx="457200" cy="117447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FC5A114-90A2-409C-86B5-220D781DB10C}"/>
              </a:ext>
            </a:extLst>
          </p:cNvPr>
          <p:cNvGrpSpPr/>
          <p:nvPr/>
        </p:nvGrpSpPr>
        <p:grpSpPr>
          <a:xfrm>
            <a:off x="3496125" y="4782550"/>
            <a:ext cx="3030620" cy="504940"/>
            <a:chOff x="3496125" y="4782550"/>
            <a:chExt cx="3030620" cy="5049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DD9A156-D548-4598-AA8E-1FD25453AF15}"/>
                </a:ext>
              </a:extLst>
            </p:cNvPr>
            <p:cNvGrpSpPr/>
            <p:nvPr/>
          </p:nvGrpSpPr>
          <p:grpSpPr>
            <a:xfrm>
              <a:off x="5006410" y="4866649"/>
              <a:ext cx="1520335" cy="420841"/>
              <a:chOff x="2146663" y="632333"/>
              <a:chExt cx="1828800" cy="117448"/>
            </a:xfrm>
            <a:solidFill>
              <a:srgbClr val="00B050"/>
            </a:solidFill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2A57234B-F551-49B4-975A-75D964277025}"/>
                  </a:ext>
                </a:extLst>
              </p:cNvPr>
              <p:cNvSpPr/>
              <p:nvPr/>
            </p:nvSpPr>
            <p:spPr>
              <a:xfrm>
                <a:off x="21466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73D105A1-D009-4FBC-9D55-D2D100D195BA}"/>
                  </a:ext>
                </a:extLst>
              </p:cNvPr>
              <p:cNvSpPr/>
              <p:nvPr/>
            </p:nvSpPr>
            <p:spPr>
              <a:xfrm>
                <a:off x="26038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28934F8-31DF-4947-B4D8-8990B8ABDA0A}"/>
                  </a:ext>
                </a:extLst>
              </p:cNvPr>
              <p:cNvSpPr/>
              <p:nvPr/>
            </p:nvSpPr>
            <p:spPr>
              <a:xfrm>
                <a:off x="3061063" y="632334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80E490C-5160-4DA8-B493-2743E89016BB}"/>
                  </a:ext>
                </a:extLst>
              </p:cNvPr>
              <p:cNvSpPr/>
              <p:nvPr/>
            </p:nvSpPr>
            <p:spPr>
              <a:xfrm>
                <a:off x="3518263" y="632333"/>
                <a:ext cx="457200" cy="1174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40">
                  <a:extLst>
                    <a:ext uri="{FF2B5EF4-FFF2-40B4-BE49-F238E27FC236}">
                      <a16:creationId xmlns:a16="http://schemas.microsoft.com/office/drawing/2014/main" xmlns="" id="{3B55A514-B5F1-44CD-9089-C8C22671F1E5}"/>
                    </a:ext>
                  </a:extLst>
                </p:cNvPr>
                <p:cNvSpPr txBox="1"/>
                <p:nvPr/>
              </p:nvSpPr>
              <p:spPr>
                <a:xfrm>
                  <a:off x="3496125" y="4782550"/>
                  <a:ext cx="547812" cy="4672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kern="12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𝑎𝑣𝑒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, </m:t>
                            </m:r>
                            <m:r>
                              <a:rPr lang="en-US" sz="1200" i="1" kern="1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1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40">
                  <a:extLst>
                    <a:ext uri="{FF2B5EF4-FFF2-40B4-BE49-F238E27FC236}">
                      <a16:creationId xmlns:a16="http://schemas.microsoft.com/office/drawing/2014/main" id="{3B55A514-B5F1-44CD-9089-C8C22671F1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125" y="4782550"/>
                  <a:ext cx="547812" cy="46721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0E6918D-71ED-413F-B23F-D567CC872BAD}"/>
              </a:ext>
            </a:extLst>
          </p:cNvPr>
          <p:cNvSpPr/>
          <p:nvPr/>
        </p:nvSpPr>
        <p:spPr>
          <a:xfrm>
            <a:off x="6487158" y="5037070"/>
            <a:ext cx="91431" cy="914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17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75941"/>
            <a:ext cx="1134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Ongoing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8A1EF25-D346-4468-95CB-C32BC9F0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9" y="1402299"/>
            <a:ext cx="1300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/>
            <a:r>
              <a:rPr lang="en-US" b="1" dirty="0"/>
              <a:t>1. Cross-discipline leveraging of machine learning, and data analytics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941A2A-65A8-4E4C-B727-80EDC7B2EEAE}"/>
              </a:ext>
            </a:extLst>
          </p:cNvPr>
          <p:cNvSpPr/>
          <p:nvPr/>
        </p:nvSpPr>
        <p:spPr>
          <a:xfrm>
            <a:off x="777453" y="2237974"/>
            <a:ext cx="10709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 the subjectivity in the determination of </a:t>
            </a:r>
            <a:r>
              <a:rPr lang="en-US" dirty="0" err="1"/>
              <a:t>minifrac</a:t>
            </a:r>
            <a:r>
              <a:rPr lang="en-US" dirty="0"/>
              <a:t>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applying machine learning and artificial neural network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predict (p</a:t>
            </a:r>
            <a:r>
              <a:rPr lang="en-US" baseline="-25000" dirty="0"/>
              <a:t>c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c</a:t>
            </a:r>
            <a:r>
              <a:rPr lang="en-US" dirty="0"/>
              <a:t>, </a:t>
            </a:r>
            <a:r>
              <a:rPr lang="en-US" dirty="0" err="1"/>
              <a:t>kh</a:t>
            </a:r>
            <a:r>
              <a:rPr lang="en-US" dirty="0"/>
              <a:t>, … ). Other parameters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Minimize the shortcoming in determining the closure pressure for non-ideal or subjective conditions.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18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75941"/>
            <a:ext cx="1134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Ongoing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8A1EF25-D346-4468-95CB-C32BC9F0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9" y="1402299"/>
            <a:ext cx="1300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/>
            <a:r>
              <a:rPr lang="en-US" b="1" dirty="0"/>
              <a:t>2. Characterization of Frac Stage Geometry and Conductivity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1D81440-D2EE-4150-894D-31EEDAED3B57}"/>
              </a:ext>
            </a:extLst>
          </p:cNvPr>
          <p:cNvSpPr/>
          <p:nvPr/>
        </p:nvSpPr>
        <p:spPr>
          <a:xfrm>
            <a:off x="10546959" y="2556138"/>
            <a:ext cx="1205443" cy="1225414"/>
          </a:xfrm>
          <a:prstGeom prst="ellipse">
            <a:avLst/>
          </a:prstGeom>
          <a:blipFill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4C730BE-4C2C-44AA-9656-8F87CC7555C7}"/>
              </a:ext>
            </a:extLst>
          </p:cNvPr>
          <p:cNvSpPr/>
          <p:nvPr/>
        </p:nvSpPr>
        <p:spPr>
          <a:xfrm>
            <a:off x="2592393" y="2476347"/>
            <a:ext cx="1384996" cy="1384996"/>
          </a:xfrm>
          <a:prstGeom prst="ellipse">
            <a:avLst/>
          </a:prstGeom>
          <a:blipFill dpi="0" rotWithShape="0">
            <a:blip r:embed="rId3">
              <a:duotone>
                <a:prstClr val="black"/>
                <a:srgbClr val="FEFEF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  <a14:imgEffect>
                        <a14:sharpenSoften amount="100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902" t="10902" r="10902" b="10902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ECCDF6-6E6B-40B5-B76A-B563F099D7CC}"/>
              </a:ext>
            </a:extLst>
          </p:cNvPr>
          <p:cNvSpPr/>
          <p:nvPr/>
        </p:nvSpPr>
        <p:spPr>
          <a:xfrm>
            <a:off x="1990699" y="4030951"/>
            <a:ext cx="22936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Data processing</a:t>
            </a:r>
            <a:endParaRPr lang="en-US" sz="1400" dirty="0"/>
          </a:p>
          <a:p>
            <a:pPr algn="ctr"/>
            <a:r>
              <a:rPr lang="en-US" sz="1400" dirty="0"/>
              <a:t>Picking the LOF period at the end of stage pumping</a:t>
            </a:r>
          </a:p>
          <a:p>
            <a:pPr algn="ctr"/>
            <a:r>
              <a:rPr lang="en-US" sz="1400" dirty="0"/>
              <a:t>cleaning, smoothing and reducing points.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233A02BF-5177-45CA-96B1-0FA5774713C2}"/>
              </a:ext>
            </a:extLst>
          </p:cNvPr>
          <p:cNvSpPr/>
          <p:nvPr/>
        </p:nvSpPr>
        <p:spPr>
          <a:xfrm>
            <a:off x="5396319" y="2615176"/>
            <a:ext cx="1107338" cy="1107338"/>
          </a:xfrm>
          <a:prstGeom prst="ellipse">
            <a:avLst/>
          </a:prstGeom>
          <a:blipFill rotWithShape="0">
            <a:blip r:embed="rId5">
              <a:duotone>
                <a:prstClr val="black"/>
                <a:srgbClr val="FEFEFE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379C2DB-0C3C-4D8F-82EA-916EA286F85F}"/>
              </a:ext>
            </a:extLst>
          </p:cNvPr>
          <p:cNvSpPr/>
          <p:nvPr/>
        </p:nvSpPr>
        <p:spPr>
          <a:xfrm>
            <a:off x="4705756" y="4082694"/>
            <a:ext cx="2476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Log-Log Diagnostic Plot</a:t>
            </a:r>
            <a:endParaRPr lang="en-US" sz="1400" dirty="0"/>
          </a:p>
          <a:p>
            <a:pPr algn="ctr"/>
            <a:r>
              <a:rPr lang="en-US" sz="1400" dirty="0"/>
              <a:t>Investigation of flow regimes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E634DBF-BCA9-40DE-9AB2-3D172A01EF5F}"/>
              </a:ext>
            </a:extLst>
          </p:cNvPr>
          <p:cNvSpPr txBox="1"/>
          <p:nvPr/>
        </p:nvSpPr>
        <p:spPr>
          <a:xfrm>
            <a:off x="9930120" y="4096956"/>
            <a:ext cx="21643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/>
              <a:t>Tie LOF analysis with Tracers </a:t>
            </a:r>
          </a:p>
          <a:p>
            <a:pPr lvl="0" algn="ctr"/>
            <a:r>
              <a:rPr lang="en-US" sz="1400" dirty="0"/>
              <a:t>and Production logs (if available)</a:t>
            </a:r>
          </a:p>
          <a:p>
            <a:pPr algn="ctr"/>
            <a:r>
              <a:rPr lang="en-US" sz="1400" b="1" dirty="0"/>
              <a:t>Tie LOF analysis with Build up </a:t>
            </a:r>
          </a:p>
          <a:p>
            <a:pPr lvl="0"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B062601-80B9-4F0D-B04D-31755D19C03A}"/>
              </a:ext>
            </a:extLst>
          </p:cNvPr>
          <p:cNvGrpSpPr/>
          <p:nvPr/>
        </p:nvGrpSpPr>
        <p:grpSpPr>
          <a:xfrm>
            <a:off x="7922586" y="2512758"/>
            <a:ext cx="1205443" cy="1312175"/>
            <a:chOff x="2081503" y="1842835"/>
            <a:chExt cx="1732996" cy="173299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F064094-FC96-4D9C-BE89-5A9023F26C82}"/>
                </a:ext>
              </a:extLst>
            </p:cNvPr>
            <p:cNvSpPr/>
            <p:nvPr/>
          </p:nvSpPr>
          <p:spPr>
            <a:xfrm>
              <a:off x="2081503" y="1842835"/>
              <a:ext cx="1732996" cy="1732996"/>
            </a:xfrm>
            <a:prstGeom prst="ellipse">
              <a:avLst/>
            </a:prstGeom>
            <a:blipFill dpi="0" rotWithShape="0">
              <a:blip r:embed="rId7"/>
              <a:srcRect/>
              <a:stretch>
                <a:fillRect l="13695" t="10902" r="13695" b="10902"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>
              <a:extLst>
                <a:ext uri="{FF2B5EF4-FFF2-40B4-BE49-F238E27FC236}">
                  <a16:creationId xmlns:a16="http://schemas.microsoft.com/office/drawing/2014/main" xmlns="" id="{88886445-4994-4420-8A09-AEE4539488B0}"/>
                </a:ext>
              </a:extLst>
            </p:cNvPr>
            <p:cNvSpPr txBox="1"/>
            <p:nvPr/>
          </p:nvSpPr>
          <p:spPr>
            <a:xfrm>
              <a:off x="2335294" y="2096626"/>
              <a:ext cx="1225414" cy="122541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34B8F8E-E729-40D0-AB5C-27C5F7579D7E}"/>
              </a:ext>
            </a:extLst>
          </p:cNvPr>
          <p:cNvSpPr/>
          <p:nvPr/>
        </p:nvSpPr>
        <p:spPr>
          <a:xfrm>
            <a:off x="7283792" y="4097746"/>
            <a:ext cx="2476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Stage Properties</a:t>
            </a:r>
          </a:p>
          <a:p>
            <a:pPr algn="ctr"/>
            <a:r>
              <a:rPr lang="en-US" sz="1400" dirty="0"/>
              <a:t>Fracture dimensions &amp; conductivity.</a:t>
            </a:r>
          </a:p>
          <a:p>
            <a:pPr algn="ctr"/>
            <a:r>
              <a:rPr lang="en-US" sz="1400" dirty="0"/>
              <a:t>SRV Calculations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0D58188-1791-4FB1-82CE-5AB6F9FECB77}"/>
              </a:ext>
            </a:extLst>
          </p:cNvPr>
          <p:cNvGrpSpPr/>
          <p:nvPr/>
        </p:nvGrpSpPr>
        <p:grpSpPr>
          <a:xfrm rot="2695350">
            <a:off x="4455887" y="2876402"/>
            <a:ext cx="461935" cy="584886"/>
            <a:chOff x="3628645" y="1505278"/>
            <a:chExt cx="461935" cy="584886"/>
          </a:xfrm>
        </p:grpSpPr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xmlns="" id="{50FE567E-AA18-417D-A728-7B22ADB9103A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Arrow: Right 4">
              <a:extLst>
                <a:ext uri="{FF2B5EF4-FFF2-40B4-BE49-F238E27FC236}">
                  <a16:creationId xmlns:a16="http://schemas.microsoft.com/office/drawing/2014/main" xmlns="" id="{9892D335-7C10-48FC-A1BF-E15F3B31C0CE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70C70B2-FB0F-4310-88D4-4C439F53C8AA}"/>
              </a:ext>
            </a:extLst>
          </p:cNvPr>
          <p:cNvGrpSpPr/>
          <p:nvPr/>
        </p:nvGrpSpPr>
        <p:grpSpPr>
          <a:xfrm rot="2695350">
            <a:off x="9606526" y="2876402"/>
            <a:ext cx="461935" cy="584886"/>
            <a:chOff x="3628645" y="1505278"/>
            <a:chExt cx="461935" cy="584886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xmlns="" id="{544E687B-2657-470E-9C05-056A01FA4AA8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Arrow: Right 4">
              <a:extLst>
                <a:ext uri="{FF2B5EF4-FFF2-40B4-BE49-F238E27FC236}">
                  <a16:creationId xmlns:a16="http://schemas.microsoft.com/office/drawing/2014/main" xmlns="" id="{504C5E84-E17A-46FC-898B-8C1A200FE0C6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F615379-1F5F-4BEE-B7EC-2206C87BB3B1}"/>
              </a:ext>
            </a:extLst>
          </p:cNvPr>
          <p:cNvGrpSpPr/>
          <p:nvPr/>
        </p:nvGrpSpPr>
        <p:grpSpPr>
          <a:xfrm rot="2695350">
            <a:off x="6982154" y="2876402"/>
            <a:ext cx="461935" cy="584886"/>
            <a:chOff x="3628645" y="1505278"/>
            <a:chExt cx="461935" cy="584886"/>
          </a:xfrm>
        </p:grpSpPr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xmlns="" id="{8D5D0430-9511-4315-A5D5-089FB2F92DB5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Arrow: Right 4">
              <a:extLst>
                <a:ext uri="{FF2B5EF4-FFF2-40B4-BE49-F238E27FC236}">
                  <a16:creationId xmlns:a16="http://schemas.microsoft.com/office/drawing/2014/main" xmlns="" id="{8FABC3FC-3DBA-4CAF-BE97-E53015608FFD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50" name="Picture 2" descr="Christmas tree for oil and gas wells; black flat vector icon">
            <a:extLst>
              <a:ext uri="{FF2B5EF4-FFF2-40B4-BE49-F238E27FC236}">
                <a16:creationId xmlns:a16="http://schemas.microsoft.com/office/drawing/2014/main" xmlns="" id="{CD8A5A87-86CE-4743-B687-8387F4239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833" y1="15645" x2="50833" y2="15645"/>
                        <a14:foregroundMark x1="50667" y1="23226" x2="50667" y2="23226"/>
                        <a14:foregroundMark x1="46833" y1="29194" x2="46833" y2="29194"/>
                        <a14:foregroundMark x1="54000" y1="28387" x2="54000" y2="28387"/>
                        <a14:foregroundMark x1="49667" y1="34194" x2="49667" y2="34194"/>
                        <a14:foregroundMark x1="51500" y1="42419" x2="51500" y2="42419"/>
                        <a14:foregroundMark x1="32500" y1="37581" x2="32500" y2="37581"/>
                        <a14:foregroundMark x1="27667" y1="37097" x2="27667" y2="37097"/>
                        <a14:foregroundMark x1="35000" y1="36613" x2="35000" y2="36613"/>
                        <a14:foregroundMark x1="39667" y1="36452" x2="39667" y2="36452"/>
                        <a14:foregroundMark x1="37833" y1="40161" x2="37833" y2="40161"/>
                        <a14:foregroundMark x1="51667" y1="54032" x2="51667" y2="54032"/>
                        <a14:foregroundMark x1="58167" y1="36452" x2="58167" y2="36452"/>
                        <a14:foregroundMark x1="65333" y1="36613" x2="65333" y2="36613"/>
                        <a14:foregroundMark x1="60833" y1="36774" x2="60833" y2="36774"/>
                        <a14:foregroundMark x1="63167" y1="40000" x2="63167" y2="40000"/>
                        <a14:foregroundMark x1="60667" y1="36129" x2="60667" y2="36129"/>
                        <a14:foregroundMark x1="70833" y1="36452" x2="70833" y2="36452"/>
                        <a14:foregroundMark x1="60333" y1="36129" x2="60333" y2="36129"/>
                        <a14:foregroundMark x1="52333" y1="60161" x2="52333" y2="60161"/>
                        <a14:foregroundMark x1="66500" y1="65323" x2="66500" y2="65323"/>
                        <a14:foregroundMark x1="67333" y1="68226" x2="67333" y2="68226"/>
                        <a14:foregroundMark x1="63167" y1="68710" x2="63167" y2="68710"/>
                        <a14:foregroundMark x1="65333" y1="72097" x2="65333" y2="72097"/>
                        <a14:foregroundMark x1="73500" y1="69516" x2="73500" y2="69516"/>
                        <a14:foregroundMark x1="37333" y1="66290" x2="37333" y2="66290"/>
                        <a14:foregroundMark x1="32500" y1="68548" x2="32500" y2="68548"/>
                        <a14:foregroundMark x1="37333" y1="69032" x2="37333" y2="69032"/>
                        <a14:foregroundMark x1="34667" y1="72258" x2="34667" y2="72258"/>
                        <a14:foregroundMark x1="25667" y1="70323" x2="25667" y2="70323"/>
                        <a14:foregroundMark x1="46000" y1="80323" x2="46000" y2="8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9346" r="19182" b="10741"/>
          <a:stretch/>
        </p:blipFill>
        <p:spPr bwMode="auto">
          <a:xfrm>
            <a:off x="271106" y="2550973"/>
            <a:ext cx="902356" cy="123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F86C9651-5A3F-48C9-93CC-59FA7A0C4B0E}"/>
              </a:ext>
            </a:extLst>
          </p:cNvPr>
          <p:cNvSpPr/>
          <p:nvPr/>
        </p:nvSpPr>
        <p:spPr>
          <a:xfrm>
            <a:off x="-62901" y="3831532"/>
            <a:ext cx="19345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Data Acquisition</a:t>
            </a:r>
            <a:endParaRPr lang="en-US" sz="1400" dirty="0"/>
          </a:p>
          <a:p>
            <a:pPr marL="57150" indent="-57150">
              <a:buFont typeface="Arial" panose="020B0604020202020204" pitchFamily="34" charset="0"/>
              <a:buChar char="•"/>
            </a:pPr>
            <a:r>
              <a:rPr lang="en-US" sz="1400" dirty="0"/>
              <a:t>Pressure data are recorded at surface by service company conducting Frac at little or no cost. </a:t>
            </a:r>
          </a:p>
          <a:p>
            <a:pPr marL="57150" indent="-57150">
              <a:buFont typeface="Arial" panose="020B0604020202020204" pitchFamily="34" charset="0"/>
              <a:buChar char="•"/>
            </a:pPr>
            <a:r>
              <a:rPr lang="en-US" sz="1400" dirty="0"/>
              <a:t>Makes this process </a:t>
            </a:r>
            <a:r>
              <a:rPr lang="en-US" sz="1400" b="1" u="sng" dirty="0"/>
              <a:t>Cost-effective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20F16AA-8803-4FB1-BC73-8FAB50C78CB4}"/>
              </a:ext>
            </a:extLst>
          </p:cNvPr>
          <p:cNvGrpSpPr/>
          <p:nvPr/>
        </p:nvGrpSpPr>
        <p:grpSpPr>
          <a:xfrm rot="2695350">
            <a:off x="1651960" y="2876402"/>
            <a:ext cx="461935" cy="584886"/>
            <a:chOff x="3628645" y="1505278"/>
            <a:chExt cx="461935" cy="584886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xmlns="" id="{19C2752E-9181-4444-B1C8-4A2584B708EA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Arrow: Right 4">
              <a:extLst>
                <a:ext uri="{FF2B5EF4-FFF2-40B4-BE49-F238E27FC236}">
                  <a16:creationId xmlns:a16="http://schemas.microsoft.com/office/drawing/2014/main" xmlns="" id="{17853F56-A812-475E-9008-0FA7AD6E562F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55" name="Picture 2" descr="Image result for live logo">
            <a:extLst>
              <a:ext uri="{FF2B5EF4-FFF2-40B4-BE49-F238E27FC236}">
                <a16:creationId xmlns:a16="http://schemas.microsoft.com/office/drawing/2014/main" xmlns="" id="{AC902B63-A26C-4219-8860-50ED04143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0000" y1="36512" x2="50000" y2="36512"/>
                        <a14:foregroundMark x1="57330" y1="24186" x2="57330" y2="24186"/>
                        <a14:foregroundMark x1="63613" y1="22326" x2="63613" y2="22326"/>
                        <a14:foregroundMark x1="42408" y1="22326" x2="42408" y2="22326"/>
                        <a14:foregroundMark x1="36387" y1="21163" x2="36387" y2="21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4" y="2400835"/>
            <a:ext cx="422202" cy="4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8497" y="5807758"/>
            <a:ext cx="945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Mohamed, M</a:t>
            </a:r>
            <a:r>
              <a:rPr lang="en-US" sz="1200" dirty="0" smtClean="0"/>
              <a:t>., Ibrahim, M., </a:t>
            </a:r>
            <a:r>
              <a:rPr lang="en-US" sz="1200" dirty="0" err="1" smtClean="0"/>
              <a:t>Ozkan</a:t>
            </a:r>
            <a:r>
              <a:rPr lang="en-US" sz="1200" dirty="0" smtClean="0"/>
              <a:t> E., </a:t>
            </a:r>
            <a:r>
              <a:rPr lang="en-US" sz="1200" i="1" dirty="0"/>
              <a:t>State </a:t>
            </a:r>
            <a:r>
              <a:rPr lang="en-US" sz="1200" i="1" dirty="0" smtClean="0"/>
              <a:t>of </a:t>
            </a:r>
            <a:r>
              <a:rPr lang="en-US" sz="1200" i="1" dirty="0"/>
              <a:t>The Art In Characterization </a:t>
            </a:r>
            <a:r>
              <a:rPr lang="en-US" sz="1200" i="1" dirty="0" smtClean="0"/>
              <a:t>of </a:t>
            </a:r>
            <a:r>
              <a:rPr lang="en-US" sz="1200" i="1" dirty="0" err="1"/>
              <a:t>Frac</a:t>
            </a:r>
            <a:r>
              <a:rPr lang="en-US" sz="1200" i="1" dirty="0"/>
              <a:t> Stage Geometry </a:t>
            </a:r>
            <a:r>
              <a:rPr lang="en-US" sz="1200" i="1" dirty="0" smtClean="0"/>
              <a:t>and </a:t>
            </a:r>
            <a:r>
              <a:rPr lang="en-US" sz="1200" i="1" dirty="0"/>
              <a:t>Conductivity Using Pressure </a:t>
            </a:r>
            <a:r>
              <a:rPr lang="en-US" sz="1200" i="1" dirty="0" smtClean="0"/>
              <a:t>Leakoff. </a:t>
            </a:r>
            <a:r>
              <a:rPr lang="en-US" sz="1200" dirty="0" smtClean="0"/>
              <a:t>Paper </a:t>
            </a:r>
            <a:r>
              <a:rPr lang="en-US" sz="1200" dirty="0"/>
              <a:t>SPE-200018-MS Unconventional Resources Conference to be held 18 – 19 March 2020 in Calgary, Alberta, Canada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743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/>
      <p:bldP spid="26" grpId="0" animBg="1"/>
      <p:bldP spid="28" grpId="0"/>
      <p:bldP spid="29" grpId="0"/>
      <p:bldP spid="4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19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75941"/>
            <a:ext cx="1134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Ongoing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8A1EF25-D346-4468-95CB-C32BC9F0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92" y="1395785"/>
            <a:ext cx="1300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/>
            <a:r>
              <a:rPr lang="en-US" b="1" dirty="0"/>
              <a:t>2. Characterization of Frac Stage Geometry and Conductivity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292DB8B-6FBA-4091-B809-7F3FB5BDE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82" y="1912993"/>
            <a:ext cx="2985577" cy="18013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3CBDCC29-0AAE-4783-9780-854FCAA20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30" y="3974025"/>
            <a:ext cx="2713860" cy="19709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F67C3BE-FFF9-4E71-9DD1-FB5D12B9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266" y="3964267"/>
            <a:ext cx="2713861" cy="197094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0FF80B5B-A381-43F0-987B-984B65FD0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808" y="3947699"/>
            <a:ext cx="2736673" cy="198750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8BBA888-C49D-43E5-9139-1361AB95F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1272" y="1885387"/>
            <a:ext cx="2879855" cy="175174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C8D65A96-E567-4D21-93D9-7F852C76A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879" y="1912993"/>
            <a:ext cx="2850373" cy="172414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8F97897-6F04-455D-AAE4-A013927B99EC}"/>
              </a:ext>
            </a:extLst>
          </p:cNvPr>
          <p:cNvSpPr/>
          <p:nvPr/>
        </p:nvSpPr>
        <p:spPr>
          <a:xfrm>
            <a:off x="73939" y="2671301"/>
            <a:ext cx="85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Injection History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1B1E59A6-C497-4AED-9084-3064B5DD940D}"/>
              </a:ext>
            </a:extLst>
          </p:cNvPr>
          <p:cNvSpPr/>
          <p:nvPr/>
        </p:nvSpPr>
        <p:spPr>
          <a:xfrm>
            <a:off x="132284" y="4499755"/>
            <a:ext cx="10288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Pressure log-log Plot and Model Match</a:t>
            </a:r>
          </a:p>
        </p:txBody>
      </p:sp>
    </p:spTree>
    <p:extLst>
      <p:ext uri="{BB962C8B-B14F-4D97-AF65-F5344CB8AC3E}">
        <p14:creationId xmlns:p14="http://schemas.microsoft.com/office/powerpoint/2010/main" val="5858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8" y="1402299"/>
            <a:ext cx="1134240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a few analytical studies focus on the effect of randomly distributed natural fractures on the pressure transient during falloff.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most of the studies have focused on the geomechanics approach of the </a:t>
            </a:r>
            <a:r>
              <a:rPr lang="en-US" dirty="0" err="1"/>
              <a:t>minifrac</a:t>
            </a:r>
            <a:r>
              <a:rPr lang="en-US" dirty="0"/>
              <a:t> analysis and the pressure transient solutions have been overlooked.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the complete picture of the pressure transient responses in the natural fractures as well as the main fracture.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Unfortunately, many field tests that are done provide misleading results because of either incorrect analysis of the acquired data or problematic data acquisition. 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2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358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  <a:sym typeface="Calibri"/>
              </a:rPr>
              <a:t>Motivation</a:t>
            </a:r>
            <a:endParaRPr lang="en-US" sz="2800" b="1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0299C85-B762-4B1E-A471-26F819946499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993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20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75941"/>
            <a:ext cx="1134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Ongoing Projects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58A1EF25-D346-4468-95CB-C32BC9F0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92" y="1395785"/>
            <a:ext cx="1300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lvl="0"/>
            <a:r>
              <a:rPr lang="en-US" b="1" dirty="0"/>
              <a:t>2. Characterization of Frac Stage Geometry and Conductivity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162268B-DC43-405D-A55C-22E2C9E6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901" y="2292004"/>
            <a:ext cx="3511600" cy="2877561"/>
          </a:xfrm>
          <a:prstGeom prst="rect">
            <a:avLst/>
          </a:prstGeom>
        </p:spPr>
      </p:pic>
      <p:pic>
        <p:nvPicPr>
          <p:cNvPr id="26" name="Picture 6" descr="Image result for stamp logo clipart transparent">
            <a:extLst>
              <a:ext uri="{FF2B5EF4-FFF2-40B4-BE49-F238E27FC236}">
                <a16:creationId xmlns:a16="http://schemas.microsoft.com/office/drawing/2014/main" xmlns="" id="{06CE8640-1246-49CE-A036-29795200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460">
            <a:off x="7465286" y="1817500"/>
            <a:ext cx="2039030" cy="12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5C8DA20-CAA0-49CD-8E2A-8F8C2DE58B85}"/>
              </a:ext>
            </a:extLst>
          </p:cNvPr>
          <p:cNvSpPr/>
          <p:nvPr/>
        </p:nvSpPr>
        <p:spPr>
          <a:xfrm rot="20758246">
            <a:off x="7740047" y="2325945"/>
            <a:ext cx="1489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462E00"/>
                </a:solidFill>
              </a:rPr>
              <a:t>SRV</a:t>
            </a:r>
            <a:r>
              <a:rPr lang="en-US" sz="1050" baseline="-25000" dirty="0">
                <a:solidFill>
                  <a:srgbClr val="462E00"/>
                </a:solidFill>
              </a:rPr>
              <a:t>(Buildup)</a:t>
            </a:r>
            <a:r>
              <a:rPr lang="en-US" sz="1050" dirty="0">
                <a:solidFill>
                  <a:srgbClr val="462E00"/>
                </a:solidFill>
              </a:rPr>
              <a:t> = 61 acres</a:t>
            </a:r>
            <a:endParaRPr lang="en-US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4E534FE-9244-4AC3-8CFD-0AD76B078997}"/>
              </a:ext>
            </a:extLst>
          </p:cNvPr>
          <p:cNvSpPr txBox="1"/>
          <p:nvPr/>
        </p:nvSpPr>
        <p:spPr>
          <a:xfrm>
            <a:off x="6440919" y="5570427"/>
            <a:ext cx="3299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SRV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StagexStage</a:t>
            </a:r>
            <a:r>
              <a:rPr lang="en-US" sz="2000" baseline="-25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 &gt; SRV</a:t>
            </a:r>
            <a:r>
              <a:rPr lang="en-US" sz="2000" baseline="-25000" dirty="0">
                <a:latin typeface="+mn-lt"/>
              </a:rPr>
              <a:t>(Buildup)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xmlns="" id="{BF6C33AA-57A7-4ED1-BABB-B2EEEEBF4B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823206"/>
              </p:ext>
            </p:extLst>
          </p:nvPr>
        </p:nvGraphicFramePr>
        <p:xfrm>
          <a:off x="3851145" y="2694645"/>
          <a:ext cx="3880339" cy="252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5" name="Picture 6" descr="Image result for stamp logo clipart transparent">
            <a:extLst>
              <a:ext uri="{FF2B5EF4-FFF2-40B4-BE49-F238E27FC236}">
                <a16:creationId xmlns:a16="http://schemas.microsoft.com/office/drawing/2014/main" xmlns="" id="{64BAB635-4E8D-4A27-BBF0-749349BA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460">
            <a:off x="3547281" y="1817501"/>
            <a:ext cx="2039030" cy="127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69C175E8-C555-472C-AAEA-CE1A16F83AC1}"/>
              </a:ext>
            </a:extLst>
          </p:cNvPr>
          <p:cNvSpPr/>
          <p:nvPr/>
        </p:nvSpPr>
        <p:spPr>
          <a:xfrm rot="20758246">
            <a:off x="3832545" y="2325945"/>
            <a:ext cx="14895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462E00"/>
                </a:solidFill>
              </a:rPr>
              <a:t>SRV</a:t>
            </a:r>
            <a:r>
              <a:rPr lang="en-US" sz="1050" baseline="-25000" dirty="0">
                <a:solidFill>
                  <a:srgbClr val="462E00"/>
                </a:solidFill>
              </a:rPr>
              <a:t>(Buildup)</a:t>
            </a:r>
            <a:r>
              <a:rPr lang="en-US" sz="1050" dirty="0">
                <a:solidFill>
                  <a:srgbClr val="462E00"/>
                </a:solidFill>
              </a:rPr>
              <a:t> = 81 acres</a:t>
            </a:r>
            <a:endParaRPr lang="en-US" sz="1050" dirty="0"/>
          </a:p>
        </p:txBody>
      </p:sp>
      <p:pic>
        <p:nvPicPr>
          <p:cNvPr id="47" name="Content Placeholder 5">
            <a:extLst>
              <a:ext uri="{FF2B5EF4-FFF2-40B4-BE49-F238E27FC236}">
                <a16:creationId xmlns:a16="http://schemas.microsoft.com/office/drawing/2014/main" xmlns="" id="{714CAAFF-9083-4A42-B00B-8F580C548C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l="7187" t="12370" r="17337" b="7514"/>
          <a:stretch/>
        </p:blipFill>
        <p:spPr>
          <a:xfrm>
            <a:off x="97499" y="2483628"/>
            <a:ext cx="3273566" cy="2779873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89B9B92-BB50-46C9-8C2F-F23C616D02D0}"/>
              </a:ext>
            </a:extLst>
          </p:cNvPr>
          <p:cNvGrpSpPr/>
          <p:nvPr/>
        </p:nvGrpSpPr>
        <p:grpSpPr>
          <a:xfrm rot="2695350">
            <a:off x="3447295" y="3739334"/>
            <a:ext cx="327621" cy="414823"/>
            <a:chOff x="3628645" y="1505278"/>
            <a:chExt cx="461935" cy="584886"/>
          </a:xfrm>
        </p:grpSpPr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xmlns="" id="{68035195-6061-4478-8A42-A34CC31AE240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Arrow: Right 4">
              <a:extLst>
                <a:ext uri="{FF2B5EF4-FFF2-40B4-BE49-F238E27FC236}">
                  <a16:creationId xmlns:a16="http://schemas.microsoft.com/office/drawing/2014/main" xmlns="" id="{4E388DD3-CAE9-4A2E-93D6-BB00B1D67B01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5BABB178-2504-4CE0-A86F-E14415161AC9}"/>
              </a:ext>
            </a:extLst>
          </p:cNvPr>
          <p:cNvGrpSpPr/>
          <p:nvPr/>
        </p:nvGrpSpPr>
        <p:grpSpPr>
          <a:xfrm rot="2695350">
            <a:off x="8069456" y="3739334"/>
            <a:ext cx="327621" cy="414823"/>
            <a:chOff x="3628645" y="1505278"/>
            <a:chExt cx="461935" cy="584886"/>
          </a:xfrm>
        </p:grpSpPr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xmlns="" id="{36C80ED8-B1C6-474D-B2A8-45A28375DAB6}"/>
                </a:ext>
              </a:extLst>
            </p:cNvPr>
            <p:cNvSpPr/>
            <p:nvPr/>
          </p:nvSpPr>
          <p:spPr>
            <a:xfrm rot="18900000">
              <a:off x="3628645" y="1505278"/>
              <a:ext cx="461935" cy="58488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Arrow: Right 4">
              <a:extLst>
                <a:ext uri="{FF2B5EF4-FFF2-40B4-BE49-F238E27FC236}">
                  <a16:creationId xmlns:a16="http://schemas.microsoft.com/office/drawing/2014/main" xmlns="" id="{3D901E78-FAB6-4C32-8175-2D0133ADB7E3}"/>
                </a:ext>
              </a:extLst>
            </p:cNvPr>
            <p:cNvSpPr txBox="1"/>
            <p:nvPr/>
          </p:nvSpPr>
          <p:spPr>
            <a:xfrm rot="18900000">
              <a:off x="3648940" y="1671250"/>
              <a:ext cx="323355" cy="3509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kern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21</a:t>
            </a:fld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xmlns="" id="{24F73586-9C6D-42CC-B480-925772100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390" y="2800746"/>
            <a:ext cx="5508859" cy="1752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4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Thank you</a:t>
            </a:r>
          </a:p>
          <a:p>
            <a:pPr algn="l"/>
            <a:r>
              <a:rPr lang="en-US" sz="4400" b="1" dirty="0" smtClean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Questions?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3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573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Objectives of Study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2A8833BA-5AD8-404D-997F-350AE40B9BFC}"/>
              </a:ext>
            </a:extLst>
          </p:cNvPr>
          <p:cNvSpPr txBox="1">
            <a:spLocks/>
          </p:cNvSpPr>
          <p:nvPr/>
        </p:nvSpPr>
        <p:spPr>
          <a:xfrm>
            <a:off x="352425" y="1212170"/>
            <a:ext cx="11220450" cy="1060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 pitchFamily="-110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lvl="1" indent="-2286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rPr>
              <a:t>First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rPr>
              <a:t> develop a geomechanics coupled reservoir flow simulation for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rPr>
              <a:t>Minifrac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  <a:cs typeface="+mn-cs"/>
              </a:rPr>
              <a:t> tests.</a:t>
            </a:r>
          </a:p>
          <a:p>
            <a:pPr marL="571500" lvl="1" indent="228600" algn="l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bg1"/>
                </a:solidFill>
              </a:rPr>
              <a:t>	Allow modeling of pressure response of </a:t>
            </a:r>
            <a:r>
              <a:rPr lang="en-US" sz="2000" kern="0" dirty="0" err="1">
                <a:solidFill>
                  <a:schemeClr val="bg1"/>
                </a:solidFill>
              </a:rPr>
              <a:t>minifrac</a:t>
            </a:r>
            <a:r>
              <a:rPr lang="en-US" sz="2000" kern="0" dirty="0">
                <a:solidFill>
                  <a:schemeClr val="bg1"/>
                </a:solidFill>
              </a:rPr>
              <a:t> before and after fracture closure.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2A7A19C-C1AC-4BE0-8734-1C3A5CF418BB}"/>
              </a:ext>
            </a:extLst>
          </p:cNvPr>
          <p:cNvSpPr/>
          <p:nvPr/>
        </p:nvSpPr>
        <p:spPr>
          <a:xfrm>
            <a:off x="352425" y="2558798"/>
            <a:ext cx="1135380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b="1" u="sng" dirty="0"/>
              <a:t>Second</a:t>
            </a:r>
            <a:r>
              <a:rPr lang="en-US" sz="2000" dirty="0"/>
              <a:t> develop semi-analytical model that simulates transient flow in a porous media, which contains finite conductivity, randomly connected and disconnected, fractures. </a:t>
            </a:r>
          </a:p>
          <a:p>
            <a:pPr marL="685800" lvl="2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Investigate the properties of main fracture as well as natural fractures, such as length, azimuth, conductivity and fracture distribution on the pressure during falloff.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48064C1-76A4-452E-AB18-32780507D143}"/>
                  </a:ext>
                </a:extLst>
              </p:cNvPr>
              <p:cNvSpPr/>
              <p:nvPr/>
            </p:nvSpPr>
            <p:spPr>
              <a:xfrm>
                <a:off x="352425" y="4277453"/>
                <a:ext cx="11839575" cy="13160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lvl="1" indent="-228600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b="1" u="sng" dirty="0">
                    <a:solidFill>
                      <a:schemeClr val="bg1"/>
                    </a:solidFill>
                  </a:rPr>
                  <a:t>Third</a:t>
                </a:r>
                <a:r>
                  <a:rPr lang="en-US" sz="2000" dirty="0">
                    <a:solidFill>
                      <a:schemeClr val="bg1"/>
                    </a:solidFill>
                  </a:rPr>
                  <a:t> discuss specific issues that result in poor estimation of reservoir properties.</a:t>
                </a:r>
              </a:p>
              <a:p>
                <a:pPr marL="685800" lvl="2" indent="-228600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</a:rPr>
                  <a:t>Apply machine learning methods to predict the fracture closure pressure </a:t>
                </a:r>
              </a:p>
              <a:p>
                <a:pPr marL="685800" lvl="2" indent="-228600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</a:rPr>
                  <a:t>Minimize shortcomings in 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for non-ideal or subjective conditions.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48064C1-76A4-452E-AB18-32780507D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4277453"/>
                <a:ext cx="11839575" cy="1316001"/>
              </a:xfrm>
              <a:prstGeom prst="rect">
                <a:avLst/>
              </a:prstGeom>
              <a:blipFill>
                <a:blip r:embed="rId3"/>
                <a:stretch>
                  <a:fillRect l="-463" t="-2315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E2AFD1-0DC8-4E63-BF57-F81DE893B338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2994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236051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6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12192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9" y="3012933"/>
            <a:ext cx="91683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Geomechanics Coupled Reservoir Flow Simulation</a:t>
            </a:r>
            <a:endParaRPr lang="en-US" sz="32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615173" y="4220811"/>
            <a:ext cx="718185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Numerical Simulation </a:t>
            </a:r>
            <a:r>
              <a:rPr lang="en-US" dirty="0"/>
              <a:t>(SPE-199728-MS)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87000" y="6314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>
                <a:solidFill>
                  <a:srgbClr val="FF0000"/>
                </a:solidFill>
              </a:rPr>
              <a:pPr/>
              <a:t>4</a:t>
            </a:fld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2950134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12156" y="110851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283474" y="661988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930" y="562783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713438" y="1420751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6437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7" y="6151693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93497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38C576E-C713-4221-8155-66B78BAEBE12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4135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9" y="1402299"/>
            <a:ext cx="5551201" cy="379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GEM is used in the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Describes relationship between the permeability of the fracture system and fracture opening.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 pressure increases in regular grid, the normal effective stresses on the fractures decrease.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Stress breaks past the failure envelope of the rock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fracture propagates and allow fluid to flow through the fracture system in addition to the underlying matrix system.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5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10725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6169" y="4961266"/>
            <a:ext cx="5211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Barton-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stress permeability relationship model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56460A5-307C-4881-8EE8-F91C7B7947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02" y="1627164"/>
            <a:ext cx="4809291" cy="326120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8A23B259-EA3D-4D76-A6E2-C031FC221872}"/>
              </a:ext>
            </a:extLst>
          </p:cNvPr>
          <p:cNvCxnSpPr>
            <a:cxnSpLocks/>
          </p:cNvCxnSpPr>
          <p:nvPr/>
        </p:nvCxnSpPr>
        <p:spPr>
          <a:xfrm flipH="1">
            <a:off x="8352617" y="4397438"/>
            <a:ext cx="82296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DBEB28A9-68E0-461D-90D7-8C1045320E15}"/>
              </a:ext>
            </a:extLst>
          </p:cNvPr>
          <p:cNvCxnSpPr>
            <a:cxnSpLocks/>
          </p:cNvCxnSpPr>
          <p:nvPr/>
        </p:nvCxnSpPr>
        <p:spPr>
          <a:xfrm flipV="1">
            <a:off x="7948757" y="3516376"/>
            <a:ext cx="0" cy="655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057C34D-EA9A-479F-8D2F-5AB4FD8CAE9C}"/>
              </a:ext>
            </a:extLst>
          </p:cNvPr>
          <p:cNvCxnSpPr>
            <a:cxnSpLocks/>
          </p:cNvCxnSpPr>
          <p:nvPr/>
        </p:nvCxnSpPr>
        <p:spPr>
          <a:xfrm>
            <a:off x="8075477" y="2299234"/>
            <a:ext cx="402417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09052BD5-E7BE-4408-9973-8576AA1B6C51}"/>
              </a:ext>
            </a:extLst>
          </p:cNvPr>
          <p:cNvCxnSpPr>
            <a:cxnSpLocks/>
          </p:cNvCxnSpPr>
          <p:nvPr/>
        </p:nvCxnSpPr>
        <p:spPr>
          <a:xfrm>
            <a:off x="8940772" y="2278596"/>
            <a:ext cx="0" cy="5429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8E658D4-8B3C-4C76-AB67-AFEC3172B805}"/>
              </a:ext>
            </a:extLst>
          </p:cNvPr>
          <p:cNvCxnSpPr>
            <a:cxnSpLocks/>
          </p:cNvCxnSpPr>
          <p:nvPr/>
        </p:nvCxnSpPr>
        <p:spPr>
          <a:xfrm>
            <a:off x="8940772" y="3085017"/>
            <a:ext cx="435797" cy="276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BB86A61-EBF3-43F3-BB65-31E33DF6B515}"/>
              </a:ext>
            </a:extLst>
          </p:cNvPr>
          <p:cNvSpPr txBox="1"/>
          <p:nvPr/>
        </p:nvSpPr>
        <p:spPr>
          <a:xfrm>
            <a:off x="1040958" y="6538119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36751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3 0.00024 L -0.01432 0.000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0079 -0.153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046 L 0.02812 3.703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1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5E-6 0.060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-0.00764 L 0.06342 0.061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544798" y="1402299"/>
            <a:ext cx="11291601" cy="259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Barton-</a:t>
            </a:r>
            <a:r>
              <a:rPr lang="en-US" dirty="0" err="1"/>
              <a:t>Bandis</a:t>
            </a:r>
            <a:r>
              <a:rPr lang="en-US" dirty="0"/>
              <a:t> parameters used in this test case were obtained by history matching a field case. 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history matching was done by using </a:t>
            </a:r>
          </a:p>
          <a:p>
            <a:pPr marL="971550" lvl="1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Actual field injection schedule</a:t>
            </a:r>
          </a:p>
          <a:p>
            <a:pPr marL="971550" lvl="1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Bottom hole pressure recorded using a downhole gauge</a:t>
            </a:r>
          </a:p>
          <a:p>
            <a:pPr marL="228600" indent="-22860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6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4" y="126069"/>
            <a:ext cx="1172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61D02C2-5491-4CD0-8528-389370714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52895"/>
              </p:ext>
            </p:extLst>
          </p:nvPr>
        </p:nvGraphicFramePr>
        <p:xfrm>
          <a:off x="313390" y="4351263"/>
          <a:ext cx="7445374" cy="1463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722687">
                  <a:extLst>
                    <a:ext uri="{9D8B030D-6E8A-4147-A177-3AD203B41FA5}">
                      <a16:colId xmlns:a16="http://schemas.microsoft.com/office/drawing/2014/main" xmlns="" val="1466188220"/>
                    </a:ext>
                  </a:extLst>
                </a:gridCol>
                <a:gridCol w="3722687">
                  <a:extLst>
                    <a:ext uri="{9D8B030D-6E8A-4147-A177-3AD203B41FA5}">
                      <a16:colId xmlns:a16="http://schemas.microsoft.com/office/drawing/2014/main" xmlns="" val="2607645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Initial Fracture Aperture (ft)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1.4E-05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9909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Fracture Stiffness (psi/ft)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536000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34443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Fracture Opening Stress (psi)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6750.4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2934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Hydraulic Fracture Permeability (mD)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134.4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174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Fracture Closure Permeability (mD)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1278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Fracture Residual Permeability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mD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8773218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D38D1-C85B-4520-88D0-CBC03EA92C76}"/>
              </a:ext>
            </a:extLst>
          </p:cNvPr>
          <p:cNvSpPr/>
          <p:nvPr/>
        </p:nvSpPr>
        <p:spPr>
          <a:xfrm>
            <a:off x="2690195" y="5846540"/>
            <a:ext cx="26917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</a:rPr>
              <a:t>Barton-</a:t>
            </a:r>
            <a:r>
              <a:rPr lang="en-US" sz="1200" dirty="0" err="1">
                <a:latin typeface="Times New Roman" panose="02020603050405020304" pitchFamily="18" charset="0"/>
              </a:rPr>
              <a:t>Bandis</a:t>
            </a:r>
            <a:r>
              <a:rPr lang="en-US" sz="1200" dirty="0">
                <a:latin typeface="Times New Roman" panose="02020603050405020304" pitchFamily="18" charset="0"/>
              </a:rPr>
              <a:t> parameters for test case. 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02D4DB3-C077-42C4-9F2E-2246EC5F82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48" y="3513577"/>
            <a:ext cx="3552651" cy="26347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424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7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3" y="126069"/>
            <a:ext cx="1163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BD9F6C9D-FD25-4DF5-A986-223A1411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8" y="1402299"/>
            <a:ext cx="659260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r>
              <a:rPr lang="en-US" dirty="0"/>
              <a:t>Pressure Response Interpretation: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000" dirty="0"/>
              <a:t>Breakdown pressure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Relatively higher than the breakdown pressure observed from the field data.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000" u="sng" dirty="0"/>
              <a:t>G-Function Plot: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A pressure drop during the first hours of shut-in caused by tip extension or near-wellbore tortuosity. 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Shows the behavior of fracture height recession leakoff.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8A4BD4D-FF41-4664-A27E-1945BEE5CD4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"/>
          <a:stretch/>
        </p:blipFill>
        <p:spPr bwMode="auto">
          <a:xfrm>
            <a:off x="8204929" y="1106274"/>
            <a:ext cx="3713462" cy="2310026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7700ED3-6DF7-4D6F-B9F7-D25BEC03002D}"/>
              </a:ext>
            </a:extLst>
          </p:cNvPr>
          <p:cNvSpPr/>
          <p:nvPr/>
        </p:nvSpPr>
        <p:spPr>
          <a:xfrm>
            <a:off x="8183630" y="3374135"/>
            <a:ext cx="4242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</a:rPr>
              <a:t>Rate and pressure from the </a:t>
            </a:r>
            <a:r>
              <a:rPr lang="en-US" sz="1200" dirty="0" err="1">
                <a:latin typeface="Times New Roman" panose="02020603050405020304" pitchFamily="18" charset="0"/>
              </a:rPr>
              <a:t>Minifrac</a:t>
            </a:r>
            <a:r>
              <a:rPr lang="en-US" sz="1200" dirty="0">
                <a:latin typeface="Times New Roman" panose="02020603050405020304" pitchFamily="18" charset="0"/>
              </a:rPr>
              <a:t> simulation for test case.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357F151-C9C8-4567-846D-461C466C939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1" y="3689511"/>
            <a:ext cx="3258852" cy="2362994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0F80F8-121A-4B55-BEA7-31B1CEEDD17E}"/>
              </a:ext>
            </a:extLst>
          </p:cNvPr>
          <p:cNvSpPr/>
          <p:nvPr/>
        </p:nvSpPr>
        <p:spPr>
          <a:xfrm>
            <a:off x="8960579" y="5992766"/>
            <a:ext cx="2293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latin typeface="Times New Roman" panose="02020603050405020304" pitchFamily="18" charset="0"/>
              </a:rPr>
              <a:t>Nolte G-function plot for test case</a:t>
            </a:r>
          </a:p>
        </p:txBody>
      </p:sp>
    </p:spTree>
    <p:extLst>
      <p:ext uri="{BB962C8B-B14F-4D97-AF65-F5344CB8AC3E}">
        <p14:creationId xmlns:p14="http://schemas.microsoft.com/office/powerpoint/2010/main" val="27482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8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3" y="126069"/>
            <a:ext cx="1163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BD9F6C9D-FD25-4DF5-A986-223A1411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8" y="1402299"/>
            <a:ext cx="6592603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r>
              <a:rPr lang="en-US" dirty="0"/>
              <a:t>Pressure Response Interpretation: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000" dirty="0"/>
              <a:t>Bourdet Log-Log of pressure and derivative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1/4 slope defining the before closure early time bi-linear flow.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There is a 3/2 slope period before closure. Fracture closure is picked at the deviation from the 3/2 slope.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A unit slope is shown after closure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The zero slope is defined as a pseudo-radial flow regime.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AF2D1C-0D9E-40F4-9822-CFFD827472A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1" y="1484976"/>
            <a:ext cx="4962331" cy="3587462"/>
          </a:xfrm>
          <a:prstGeom prst="rect">
            <a:avLst/>
          </a:prstGeom>
          <a:noFill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066A5FD-5927-4391-AFA7-14674CEAF288}"/>
              </a:ext>
            </a:extLst>
          </p:cNvPr>
          <p:cNvSpPr/>
          <p:nvPr/>
        </p:nvSpPr>
        <p:spPr>
          <a:xfrm>
            <a:off x="8032333" y="5072438"/>
            <a:ext cx="3841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</a:rPr>
              <a:t>Log-Log Diagnostic plot for pressure response for test case</a:t>
            </a:r>
          </a:p>
        </p:txBody>
      </p:sp>
    </p:spTree>
    <p:extLst>
      <p:ext uri="{BB962C8B-B14F-4D97-AF65-F5344CB8AC3E}">
        <p14:creationId xmlns:p14="http://schemas.microsoft.com/office/powerpoint/2010/main" val="4353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4265"/>
            <a:ext cx="12192000" cy="332647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12192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4651"/>
            <a:ext cx="12192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9501" y="631302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>
                <a:solidFill>
                  <a:srgbClr val="000000"/>
                </a:solidFill>
              </a:rPr>
              <a:pPr algn="r"/>
              <a:t>9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7" y="6149907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91711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12192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023" y="126069"/>
            <a:ext cx="1163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Geomechanics Coupled Reservoir Flow Simulation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0959" y="6541627"/>
            <a:ext cx="5158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November 8, 2019, Golden, Colorado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xmlns="" id="{BD9F6C9D-FD25-4DF5-A986-223A1411F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98" y="1402299"/>
            <a:ext cx="575440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r>
              <a:rPr lang="en-US" dirty="0"/>
              <a:t>Pressure Response Interpretation: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sz="2000" dirty="0"/>
              <a:t>After-Closure Analysis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Radial flow regime can be observed, 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Identified by a unit slope of the pressure derivative.</a:t>
            </a:r>
          </a:p>
          <a:p>
            <a:pPr marL="1200150" lvl="2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The slope is used to calculate the transmissibility.</a:t>
            </a:r>
          </a:p>
          <a:p>
            <a:pPr marL="80010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Knowing frac height and fluid viscosity, permeability can be determined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F33D4D32-083A-4220-B92A-B32394DFEB8E}"/>
                  </a:ext>
                </a:extLst>
              </p:cNvPr>
              <p:cNvSpPr/>
              <p:nvPr/>
            </p:nvSpPr>
            <p:spPr>
              <a:xfrm>
                <a:off x="2387071" y="5022663"/>
                <a:ext cx="2414059" cy="6650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=251,000[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33D4D32-083A-4220-B92A-B32394DFEB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071" y="5022663"/>
                <a:ext cx="2414059" cy="665054"/>
              </a:xfrm>
              <a:prstGeom prst="rect">
                <a:avLst/>
              </a:prstGeom>
              <a:blipFill>
                <a:blip r:embed="rId3"/>
                <a:stretch>
                  <a:fillRect r="-16919" b="-201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5B348E-F1CC-4AFE-B196-28A63385D8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17" y="932305"/>
            <a:ext cx="3193133" cy="2429450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D4B0320-0D24-4935-A97D-09B48B1BDF6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326" y="3595339"/>
            <a:ext cx="3003452" cy="2136613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BA863DF-AD48-4B51-8E79-F5B59B5C7873}"/>
              </a:ext>
            </a:extLst>
          </p:cNvPr>
          <p:cNvSpPr/>
          <p:nvPr/>
        </p:nvSpPr>
        <p:spPr>
          <a:xfrm>
            <a:off x="8453084" y="3318340"/>
            <a:ext cx="38549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</a:rPr>
              <a:t>After Closure Analysis- Square Linear Flow Time Function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6095B5E-58C5-4938-9CE9-4AADE8933F5B}"/>
              </a:ext>
            </a:extLst>
          </p:cNvPr>
          <p:cNvSpPr/>
          <p:nvPr/>
        </p:nvSpPr>
        <p:spPr>
          <a:xfrm>
            <a:off x="8671985" y="5753951"/>
            <a:ext cx="3624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anose="02020603050405020304" pitchFamily="18" charset="0"/>
              </a:rPr>
              <a:t>After Closure Analysis Radial Flow Time Function Plot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xmlns="" id="{F554462E-56B3-4F7F-B34E-4D5C6A0AC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228419"/>
                  </p:ext>
                </p:extLst>
              </p:nvPr>
            </p:nvGraphicFramePr>
            <p:xfrm>
              <a:off x="101377" y="4747008"/>
              <a:ext cx="7791673" cy="128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4673">
                      <a:extLst>
                        <a:ext uri="{9D8B030D-6E8A-4147-A177-3AD203B41FA5}">
                          <a16:colId xmlns:a16="http://schemas.microsoft.com/office/drawing/2014/main" xmlns="" val="3472115072"/>
                        </a:ext>
                      </a:extLst>
                    </a:gridCol>
                    <a:gridCol w="3575050">
                      <a:extLst>
                        <a:ext uri="{9D8B030D-6E8A-4147-A177-3AD203B41FA5}">
                          <a16:colId xmlns:a16="http://schemas.microsoft.com/office/drawing/2014/main" xmlns="" val="51900509"/>
                        </a:ext>
                      </a:extLst>
                    </a:gridCol>
                    <a:gridCol w="1631950">
                      <a:extLst>
                        <a:ext uri="{9D8B030D-6E8A-4147-A177-3AD203B41FA5}">
                          <a16:colId xmlns:a16="http://schemas.microsoft.com/office/drawing/2014/main" xmlns="" val="3198622372"/>
                        </a:ext>
                      </a:extLst>
                    </a:gridCol>
                  </a:tblGrid>
                  <a:tr h="222250">
                    <a:tc>
                      <a:txBody>
                        <a:bodyPr/>
                        <a:lstStyle/>
                        <a:p>
                          <a:endParaRPr lang="en-US" sz="1200" dirty="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Geomechanics Coupled Flow Simulation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Minifrac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Field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039766476"/>
                      </a:ext>
                    </a:extLst>
                  </a:tr>
                  <a:tr h="40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Initial Reservoir Pressure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5,503.0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5,644.6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712338481"/>
                      </a:ext>
                    </a:extLst>
                  </a:tr>
                  <a:tr h="4064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Closure pressure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8,182.9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6,677.6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898975208"/>
                      </a:ext>
                    </a:extLst>
                  </a:tr>
                  <a:tr h="8509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ISIP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10,673.0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7,801.7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364487390"/>
                      </a:ext>
                    </a:extLst>
                  </a:tr>
                  <a:tr h="13081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kh (md.ft)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4.14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1.65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865186222"/>
                      </a:ext>
                    </a:extLst>
                  </a:tr>
                  <a:tr h="11938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Permeability,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(μd)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0.08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0.011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3208163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F554462E-56B3-4F7F-B34E-4D5C6A0AC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1228419"/>
                  </p:ext>
                </p:extLst>
              </p:nvPr>
            </p:nvGraphicFramePr>
            <p:xfrm>
              <a:off x="101377" y="4747008"/>
              <a:ext cx="7791673" cy="1289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84673">
                      <a:extLst>
                        <a:ext uri="{9D8B030D-6E8A-4147-A177-3AD203B41FA5}">
                          <a16:colId xmlns:a16="http://schemas.microsoft.com/office/drawing/2014/main" val="3472115072"/>
                        </a:ext>
                      </a:extLst>
                    </a:gridCol>
                    <a:gridCol w="3575050">
                      <a:extLst>
                        <a:ext uri="{9D8B030D-6E8A-4147-A177-3AD203B41FA5}">
                          <a16:colId xmlns:a16="http://schemas.microsoft.com/office/drawing/2014/main" val="51900509"/>
                        </a:ext>
                      </a:extLst>
                    </a:gridCol>
                    <a:gridCol w="1631950">
                      <a:extLst>
                        <a:ext uri="{9D8B030D-6E8A-4147-A177-3AD203B41FA5}">
                          <a16:colId xmlns:a16="http://schemas.microsoft.com/office/drawing/2014/main" val="3198622372"/>
                        </a:ext>
                      </a:extLst>
                    </a:gridCol>
                  </a:tblGrid>
                  <a:tr h="222250">
                    <a:tc>
                      <a:txBody>
                        <a:bodyPr/>
                        <a:lstStyle/>
                        <a:p>
                          <a:endParaRPr lang="en-US" sz="1200" dirty="0">
                            <a:effectLst/>
                            <a:latin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Geomechanics Coupled Flow Simulation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Minifrac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 Field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039766476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Initial Reservoir Pressure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5,503.0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5,644.6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12338481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Closure pressure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8,182.9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6,677.6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9897520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ISIP (psi.)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10,673.0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7,801.7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64487390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kh (md.ft)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4.14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1.65</a:t>
                          </a:r>
                          <a:endParaRPr lang="en-US" sz="14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86518622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36" t="-534286" r="-202594" b="-4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0.08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0.011</a:t>
                          </a:r>
                          <a:endParaRPr lang="en-US" sz="14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208163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889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Office PowerPoint</Application>
  <PresentationFormat>Widescreen</PresentationFormat>
  <Paragraphs>296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ＭＳ Ｐゴシック</vt:lpstr>
      <vt:lpstr>Arial</vt:lpstr>
      <vt:lpstr>Arial Rounded MT Bold</vt:lpstr>
      <vt:lpstr>Britannic Bold</vt:lpstr>
      <vt:lpstr>Calibri</vt:lpstr>
      <vt:lpstr>Cambria Math</vt:lpstr>
      <vt:lpstr>Copperplate</vt:lpstr>
      <vt:lpstr>Copperplate Gothic Bold</vt:lpstr>
      <vt:lpstr>Times New Roman</vt:lpstr>
      <vt:lpstr>Wingdings</vt:lpstr>
      <vt:lpstr>ヒラギノ角ゴ Pro W3</vt:lpstr>
      <vt:lpstr>Blank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2019-11-06T23:16:53Z</dcterms:created>
  <dcterms:modified xsi:type="dcterms:W3CDTF">2019-11-08T17:28:45Z</dcterms:modified>
</cp:coreProperties>
</file>