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74" r:id="rId2"/>
    <p:sldMasterId id="2147483724" r:id="rId3"/>
    <p:sldMasterId id="2147483725" r:id="rId4"/>
    <p:sldMasterId id="2147483726" r:id="rId5"/>
  </p:sldMasterIdLst>
  <p:notesMasterIdLst>
    <p:notesMasterId r:id="rId21"/>
  </p:notesMasterIdLst>
  <p:handoutMasterIdLst>
    <p:handoutMasterId r:id="rId22"/>
  </p:handoutMasterIdLst>
  <p:sldIdLst>
    <p:sldId id="370" r:id="rId6"/>
    <p:sldId id="434" r:id="rId7"/>
    <p:sldId id="404" r:id="rId8"/>
    <p:sldId id="405" r:id="rId9"/>
    <p:sldId id="406" r:id="rId10"/>
    <p:sldId id="402" r:id="rId11"/>
    <p:sldId id="439" r:id="rId12"/>
    <p:sldId id="440" r:id="rId13"/>
    <p:sldId id="436" r:id="rId14"/>
    <p:sldId id="437" r:id="rId15"/>
    <p:sldId id="438" r:id="rId16"/>
    <p:sldId id="431" r:id="rId17"/>
    <p:sldId id="429" r:id="rId18"/>
    <p:sldId id="432" r:id="rId19"/>
    <p:sldId id="435" r:id="rId2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7975B"/>
    <a:srgbClr val="FF2D2D"/>
    <a:srgbClr val="66FF99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79229" autoAdjust="0"/>
  </p:normalViewPr>
  <p:slideViewPr>
    <p:cSldViewPr>
      <p:cViewPr varScale="1">
        <p:scale>
          <a:sx n="98" d="100"/>
          <a:sy n="98" d="100"/>
        </p:scale>
        <p:origin x="96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815BC1-B1D8-44FA-9C26-8A41CA74E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21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43F9A3-6081-4C46-90BB-8D336C7F0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8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BD4D50-6CD7-4022-9DA6-D3D6D7A5606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18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52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65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5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1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1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2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1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2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8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11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6438"/>
            <a:ext cx="4648200" cy="34861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6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553B-0BE2-403E-986D-B5E13A1F5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17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228B-6DA5-4A28-B20A-02A27351B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58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AAA67-309A-4B5B-AC34-77D738BCA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7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443E-0907-4B3A-9EF4-AFEDFC0F8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1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TL Presentation Title Page Final Black DO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4508500"/>
            <a:ext cx="6170612" cy="488950"/>
          </a:xfrm>
        </p:spPr>
        <p:txBody>
          <a:bodyPr anchor="b"/>
          <a:lstStyle>
            <a:lvl1pPr algn="l" fontAlgn="t"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5027613"/>
            <a:ext cx="6170612" cy="366712"/>
          </a:xfrm>
          <a:ln w="12700"/>
        </p:spPr>
        <p:txBody>
          <a:bodyPr>
            <a:spAutoFit/>
          </a:bodyPr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3119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2511-B48E-4009-BCC6-43D8905E7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68902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149BA-85AC-4D6F-8F45-23AA49B97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0007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0013"/>
            <a:ext cx="4038600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4038600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1B0C8-C16B-4F63-8DFB-36C21674F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48494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E43F9-2B22-4F85-A228-3D3349A51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80364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A514-6992-4740-8196-338AC1911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12110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0265-9AC6-41CF-A56A-A5CE3210C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733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12C2-1D88-4F7F-A5C4-238568F81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219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F8B92-D1C5-46B5-9CA4-12DC7C1BB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0187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9446-C1E8-46A0-953E-F305E0C69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4530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36808-2943-446E-97EB-88A6676A2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56697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3"/>
            <a:ext cx="2057400" cy="5986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9800" cy="5986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749F6-A813-4213-89DD-F82D8A815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0039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2367-02CF-4B44-9C49-E4283CE9E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43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6326-3C92-4A30-A591-C32486750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9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DD08-9565-4E1F-AC6A-71E74481F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88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E337-927B-4B7A-B66D-5B31E4CF7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8F856-2FAB-4E54-BDF2-9745ED038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2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4D22-CF0C-41B9-8489-527AFDD26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95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D28B3-A52D-41F2-B2EA-F7810A1FC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8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BDD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30A6963-9B11-4D78-BF74-5DC7A1BD4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0013"/>
            <a:ext cx="82296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480175"/>
            <a:ext cx="41132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7432" rIns="0" bIns="274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i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5C0A90-FBF2-44AC-974F-7A9F64D2C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0013"/>
            <a:ext cx="82296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480175"/>
            <a:ext cx="41132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7432" rIns="0" bIns="274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i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2D7379-1BEE-40C6-92C1-2B45FEAE3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0013"/>
            <a:ext cx="82296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480175"/>
            <a:ext cx="41132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7432" rIns="0" bIns="274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i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427AEF-9568-4228-A74E-D86AB00DD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0013"/>
            <a:ext cx="82296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480175"/>
            <a:ext cx="41132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7432" rIns="0" bIns="274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i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2CBDDD0-52EE-40F6-B7C3-6DA85B9CD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76400"/>
            <a:ext cx="8610600" cy="1470025"/>
          </a:xfrm>
        </p:spPr>
        <p:txBody>
          <a:bodyPr/>
          <a:lstStyle/>
          <a:p>
            <a:r>
              <a:rPr lang="en-US" sz="4000" dirty="0"/>
              <a:t>Coupled </a:t>
            </a:r>
            <a:r>
              <a:rPr lang="en-US" sz="4000" dirty="0" err="1" smtClean="0"/>
              <a:t>Geomechanics</a:t>
            </a:r>
            <a:r>
              <a:rPr lang="en-US" sz="4000" dirty="0"/>
              <a:t> </a:t>
            </a:r>
            <a:r>
              <a:rPr lang="en-US" sz="4000" dirty="0" smtClean="0"/>
              <a:t>and Flow Simulation</a:t>
            </a: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endParaRPr lang="en-US" altLang="en-US" sz="28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1066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Philip H. </a:t>
            </a:r>
            <a:r>
              <a:rPr lang="en-US" altLang="en-US" sz="2800" dirty="0" err="1" smtClean="0"/>
              <a:t>Winterfeld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Research Associate Professor</a:t>
            </a:r>
          </a:p>
          <a:p>
            <a:pPr eaLnBrk="1" hangingPunct="1"/>
            <a:r>
              <a:rPr lang="en-US" altLang="en-US" sz="2800" dirty="0" smtClean="0"/>
              <a:t>Colorado School of Mines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576388" y="6164263"/>
            <a:ext cx="4587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63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err="1"/>
              <a:t>Rutqvist</a:t>
            </a:r>
            <a:r>
              <a:rPr lang="en-US" altLang="en-US" dirty="0"/>
              <a:t> et al. (2010</a:t>
            </a:r>
            <a:r>
              <a:rPr lang="en-US" altLang="en-US" dirty="0" smtClean="0"/>
              <a:t>) Simulation</a:t>
            </a:r>
          </a:p>
        </p:txBody>
      </p:sp>
      <p:sp>
        <p:nvSpPr>
          <p:cNvPr id="11878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30D51D8-BE88-46C5-BD68-164F8C323513}" type="slidenum">
              <a:rPr lang="en-US" altLang="en-US" sz="1400"/>
              <a:pPr algn="r"/>
              <a:t>10</a:t>
            </a:fld>
            <a:endParaRPr lang="en-US" altLang="en-US" sz="1400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8600" y="16002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 eaLnBrk="0" hangingPunct="0">
              <a:spcBef>
                <a:spcPct val="20000"/>
              </a:spcBef>
            </a:pPr>
            <a:endParaRPr lang="en-US" altLang="en-US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3" y="1447800"/>
            <a:ext cx="6406513" cy="3459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353" y="4314257"/>
            <a:ext cx="4062986" cy="1771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3" y="5059589"/>
            <a:ext cx="4224067" cy="421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701" y="4114800"/>
            <a:ext cx="4229100" cy="21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8F856-2FAB-4E54-BDF2-9745ED0388F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 descr="C:\Users\pwinterf\Documents\DrPhil\bookChapter\lastReview\fig_8.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190" y="998220"/>
            <a:ext cx="534162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23900" y="613987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Surface uplift, m, for TOUGH2-CSM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Salah CO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injection simulation; injection well shown by thick horizontal line at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origin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kern="0" dirty="0" smtClean="0"/>
              <a:t>TOUGH2-CSM Simulation</a:t>
            </a:r>
            <a:endParaRPr lang="en-US" altLang="en-US" sz="3200" kern="0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1828800"/>
            <a:ext cx="3430588" cy="248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 smtClean="0"/>
              <a:t>EGS Simulation</a:t>
            </a:r>
            <a:endParaRPr lang="en-US" altLang="en-US" sz="4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295400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endParaRPr 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Shi (2019) - one </a:t>
            </a:r>
            <a:r>
              <a:rPr lang="en-US" sz="2400" dirty="0"/>
              <a:t>main wellbore </a:t>
            </a:r>
            <a:r>
              <a:rPr lang="en-US" sz="2400" dirty="0" smtClean="0"/>
              <a:t>with </a:t>
            </a:r>
            <a:r>
              <a:rPr lang="en-US" sz="2400" dirty="0"/>
              <a:t>injection and production </a:t>
            </a:r>
            <a:r>
              <a:rPr lang="en-US" sz="2400" dirty="0" smtClean="0"/>
              <a:t>simultaneously, </a:t>
            </a:r>
            <a:r>
              <a:rPr lang="en-US" sz="2400" dirty="0"/>
              <a:t>multilateral </a:t>
            </a:r>
            <a:r>
              <a:rPr lang="en-US" sz="2400" dirty="0" smtClean="0"/>
              <a:t>wells (6 arms)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1000 m </a:t>
            </a:r>
            <a:r>
              <a:rPr lang="en-US" sz="2400" dirty="0" smtClean="0"/>
              <a:t>cube, </a:t>
            </a:r>
            <a:r>
              <a:rPr lang="en-US" sz="2400" dirty="0"/>
              <a:t>500 m </a:t>
            </a:r>
            <a:r>
              <a:rPr lang="en-US" sz="2400" dirty="0" smtClean="0"/>
              <a:t>fractured central</a:t>
            </a:r>
          </a:p>
          <a:p>
            <a:r>
              <a:rPr lang="en-US" sz="2400" dirty="0" smtClean="0"/>
              <a:t> cube long surrounded </a:t>
            </a:r>
            <a:r>
              <a:rPr lang="en-US" sz="2400" dirty="0"/>
              <a:t>by </a:t>
            </a:r>
            <a:r>
              <a:rPr lang="en-US" sz="2400" dirty="0" smtClean="0"/>
              <a:t>rock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60 vertical </a:t>
            </a:r>
            <a:r>
              <a:rPr lang="en-US" sz="2400" dirty="0"/>
              <a:t>fractures, 20 each </a:t>
            </a:r>
            <a:r>
              <a:rPr lang="en-US" sz="2400" dirty="0" smtClean="0"/>
              <a:t>30</a:t>
            </a:r>
            <a:r>
              <a:rPr lang="en-US" sz="2400" dirty="0"/>
              <a:t>°, 90</a:t>
            </a:r>
            <a:r>
              <a:rPr lang="en-US" sz="2400" dirty="0" smtClean="0"/>
              <a:t>°,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150° in </a:t>
            </a:r>
            <a:r>
              <a:rPr lang="en-US" sz="2400" dirty="0" err="1" smtClean="0"/>
              <a:t>xy</a:t>
            </a:r>
            <a:r>
              <a:rPr lang="en-US" sz="2400" dirty="0" smtClean="0"/>
              <a:t>-plane, from injector to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producer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200 </a:t>
            </a:r>
            <a:r>
              <a:rPr lang="en-US" sz="2400" dirty="0"/>
              <a:t>°C at the </a:t>
            </a:r>
            <a:r>
              <a:rPr lang="en-US" sz="2400" dirty="0" smtClean="0"/>
              <a:t>top, scCO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at 60 °</a:t>
            </a:r>
            <a:r>
              <a:rPr lang="en-US" sz="2400" dirty="0" smtClean="0"/>
              <a:t>C,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50 </a:t>
            </a:r>
            <a:r>
              <a:rPr lang="en-US" sz="2400" dirty="0"/>
              <a:t>kg/s </a:t>
            </a:r>
            <a:r>
              <a:rPr lang="en-US" sz="2400" dirty="0" smtClean="0"/>
              <a:t>injected for </a:t>
            </a:r>
            <a:r>
              <a:rPr lang="en-US" sz="2400" dirty="0"/>
              <a:t>thirty </a:t>
            </a:r>
            <a:r>
              <a:rPr lang="en-US" sz="2400" dirty="0" smtClean="0"/>
              <a:t>years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Stress dependent fracture permeability;</a:t>
            </a:r>
          </a:p>
          <a:p>
            <a:r>
              <a:rPr lang="en-US" sz="2400" dirty="0" smtClean="0"/>
              <a:t>  fluid and heat flow, and </a:t>
            </a:r>
            <a:r>
              <a:rPr lang="en-US" sz="2400" dirty="0" err="1" smtClean="0"/>
              <a:t>geomechanics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2" y="4458334"/>
            <a:ext cx="2154238" cy="2116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3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4400" dirty="0" smtClean="0"/>
              <a:t>Simulation Comparison</a:t>
            </a:r>
            <a:endParaRPr lang="en-US" sz="4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295400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endParaRPr 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216" y="1333978"/>
            <a:ext cx="5264767" cy="48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3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4400" dirty="0" smtClean="0"/>
              <a:t>Simulation Comparison, II</a:t>
            </a:r>
            <a:endParaRPr lang="en-US" sz="4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295400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endParaRPr 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91565"/>
            <a:ext cx="8686800" cy="41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53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417638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11779" y="1905000"/>
            <a:ext cx="56156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Thank You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 smtClean="0"/>
              <a:t>Any 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1770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Introduction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493838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Geomechanics</a:t>
            </a:r>
            <a:r>
              <a:rPr lang="en-US" sz="2400" dirty="0" smtClean="0"/>
              <a:t> should be considered, as well as flow, when simulating processes such as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sequestration, geothermal </a:t>
            </a:r>
            <a:r>
              <a:rPr lang="en-US" sz="2400" dirty="0"/>
              <a:t>energy production, </a:t>
            </a:r>
            <a:r>
              <a:rPr lang="en-US" sz="2400" dirty="0" smtClean="0"/>
              <a:t>and enhanced </a:t>
            </a:r>
            <a:r>
              <a:rPr lang="en-US" sz="2400" dirty="0"/>
              <a:t>oil and gas </a:t>
            </a:r>
            <a:r>
              <a:rPr lang="en-US" sz="2400" dirty="0" smtClean="0"/>
              <a:t>recovery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TOUGH2-CSM: fully </a:t>
            </a:r>
            <a:r>
              <a:rPr lang="en-US" sz="2400" dirty="0"/>
              <a:t>coupled </a:t>
            </a:r>
            <a:r>
              <a:rPr lang="en-US" sz="2400" dirty="0" smtClean="0"/>
              <a:t>simulator </a:t>
            </a:r>
            <a:r>
              <a:rPr lang="en-US" sz="2400" dirty="0"/>
              <a:t>for modeling </a:t>
            </a:r>
            <a:r>
              <a:rPr lang="en-US" sz="2400" dirty="0" smtClean="0"/>
              <a:t>thermal-hydrological-mechanical effects </a:t>
            </a:r>
            <a:r>
              <a:rPr lang="en-US" sz="2400" dirty="0"/>
              <a:t>in fractured and porous </a:t>
            </a:r>
            <a:r>
              <a:rPr lang="en-US" sz="2400" dirty="0" smtClean="0"/>
              <a:t>media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marL="0" indent="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Based on TOUGH2-MP </a:t>
            </a:r>
            <a:r>
              <a:rPr lang="en-US" sz="2400" dirty="0" smtClean="0"/>
              <a:t>multiphase</a:t>
            </a:r>
            <a:r>
              <a:rPr lang="en-US" sz="2400" dirty="0"/>
              <a:t>, multiple porosity fluid and heat flow </a:t>
            </a:r>
            <a:r>
              <a:rPr lang="en-US" sz="2400" dirty="0" smtClean="0"/>
              <a:t>formulation</a:t>
            </a:r>
          </a:p>
          <a:p>
            <a:pPr marL="0" indent="0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marL="0" indent="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err="1" smtClean="0"/>
              <a:t>Geomechanical</a:t>
            </a:r>
            <a:r>
              <a:rPr lang="en-US" sz="2400" dirty="0" smtClean="0"/>
              <a:t> </a:t>
            </a:r>
            <a:r>
              <a:rPr lang="en-US" sz="2400" dirty="0"/>
              <a:t>effects added to TOUGH2-MP: simplified Mean Stress formulation; full stress tensor formulation 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9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371600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7267" y="476806"/>
            <a:ext cx="6776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400" dirty="0" err="1" smtClean="0">
                <a:solidFill>
                  <a:srgbClr val="000000"/>
                </a:solidFill>
              </a:rPr>
              <a:t>Geomechanical</a:t>
            </a:r>
            <a:r>
              <a:rPr lang="en-US" altLang="en-US" sz="4400" dirty="0" smtClean="0">
                <a:solidFill>
                  <a:srgbClr val="000000"/>
                </a:solidFill>
              </a:rPr>
              <a:t> </a:t>
            </a:r>
            <a:r>
              <a:rPr lang="en-US" altLang="en-US" sz="4400" dirty="0">
                <a:solidFill>
                  <a:srgbClr val="000000"/>
                </a:solidFill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" y="1417638"/>
                <a:ext cx="87630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buFontTx/>
                  <a:buChar char="•"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 Hooke’s </a:t>
                </a:r>
                <a:r>
                  <a:rPr lang="en-US" altLang="en-US" sz="2400" dirty="0">
                    <a:solidFill>
                      <a:srgbClr val="000000"/>
                    </a:solidFill>
                  </a:rPr>
                  <a:t>law for thermo-</a:t>
                </a:r>
                <a:r>
                  <a:rPr lang="en-US" altLang="en-US" sz="2400" dirty="0"/>
                  <a:t>multi-</a:t>
                </a:r>
                <a:r>
                  <a:rPr lang="en-US" altLang="en-US" sz="2400" dirty="0" err="1"/>
                  <a:t>poroelastic</a:t>
                </a:r>
                <a:r>
                  <a:rPr lang="en-US" altLang="en-US" sz="2400" dirty="0"/>
                  <a:t> medium:</a:t>
                </a:r>
              </a:p>
              <a:p>
                <a:pPr eaLnBrk="1" hangingPunct="1">
                  <a:buFontTx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buFontTx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buFontTx/>
                  <a:buChar char="•"/>
                </a:pPr>
                <a:endParaRPr lang="en-US" altLang="en-US" sz="24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 Strain </a:t>
                </a:r>
                <a:r>
                  <a:rPr lang="en-US" altLang="en-US" sz="2400" dirty="0">
                    <a:solidFill>
                      <a:srgbClr val="000000"/>
                    </a:solidFill>
                  </a:rPr>
                  <a:t>tensor definition</a:t>
                </a: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:     </a:t>
                </a: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Static </a:t>
                </a:r>
                <a:r>
                  <a:rPr lang="en-US" altLang="en-US" sz="2400" dirty="0">
                    <a:solidFill>
                      <a:srgbClr val="000000"/>
                    </a:solidFill>
                  </a:rPr>
                  <a:t>equilibrium equation</a:t>
                </a: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: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̿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altLang="en-US" sz="2400" dirty="0"/>
              </a:p>
              <a:p>
                <a:pPr eaLnBrk="1" hangingPunct="1">
                  <a:buFontTx/>
                  <a:buChar char="•"/>
                </a:pPr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Combine into thermo-multi-</a:t>
                </a:r>
                <a:r>
                  <a:rPr lang="en-US" altLang="en-US" sz="2400" dirty="0" err="1" smtClean="0"/>
                  <a:t>poroelastic</a:t>
                </a:r>
                <a:r>
                  <a:rPr lang="en-US" altLang="en-US" sz="2400" dirty="0" smtClean="0"/>
                  <a:t> (TMP) </a:t>
                </a:r>
                <a:r>
                  <a:rPr lang="en-US" altLang="en-US" sz="2400" dirty="0" err="1"/>
                  <a:t>Navier</a:t>
                </a:r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equation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2400" dirty="0" smtClean="0"/>
                  <a:t> is above summation term):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417638"/>
                <a:ext cx="8763000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1043" t="-1127" r="-111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86200" y="2819400"/>
                <a:ext cx="2561792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𝛻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19400"/>
                <a:ext cx="2561792" cy="613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0944" y="2004728"/>
                <a:ext cx="653749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acc>
                      <m:accPr>
                        <m:chr m:val="̿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44" y="2004728"/>
                <a:ext cx="6537495" cy="64504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9919" y="5405735"/>
                <a:ext cx="55860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19" y="5405735"/>
                <a:ext cx="5586081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545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Mean Stress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Rectangle 4"/>
              <p:cNvSpPr>
                <a:spLocks noChangeArrowheads="1"/>
              </p:cNvSpPr>
              <p:nvPr/>
            </p:nvSpPr>
            <p:spPr bwMode="auto">
              <a:xfrm>
                <a:off x="381000" y="1371600"/>
                <a:ext cx="876300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 marL="371475" indent="-371475" defTabSz="457200"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828675" indent="-371475" defTabSz="457200"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285875" indent="-371475" defTabSz="457200"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743075" indent="-371475" defTabSz="457200"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200275" indent="-371475" defTabSz="457200"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657475" indent="-371475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3114675" indent="-371475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571875" indent="-371475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4029075" indent="-371475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41313" algn="l"/>
                    <a:tab pos="1255713" algn="l"/>
                    <a:tab pos="2170113" algn="l"/>
                    <a:tab pos="3084513" algn="l"/>
                    <a:tab pos="3998913" algn="l"/>
                    <a:tab pos="4913313" algn="l"/>
                    <a:tab pos="5827713" algn="l"/>
                    <a:tab pos="6742113" algn="l"/>
                    <a:tab pos="7656513" algn="l"/>
                    <a:tab pos="8570913" algn="l"/>
                    <a:tab pos="9485313" algn="l"/>
                    <a:tab pos="103997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Divergence of TMP </a:t>
                </a:r>
                <a:r>
                  <a:rPr lang="en-US" altLang="en-US" sz="2400" dirty="0" err="1" smtClean="0">
                    <a:solidFill>
                      <a:srgbClr val="000000"/>
                    </a:solidFill>
                  </a:rPr>
                  <a:t>Navier</a:t>
                </a: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 equation is Mean Stress Equation:</a:t>
                </a: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Tx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Tx/>
                  <a:buChar char="•"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Trace </a:t>
                </a:r>
                <a:r>
                  <a:rPr lang="en-US" altLang="en-US" sz="2400" dirty="0">
                    <a:solidFill>
                      <a:srgbClr val="000000"/>
                    </a:solidFill>
                  </a:rPr>
                  <a:t>of Hooke’s law: volumetric strain </a:t>
                </a: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equation</a:t>
                </a: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Tx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Tx/>
                  <a:buChar char="•"/>
                </a:pPr>
                <a:endParaRPr lang="en-US" altLang="en-US" sz="24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Tx/>
                  <a:buChar char="•"/>
                </a:pP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Simplified </a:t>
                </a:r>
                <a:r>
                  <a:rPr lang="en-US" altLang="en-US" sz="2400" dirty="0" err="1" smtClean="0">
                    <a:solidFill>
                      <a:srgbClr val="000000"/>
                    </a:solidFill>
                  </a:rPr>
                  <a:t>geomechanical</a:t>
                </a:r>
                <a:r>
                  <a:rPr lang="en-US" altLang="en-US" sz="2400" dirty="0" smtClean="0">
                    <a:solidFill>
                      <a:srgbClr val="000000"/>
                    </a:solidFill>
                  </a:rPr>
                  <a:t> formulation: fully coupled solution for mean stress and volumetric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latin typeface="+mj-lt"/>
                  </a:rPr>
                  <a:t> strain along with fluid and heat flow; k and </a:t>
                </a:r>
                <a:r>
                  <a:rPr lang="el-GR" altLang="en-US" sz="240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ϕ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 depend on effective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2400" dirty="0" smtClean="0">
                    <a:solidFill>
                      <a:srgbClr val="000000"/>
                    </a:solidFill>
                    <a:latin typeface="+mj-lt"/>
                  </a:rPr>
                  <a:t>)</a:t>
                </a: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Tx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Tx/>
                  <a:buChar char="•"/>
                </a:pPr>
                <a:endParaRPr lang="en-US" altLang="en-US" sz="24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rgbClr val="000000"/>
                  </a:buClr>
                  <a:buSzPct val="100000"/>
                  <a:buFontTx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686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71600"/>
                <a:ext cx="8763000" cy="4525963"/>
              </a:xfrm>
              <a:prstGeom prst="rect">
                <a:avLst/>
              </a:prstGeom>
              <a:blipFill rotWithShape="0">
                <a:blip r:embed="rId4"/>
                <a:stretch>
                  <a:fillRect l="-974" t="-943" r="-348" b="-59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1520" y="4114800"/>
                <a:ext cx="28398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0" y="4114800"/>
                <a:ext cx="2839880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5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" y="2286000"/>
                <a:ext cx="7010400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0"/>
                <a:ext cx="7010400" cy="9142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78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371600"/>
            <a:ext cx="8763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TMP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Navier</a:t>
            </a:r>
            <a:r>
              <a:rPr lang="en-US" altLang="en-US" sz="2400" dirty="0" smtClean="0">
                <a:solidFill>
                  <a:srgbClr val="000000"/>
                </a:solidFill>
              </a:rPr>
              <a:t> equation is a vector equation, so each component and its derivatives are zero; normal and shear stresses obtained from the derivatives</a:t>
            </a:r>
          </a:p>
          <a:p>
            <a:pPr mar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2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Normal </a:t>
            </a:r>
            <a:r>
              <a:rPr lang="en-US" altLang="en-US" sz="2400" dirty="0">
                <a:solidFill>
                  <a:srgbClr val="000000"/>
                </a:solidFill>
              </a:rPr>
              <a:t>stress (xx-component</a:t>
            </a:r>
            <a:r>
              <a:rPr lang="en-US" altLang="en-US" sz="2400" dirty="0" smtClean="0">
                <a:solidFill>
                  <a:srgbClr val="000000"/>
                </a:solidFill>
              </a:rPr>
              <a:t>):</a:t>
            </a:r>
          </a:p>
          <a:p>
            <a:pPr mar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Shear </a:t>
            </a:r>
            <a:r>
              <a:rPr lang="en-US" altLang="en-US" sz="2400" dirty="0">
                <a:solidFill>
                  <a:srgbClr val="000000"/>
                </a:solidFill>
              </a:rPr>
              <a:t>stress (</a:t>
            </a:r>
            <a:r>
              <a:rPr lang="en-US" altLang="en-US" sz="2400" dirty="0" err="1">
                <a:solidFill>
                  <a:srgbClr val="000000"/>
                </a:solidFill>
              </a:rPr>
              <a:t>xy</a:t>
            </a:r>
            <a:r>
              <a:rPr lang="en-US" altLang="en-US" sz="2400" dirty="0">
                <a:solidFill>
                  <a:srgbClr val="000000"/>
                </a:solidFill>
              </a:rPr>
              <a:t>-component</a:t>
            </a:r>
            <a:r>
              <a:rPr lang="en-US" altLang="en-US" sz="2400" dirty="0" smtClean="0">
                <a:solidFill>
                  <a:srgbClr val="000000"/>
                </a:solidFill>
              </a:rPr>
              <a:t>):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0000"/>
              </a:solidFill>
            </a:endParaRPr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9" name="TextBox 4"/>
          <p:cNvSpPr txBox="1">
            <a:spLocks noChangeArrowheads="1"/>
          </p:cNvSpPr>
          <p:nvPr/>
        </p:nvSpPr>
        <p:spPr bwMode="auto">
          <a:xfrm>
            <a:off x="762000" y="304800"/>
            <a:ext cx="769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Normal </a:t>
            </a:r>
            <a:r>
              <a:rPr lang="en-US" altLang="en-US" sz="4400" dirty="0" smtClean="0"/>
              <a:t>and Shear Stresses </a:t>
            </a:r>
            <a:endParaRPr lang="en-US" altLang="en-US" sz="4400" dirty="0"/>
          </a:p>
        </p:txBody>
      </p:sp>
      <p:sp>
        <p:nvSpPr>
          <p:cNvPr id="4097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3200400"/>
                <a:ext cx="8721810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8721810" cy="8107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4648200"/>
                <a:ext cx="6400800" cy="1471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</m:acc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𝜐</m:t>
                                          </m:r>
                                        </m:e>
                                      </m: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648200"/>
                <a:ext cx="6400800" cy="14712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239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Finite-Difference Solution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295400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endParaRPr 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64643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851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4400" dirty="0"/>
              <a:t>Discrete </a:t>
            </a:r>
            <a:r>
              <a:rPr lang="en-US" sz="4400" dirty="0" smtClean="0"/>
              <a:t>Fractures, I</a:t>
            </a:r>
            <a:endParaRPr lang="en-US" altLang="en-US" sz="4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295400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endParaRPr 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" y="1371600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EDFM method - Lee et al. (2001), Li and Lee (2008), </a:t>
            </a:r>
            <a:r>
              <a:rPr lang="en-US" sz="2400" dirty="0" err="1"/>
              <a:t>Moinfar</a:t>
            </a:r>
            <a:r>
              <a:rPr lang="en-US" sz="2400" dirty="0"/>
              <a:t> </a:t>
            </a:r>
            <a:r>
              <a:rPr lang="en-US" sz="2400" dirty="0" smtClean="0"/>
              <a:t>et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al</a:t>
            </a:r>
            <a:r>
              <a:rPr lang="en-US" sz="2400" dirty="0" smtClean="0"/>
              <a:t>. (</a:t>
            </a:r>
            <a:r>
              <a:rPr lang="en-US" sz="2400" dirty="0"/>
              <a:t>2014)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Primary grid is Cartesian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Fracture – planar rectangular region </a:t>
            </a:r>
            <a:endParaRPr lang="en-US" sz="2400" dirty="0" smtClean="0"/>
          </a:p>
          <a:p>
            <a:r>
              <a:rPr lang="en-US" sz="2400" dirty="0" smtClean="0"/>
              <a:t>  with associated </a:t>
            </a:r>
            <a:r>
              <a:rPr lang="en-US" sz="2400" dirty="0"/>
              <a:t>aperture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Fracture plane that intersects a grid block </a:t>
            </a:r>
          </a:p>
          <a:p>
            <a:r>
              <a:rPr lang="en-US" sz="2400" dirty="0"/>
              <a:t>   contributes fracture volume to it 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Fracture </a:t>
            </a:r>
            <a:r>
              <a:rPr lang="en-US" sz="2400" dirty="0" smtClean="0"/>
              <a:t>communication: Cartesian </a:t>
            </a:r>
            <a:r>
              <a:rPr lang="en-US" sz="2400" dirty="0"/>
              <a:t>neighbors,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volumes </a:t>
            </a:r>
            <a:r>
              <a:rPr lang="en-US" sz="2400" dirty="0"/>
              <a:t>in both have contributions from the same </a:t>
            </a:r>
            <a:r>
              <a:rPr lang="en-US" sz="2400" dirty="0" smtClean="0"/>
              <a:t>fracture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057400"/>
            <a:ext cx="3115236" cy="1958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267200"/>
            <a:ext cx="2058096" cy="14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75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/>
              <a:t>Discrete </a:t>
            </a:r>
            <a:r>
              <a:rPr lang="en-US" sz="4400" dirty="0" smtClean="0"/>
              <a:t>Fractures, II</a:t>
            </a:r>
            <a:endParaRPr lang="en-US" altLang="en-US" sz="4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1000" y="1295400"/>
            <a:ext cx="8763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714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58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30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0275" indent="-371475" defTabSz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74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146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8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9075" indent="-371475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endParaRPr lang="en-US" sz="2400" dirty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Mass and energy </a:t>
            </a:r>
            <a:r>
              <a:rPr lang="en-US" sz="2400" dirty="0" smtClean="0"/>
              <a:t>conservation, and </a:t>
            </a:r>
            <a:r>
              <a:rPr lang="en-US" sz="2400" dirty="0" err="1" smtClean="0"/>
              <a:t>geomechanics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Grid block fracture volume - sum over </a:t>
            </a:r>
            <a:r>
              <a:rPr lang="en-US" sz="2400" dirty="0" smtClean="0"/>
              <a:t>fractures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Fracture flow between grid blocks and </a:t>
            </a:r>
          </a:p>
          <a:p>
            <a:r>
              <a:rPr lang="en-US" sz="2400" dirty="0" smtClean="0"/>
              <a:t>   matrix-fracture </a:t>
            </a:r>
            <a:r>
              <a:rPr lang="en-US" sz="2400" dirty="0"/>
              <a:t>flow </a:t>
            </a:r>
            <a:r>
              <a:rPr lang="en-US" sz="2400" dirty="0" smtClean="0"/>
              <a:t>within grid blocks</a:t>
            </a:r>
            <a:endParaRPr lang="en-US" sz="2400" dirty="0"/>
          </a:p>
          <a:p>
            <a:r>
              <a:rPr lang="en-US" sz="2400" i="1" dirty="0"/>
              <a:t>   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Matrix and fracture volumes each have </a:t>
            </a:r>
            <a:r>
              <a:rPr lang="en-US" sz="2400" dirty="0" smtClean="0"/>
              <a:t>TOUGH2-CSM </a:t>
            </a:r>
            <a:endParaRPr lang="en-US" sz="2400" dirty="0"/>
          </a:p>
          <a:p>
            <a:r>
              <a:rPr lang="en-US" sz="2400" dirty="0"/>
              <a:t>  </a:t>
            </a:r>
            <a:r>
              <a:rPr lang="en-US" sz="2400" dirty="0" smtClean="0"/>
              <a:t>primary </a:t>
            </a:r>
            <a:r>
              <a:rPr lang="en-US" sz="2400" dirty="0"/>
              <a:t>variables associated with them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Mixture of single porosity (matrix) and double porosity (matrix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and fracture</a:t>
            </a:r>
            <a:r>
              <a:rPr lang="en-US" sz="2400" dirty="0"/>
              <a:t>) grid </a:t>
            </a:r>
            <a:r>
              <a:rPr lang="en-US" sz="2400" dirty="0" smtClean="0"/>
              <a:t>blocks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590800"/>
            <a:ext cx="2292814" cy="14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In Salah Gas Project</a:t>
            </a:r>
            <a:endParaRPr lang="en-US" altLang="en-US" sz="3200" dirty="0" smtClean="0"/>
          </a:p>
        </p:txBody>
      </p:sp>
      <p:sp>
        <p:nvSpPr>
          <p:cNvPr id="118787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30D51D8-BE88-46C5-BD68-164F8C323513}" type="slidenum">
              <a:rPr lang="en-US" altLang="en-US" sz="1400"/>
              <a:pPr algn="r"/>
              <a:t>9</a:t>
            </a:fld>
            <a:endParaRPr lang="en-US" altLang="en-US" sz="1400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2935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8600" y="16002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 eaLnBrk="0" hangingPunct="0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1295400"/>
            <a:ext cx="906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Krechba</a:t>
            </a:r>
            <a:r>
              <a:rPr lang="en-US" sz="2400" dirty="0" smtClean="0"/>
              <a:t> </a:t>
            </a:r>
            <a:r>
              <a:rPr lang="en-US" sz="2400" dirty="0"/>
              <a:t>gas field at In Salah - first industrial scale on-shore CO</a:t>
            </a:r>
            <a:r>
              <a:rPr lang="en-US" sz="2400" baseline="-25000" dirty="0"/>
              <a:t>2</a:t>
            </a:r>
            <a:r>
              <a:rPr lang="en-US" sz="2400" dirty="0"/>
              <a:t> storage demonstration project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sz="2400" dirty="0"/>
              <a:t> Satellite-based ground-deformation monitoring measures surface uplift caused by CO</a:t>
            </a:r>
            <a:r>
              <a:rPr lang="en-US" sz="2400" baseline="-25000" dirty="0"/>
              <a:t>2 </a:t>
            </a:r>
            <a:r>
              <a:rPr lang="en-US" sz="2400" dirty="0"/>
              <a:t>i</a:t>
            </a:r>
            <a:r>
              <a:rPr lang="en-US" sz="2400" dirty="0" smtClean="0"/>
              <a:t>njection</a:t>
            </a:r>
            <a:endParaRPr lang="en-US" altLang="en-US" sz="2400" dirty="0" smtClean="0"/>
          </a:p>
          <a:p>
            <a:pPr marL="0" indent="0">
              <a:spcBef>
                <a:spcPts val="0"/>
              </a:spcBef>
            </a:pPr>
            <a:endParaRPr lang="en-US" altLang="en-US" sz="1200" dirty="0"/>
          </a:p>
          <a:p>
            <a:pPr marL="0" indent="0">
              <a:spcBef>
                <a:spcPts val="0"/>
              </a:spcBef>
            </a:pP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Rutqvist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et al. (2010): TOUGH2-FLAC </a:t>
            </a:r>
            <a:r>
              <a:rPr lang="en-US" altLang="en-US" sz="2400" dirty="0" smtClean="0"/>
              <a:t>simulation</a:t>
            </a:r>
          </a:p>
          <a:p>
            <a:pPr marL="0" indent="0">
              <a:spcBef>
                <a:spcPts val="0"/>
              </a:spcBef>
            </a:pPr>
            <a:endParaRPr lang="en-US" altLang="en-US" sz="1200" dirty="0"/>
          </a:p>
          <a:p>
            <a:pPr marL="0" indent="0">
              <a:spcBef>
                <a:spcPts val="0"/>
              </a:spcBef>
            </a:pPr>
            <a:r>
              <a:rPr lang="en-US" altLang="en-US" sz="2400" dirty="0" smtClean="0"/>
              <a:t> 4 </a:t>
            </a:r>
            <a:r>
              <a:rPr lang="en-US" altLang="en-US" sz="2400" dirty="0"/>
              <a:t>geological </a:t>
            </a:r>
            <a:r>
              <a:rPr lang="en-US" altLang="en-US" sz="2400" dirty="0" smtClean="0"/>
              <a:t>layers</a:t>
            </a:r>
          </a:p>
          <a:p>
            <a:pPr marL="0" indent="0">
              <a:spcBef>
                <a:spcPts val="0"/>
              </a:spcBef>
            </a:pPr>
            <a:endParaRPr lang="en-US" altLang="en-US" sz="1200" dirty="0"/>
          </a:p>
          <a:p>
            <a:pPr marL="0" indent="0">
              <a:spcBef>
                <a:spcPts val="0"/>
              </a:spcBef>
            </a:pPr>
            <a:r>
              <a:rPr lang="en-US" altLang="en-US" sz="2400" dirty="0" smtClean="0"/>
              <a:t> Horizontal </a:t>
            </a:r>
            <a:r>
              <a:rPr lang="en-US" altLang="en-US" sz="2400" dirty="0"/>
              <a:t>injection well in center of Injection Zone, </a:t>
            </a:r>
            <a:r>
              <a:rPr lang="en-US" altLang="en-US" sz="2400" dirty="0" smtClean="0"/>
              <a:t>injection </a:t>
            </a:r>
            <a:r>
              <a:rPr lang="en-US" altLang="en-US" sz="2400" dirty="0"/>
              <a:t>for </a:t>
            </a:r>
            <a:endParaRPr lang="en-US" alt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three years</a:t>
            </a:r>
          </a:p>
          <a:p>
            <a:pPr marL="0" indent="0">
              <a:spcBef>
                <a:spcPts val="0"/>
              </a:spcBef>
            </a:pPr>
            <a:endParaRPr lang="en-US" altLang="en-US" sz="1200" dirty="0"/>
          </a:p>
          <a:p>
            <a:pPr marL="0" indent="0">
              <a:spcBef>
                <a:spcPts val="0"/>
              </a:spcBef>
            </a:pPr>
            <a:r>
              <a:rPr lang="en-US" altLang="en-US" sz="2400" dirty="0" smtClean="0"/>
              <a:t> TOUGH2-CSM simulation using simplified Mean Stress model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L Sig DOE Logo">
  <a:themeElements>
    <a:clrScheme name="NETL Sig DOE Log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66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5CE7"/>
      </a:accent6>
      <a:hlink>
        <a:srgbClr val="008000"/>
      </a:hlink>
      <a:folHlink>
        <a:srgbClr val="990000"/>
      </a:folHlink>
    </a:clrScheme>
    <a:fontScheme name="NETL Sig DOE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L Sig DOE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E7"/>
        </a:accent6>
        <a:hlink>
          <a:srgbClr val="008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TL Sig DOE Logo">
  <a:themeElements>
    <a:clrScheme name="NETL Sig DOE Log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66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5CE7"/>
      </a:accent6>
      <a:hlink>
        <a:srgbClr val="008000"/>
      </a:hlink>
      <a:folHlink>
        <a:srgbClr val="990000"/>
      </a:folHlink>
    </a:clrScheme>
    <a:fontScheme name="NETL Sig DOE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L Sig DOE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E7"/>
        </a:accent6>
        <a:hlink>
          <a:srgbClr val="008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ETL Sig DOE Logo">
  <a:themeElements>
    <a:clrScheme name="NETL Sig DOE Log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66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5CE7"/>
      </a:accent6>
      <a:hlink>
        <a:srgbClr val="008000"/>
      </a:hlink>
      <a:folHlink>
        <a:srgbClr val="990000"/>
      </a:folHlink>
    </a:clrScheme>
    <a:fontScheme name="NETL Sig DOE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L Sig DOE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E7"/>
        </a:accent6>
        <a:hlink>
          <a:srgbClr val="008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ETL Sig DOE Logo">
  <a:themeElements>
    <a:clrScheme name="NETL Sig DOE Log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66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5CE7"/>
      </a:accent6>
      <a:hlink>
        <a:srgbClr val="008000"/>
      </a:hlink>
      <a:folHlink>
        <a:srgbClr val="990000"/>
      </a:folHlink>
    </a:clrScheme>
    <a:fontScheme name="NETL Sig DOE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L Sig DOE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L Sig DOE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L Sig DOE Log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E7"/>
        </a:accent6>
        <a:hlink>
          <a:srgbClr val="008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7040</TotalTime>
  <Words>570</Words>
  <Application>Microsoft Office PowerPoint</Application>
  <PresentationFormat>On-screen Show (4:3)</PresentationFormat>
  <Paragraphs>116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Times New Roman</vt:lpstr>
      <vt:lpstr>Default Design</vt:lpstr>
      <vt:lpstr>NETL Sig DOE Logo</vt:lpstr>
      <vt:lpstr>1_NETL Sig DOE Logo</vt:lpstr>
      <vt:lpstr>2_NETL Sig DOE Logo</vt:lpstr>
      <vt:lpstr>3_NETL Sig DOE Logo</vt:lpstr>
      <vt:lpstr>Coupled Geomechanics and Flow Simulation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Salah Gas Project</vt:lpstr>
      <vt:lpstr>Rutqvist et al. (2010)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Dept. Of Energy, NETL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NETLUser</dc:creator>
  <cp:lastModifiedBy>phw</cp:lastModifiedBy>
  <cp:revision>727</cp:revision>
  <dcterms:created xsi:type="dcterms:W3CDTF">2009-01-09T18:36:22Z</dcterms:created>
  <dcterms:modified xsi:type="dcterms:W3CDTF">2019-11-06T21:46:16Z</dcterms:modified>
</cp:coreProperties>
</file>