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317" r:id="rId3"/>
    <p:sldId id="396" r:id="rId4"/>
    <p:sldId id="397" r:id="rId5"/>
    <p:sldId id="407" r:id="rId6"/>
    <p:sldId id="395" r:id="rId7"/>
    <p:sldId id="318" r:id="rId8"/>
    <p:sldId id="398" r:id="rId9"/>
    <p:sldId id="394" r:id="rId10"/>
    <p:sldId id="320" r:id="rId11"/>
    <p:sldId id="321" r:id="rId12"/>
    <p:sldId id="399" r:id="rId13"/>
    <p:sldId id="400" r:id="rId14"/>
    <p:sldId id="401" r:id="rId15"/>
    <p:sldId id="322" r:id="rId16"/>
    <p:sldId id="323" r:id="rId17"/>
    <p:sldId id="324" r:id="rId18"/>
    <p:sldId id="402" r:id="rId19"/>
    <p:sldId id="404" r:id="rId20"/>
    <p:sldId id="405" r:id="rId21"/>
    <p:sldId id="406" r:id="rId22"/>
    <p:sldId id="393" r:id="rId23"/>
    <p:sldId id="386" r:id="rId24"/>
    <p:sldId id="392" r:id="rId25"/>
    <p:sldId id="403" r:id="rId26"/>
    <p:sldId id="31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97"/>
    <p:restoredTop sz="90117" autoAdjust="0"/>
  </p:normalViewPr>
  <p:slideViewPr>
    <p:cSldViewPr>
      <p:cViewPr varScale="1">
        <p:scale>
          <a:sx n="65" d="100"/>
          <a:sy n="65" d="100"/>
        </p:scale>
        <p:origin x="149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662EA0-F315-4BB2-B28C-4EDD573A6169}" type="slidenum">
              <a:rPr lang="en-US" smtClean="0"/>
              <a:t>‹#›</a:t>
            </a:fld>
            <a:endParaRPr lang="en-US"/>
          </a:p>
        </p:txBody>
      </p:sp>
    </p:spTree>
    <p:extLst>
      <p:ext uri="{BB962C8B-B14F-4D97-AF65-F5344CB8AC3E}">
        <p14:creationId xmlns:p14="http://schemas.microsoft.com/office/powerpoint/2010/main" val="7513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FCC6F-AA17-4225-9E8E-D46475B06051}"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E03CA-5F00-412C-91DF-E9FDFB017745}" type="slidenum">
              <a:rPr lang="en-US" smtClean="0"/>
              <a:t>‹#›</a:t>
            </a:fld>
            <a:endParaRPr lang="en-US"/>
          </a:p>
        </p:txBody>
      </p:sp>
    </p:spTree>
    <p:extLst>
      <p:ext uri="{BB962C8B-B14F-4D97-AF65-F5344CB8AC3E}">
        <p14:creationId xmlns:p14="http://schemas.microsoft.com/office/powerpoint/2010/main" val="210519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a:t>
            </a:fld>
            <a:endParaRPr lang="en-US"/>
          </a:p>
        </p:txBody>
      </p:sp>
    </p:spTree>
    <p:extLst>
      <p:ext uri="{BB962C8B-B14F-4D97-AF65-F5344CB8AC3E}">
        <p14:creationId xmlns:p14="http://schemas.microsoft.com/office/powerpoint/2010/main" val="64340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11</a:t>
            </a:fld>
            <a:endParaRPr lang="en-US"/>
          </a:p>
        </p:txBody>
      </p:sp>
    </p:spTree>
    <p:extLst>
      <p:ext uri="{BB962C8B-B14F-4D97-AF65-F5344CB8AC3E}">
        <p14:creationId xmlns:p14="http://schemas.microsoft.com/office/powerpoint/2010/main" val="224641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12</a:t>
            </a:fld>
            <a:endParaRPr lang="en-US"/>
          </a:p>
        </p:txBody>
      </p:sp>
    </p:spTree>
    <p:extLst>
      <p:ext uri="{BB962C8B-B14F-4D97-AF65-F5344CB8AC3E}">
        <p14:creationId xmlns:p14="http://schemas.microsoft.com/office/powerpoint/2010/main" val="381681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13</a:t>
            </a:fld>
            <a:endParaRPr lang="en-US"/>
          </a:p>
        </p:txBody>
      </p:sp>
    </p:spTree>
    <p:extLst>
      <p:ext uri="{BB962C8B-B14F-4D97-AF65-F5344CB8AC3E}">
        <p14:creationId xmlns:p14="http://schemas.microsoft.com/office/powerpoint/2010/main" val="58939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14</a:t>
            </a:fld>
            <a:endParaRPr lang="en-US"/>
          </a:p>
        </p:txBody>
      </p:sp>
    </p:spTree>
    <p:extLst>
      <p:ext uri="{BB962C8B-B14F-4D97-AF65-F5344CB8AC3E}">
        <p14:creationId xmlns:p14="http://schemas.microsoft.com/office/powerpoint/2010/main" val="408540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15</a:t>
            </a:fld>
            <a:endParaRPr lang="en-US"/>
          </a:p>
        </p:txBody>
      </p:sp>
    </p:spTree>
    <p:extLst>
      <p:ext uri="{BB962C8B-B14F-4D97-AF65-F5344CB8AC3E}">
        <p14:creationId xmlns:p14="http://schemas.microsoft.com/office/powerpoint/2010/main" val="3203428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16</a:t>
            </a:fld>
            <a:endParaRPr lang="en-US"/>
          </a:p>
        </p:txBody>
      </p:sp>
    </p:spTree>
    <p:extLst>
      <p:ext uri="{BB962C8B-B14F-4D97-AF65-F5344CB8AC3E}">
        <p14:creationId xmlns:p14="http://schemas.microsoft.com/office/powerpoint/2010/main" val="62375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17</a:t>
            </a:fld>
            <a:endParaRPr lang="en-US"/>
          </a:p>
        </p:txBody>
      </p:sp>
    </p:spTree>
    <p:extLst>
      <p:ext uri="{BB962C8B-B14F-4D97-AF65-F5344CB8AC3E}">
        <p14:creationId xmlns:p14="http://schemas.microsoft.com/office/powerpoint/2010/main" val="272577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18</a:t>
            </a:fld>
            <a:endParaRPr lang="en-US"/>
          </a:p>
        </p:txBody>
      </p:sp>
    </p:spTree>
    <p:extLst>
      <p:ext uri="{BB962C8B-B14F-4D97-AF65-F5344CB8AC3E}">
        <p14:creationId xmlns:p14="http://schemas.microsoft.com/office/powerpoint/2010/main" val="275448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19</a:t>
            </a:fld>
            <a:endParaRPr lang="en-US"/>
          </a:p>
        </p:txBody>
      </p:sp>
    </p:spTree>
    <p:extLst>
      <p:ext uri="{BB962C8B-B14F-4D97-AF65-F5344CB8AC3E}">
        <p14:creationId xmlns:p14="http://schemas.microsoft.com/office/powerpoint/2010/main" val="127440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20</a:t>
            </a:fld>
            <a:endParaRPr lang="en-US"/>
          </a:p>
        </p:txBody>
      </p:sp>
    </p:spTree>
    <p:extLst>
      <p:ext uri="{BB962C8B-B14F-4D97-AF65-F5344CB8AC3E}">
        <p14:creationId xmlns:p14="http://schemas.microsoft.com/office/powerpoint/2010/main" val="160932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3</a:t>
            </a:fld>
            <a:endParaRPr lang="en-US"/>
          </a:p>
        </p:txBody>
      </p:sp>
    </p:spTree>
    <p:extLst>
      <p:ext uri="{BB962C8B-B14F-4D97-AF65-F5344CB8AC3E}">
        <p14:creationId xmlns:p14="http://schemas.microsoft.com/office/powerpoint/2010/main" val="233809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21</a:t>
            </a:fld>
            <a:endParaRPr lang="en-US"/>
          </a:p>
        </p:txBody>
      </p:sp>
    </p:spTree>
    <p:extLst>
      <p:ext uri="{BB962C8B-B14F-4D97-AF65-F5344CB8AC3E}">
        <p14:creationId xmlns:p14="http://schemas.microsoft.com/office/powerpoint/2010/main" val="323979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22</a:t>
            </a:fld>
            <a:endParaRPr lang="en-US"/>
          </a:p>
        </p:txBody>
      </p:sp>
    </p:spTree>
    <p:extLst>
      <p:ext uri="{BB962C8B-B14F-4D97-AF65-F5344CB8AC3E}">
        <p14:creationId xmlns:p14="http://schemas.microsoft.com/office/powerpoint/2010/main" val="87146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23</a:t>
            </a:fld>
            <a:endParaRPr lang="en-US"/>
          </a:p>
        </p:txBody>
      </p:sp>
    </p:spTree>
    <p:extLst>
      <p:ext uri="{BB962C8B-B14F-4D97-AF65-F5344CB8AC3E}">
        <p14:creationId xmlns:p14="http://schemas.microsoft.com/office/powerpoint/2010/main" val="29636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24</a:t>
            </a:fld>
            <a:endParaRPr lang="en-US"/>
          </a:p>
        </p:txBody>
      </p:sp>
    </p:spTree>
    <p:extLst>
      <p:ext uri="{BB962C8B-B14F-4D97-AF65-F5344CB8AC3E}">
        <p14:creationId xmlns:p14="http://schemas.microsoft.com/office/powerpoint/2010/main" val="240426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25</a:t>
            </a:fld>
            <a:endParaRPr lang="en-US"/>
          </a:p>
        </p:txBody>
      </p:sp>
    </p:spTree>
    <p:extLst>
      <p:ext uri="{BB962C8B-B14F-4D97-AF65-F5344CB8AC3E}">
        <p14:creationId xmlns:p14="http://schemas.microsoft.com/office/powerpoint/2010/main" val="17912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4</a:t>
            </a:fld>
            <a:endParaRPr lang="en-US"/>
          </a:p>
        </p:txBody>
      </p:sp>
    </p:spTree>
    <p:extLst>
      <p:ext uri="{BB962C8B-B14F-4D97-AF65-F5344CB8AC3E}">
        <p14:creationId xmlns:p14="http://schemas.microsoft.com/office/powerpoint/2010/main" val="236480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5</a:t>
            </a:fld>
            <a:endParaRPr lang="en-US"/>
          </a:p>
        </p:txBody>
      </p:sp>
    </p:spTree>
    <p:extLst>
      <p:ext uri="{BB962C8B-B14F-4D97-AF65-F5344CB8AC3E}">
        <p14:creationId xmlns:p14="http://schemas.microsoft.com/office/powerpoint/2010/main" val="43878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6</a:t>
            </a:fld>
            <a:endParaRPr lang="en-US"/>
          </a:p>
        </p:txBody>
      </p:sp>
    </p:spTree>
    <p:extLst>
      <p:ext uri="{BB962C8B-B14F-4D97-AF65-F5344CB8AC3E}">
        <p14:creationId xmlns:p14="http://schemas.microsoft.com/office/powerpoint/2010/main" val="338742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7</a:t>
            </a:fld>
            <a:endParaRPr lang="en-US"/>
          </a:p>
        </p:txBody>
      </p:sp>
    </p:spTree>
    <p:extLst>
      <p:ext uri="{BB962C8B-B14F-4D97-AF65-F5344CB8AC3E}">
        <p14:creationId xmlns:p14="http://schemas.microsoft.com/office/powerpoint/2010/main" val="395514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8</a:t>
            </a:fld>
            <a:endParaRPr lang="en-US"/>
          </a:p>
        </p:txBody>
      </p:sp>
    </p:spTree>
    <p:extLst>
      <p:ext uri="{BB962C8B-B14F-4D97-AF65-F5344CB8AC3E}">
        <p14:creationId xmlns:p14="http://schemas.microsoft.com/office/powerpoint/2010/main" val="386905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5E03CA-5F00-412C-91DF-E9FDFB017745}" type="slidenum">
              <a:rPr lang="en-US" smtClean="0"/>
              <a:t>9</a:t>
            </a:fld>
            <a:endParaRPr lang="en-US"/>
          </a:p>
        </p:txBody>
      </p:sp>
    </p:spTree>
    <p:extLst>
      <p:ext uri="{BB962C8B-B14F-4D97-AF65-F5344CB8AC3E}">
        <p14:creationId xmlns:p14="http://schemas.microsoft.com/office/powerpoint/2010/main" val="280185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E03CA-5F00-412C-91DF-E9FDFB017745}" type="slidenum">
              <a:rPr lang="en-US" smtClean="0"/>
              <a:t>10</a:t>
            </a:fld>
            <a:endParaRPr lang="en-US"/>
          </a:p>
        </p:txBody>
      </p:sp>
    </p:spTree>
    <p:extLst>
      <p:ext uri="{BB962C8B-B14F-4D97-AF65-F5344CB8AC3E}">
        <p14:creationId xmlns:p14="http://schemas.microsoft.com/office/powerpoint/2010/main" val="376177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D1F44AC-FF31-44E2-B4A2-480C439A1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942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1948FB-EB97-4906-997C-8C6372295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83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848787F-3637-433B-A113-2048EEF52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269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C536313-D09D-426F-9168-BB9685A1F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471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D19E29E-F8D2-4C4E-8E2B-55C28DB713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944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340B6F0-C5A0-4E37-9B94-CC8CE845A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912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84BC040-8E91-43E6-AAB0-D2AE304F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57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35FB0F1-B868-4019-8DBF-3AC41040F0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66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F6B5EBD-17E3-42E7-BC06-011F460547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13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7556CA7-C1D9-46A4-BA0A-E8C843382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16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94049B7-D457-40B6-A048-600E1A554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102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40738"/>
            </a:gs>
            <a:gs pos="0">
              <a:srgbClr val="000000"/>
            </a:gs>
            <a:gs pos="74001">
              <a:srgbClr val="0A128C"/>
            </a:gs>
            <a:gs pos="100000">
              <a:srgbClr val="181CC7"/>
            </a:gs>
            <a:gs pos="100000">
              <a:srgbClr val="7005D4"/>
            </a:gs>
          </a:gsLst>
          <a:lin ang="5400000" scaled="0"/>
          <a:tileRect/>
        </a:gra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a:xfrm>
            <a:off x="7020088"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eaLnBrk="0" fontAlgn="base" hangingPunct="0">
              <a:spcBef>
                <a:spcPct val="0"/>
              </a:spcBef>
              <a:spcAft>
                <a:spcPct val="0"/>
              </a:spcAft>
            </a:pPr>
            <a:fld id="{1C1468E3-C147-42ED-BB11-8D32A00DC131}" type="slidenum">
              <a:rPr lang="en-US" sz="1400" smtClean="0">
                <a:solidFill>
                  <a:srgbClr val="FFFFFF"/>
                </a:solidFill>
              </a:rPr>
              <a:pPr eaLnBrk="0" fontAlgn="base" hangingPunct="0">
                <a:spcBef>
                  <a:spcPct val="0"/>
                </a:spcBef>
                <a:spcAft>
                  <a:spcPct val="0"/>
                </a:spcAft>
              </a:pPr>
              <a:t>‹#›</a:t>
            </a:fld>
            <a:endParaRPr lang="en-US" sz="1400" dirty="0">
              <a:solidFill>
                <a:srgbClr val="FFFFFF"/>
              </a:solidFill>
            </a:endParaRPr>
          </a:p>
        </p:txBody>
      </p:sp>
      <p:sp>
        <p:nvSpPr>
          <p:cNvPr id="9" name="Rectangle 8"/>
          <p:cNvSpPr/>
          <p:nvPr userDrawn="1"/>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10" name="TextBox 9"/>
          <p:cNvSpPr txBox="1"/>
          <p:nvPr userDrawn="1"/>
        </p:nvSpPr>
        <p:spPr>
          <a:xfrm>
            <a:off x="1040958" y="6538119"/>
            <a:ext cx="4692097"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000000"/>
                </a:solidFill>
              </a:rPr>
              <a:t>Kick-Off Meeting, November 16, 2012, Golden, Colorado</a:t>
            </a:r>
          </a:p>
        </p:txBody>
      </p:sp>
      <p:grpSp>
        <p:nvGrpSpPr>
          <p:cNvPr id="11" name="Group 10"/>
          <p:cNvGrpSpPr>
            <a:grpSpLocks noChangeAspect="1"/>
          </p:cNvGrpSpPr>
          <p:nvPr userDrawn="1"/>
        </p:nvGrpSpPr>
        <p:grpSpPr>
          <a:xfrm>
            <a:off x="141396" y="6146400"/>
            <a:ext cx="763435" cy="609674"/>
            <a:chOff x="-32212" y="427945"/>
            <a:chExt cx="5134907" cy="4100706"/>
          </a:xfrm>
        </p:grpSpPr>
        <p:grpSp>
          <p:nvGrpSpPr>
            <p:cNvPr id="12" name="Group 11"/>
            <p:cNvGrpSpPr/>
            <p:nvPr/>
          </p:nvGrpSpPr>
          <p:grpSpPr>
            <a:xfrm>
              <a:off x="1124624" y="1927737"/>
              <a:ext cx="3978071" cy="2600914"/>
              <a:chOff x="918033" y="1927737"/>
              <a:chExt cx="3978071" cy="2600914"/>
            </a:xfrm>
          </p:grpSpPr>
          <p:sp>
            <p:nvSpPr>
              <p:cNvPr id="14" name="Isosceles Triangle 13"/>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5" name="Right Triangle 14"/>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grpSp>
        <p:sp>
          <p:nvSpPr>
            <p:cNvPr id="13" name="Arc 12"/>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eaLnBrk="0" fontAlgn="base" hangingPunct="0">
                <a:spcBef>
                  <a:spcPct val="0"/>
                </a:spcBef>
                <a:spcAft>
                  <a:spcPct val="0"/>
                </a:spcAft>
              </a:pPr>
              <a:endParaRPr lang="en-US" sz="2400">
                <a:solidFill>
                  <a:srgbClr val="000000"/>
                </a:solidFill>
              </a:endParaRPr>
            </a:p>
          </p:txBody>
        </p:sp>
      </p:grpSp>
      <p:sp>
        <p:nvSpPr>
          <p:cNvPr id="16" name="TextBox 15"/>
          <p:cNvSpPr txBox="1"/>
          <p:nvPr userDrawn="1"/>
        </p:nvSpPr>
        <p:spPr>
          <a:xfrm>
            <a:off x="1018893" y="6288204"/>
            <a:ext cx="5024032" cy="338554"/>
          </a:xfrm>
          <a:prstGeom prst="rect">
            <a:avLst/>
          </a:prstGeom>
          <a:noFill/>
        </p:spPr>
        <p:txBody>
          <a:bodyPr wrap="none" rtlCol="0">
            <a:spAutoFit/>
          </a:bodyPr>
          <a:lstStyle/>
          <a:p>
            <a:pPr algn="ctr" eaLnBrk="0" fontAlgn="base" hangingPunct="0">
              <a:spcBef>
                <a:spcPct val="0"/>
              </a:spcBef>
              <a:spcAft>
                <a:spcPct val="0"/>
              </a:spcAft>
            </a:pPr>
            <a:r>
              <a:rPr lang="en-US" sz="1600" dirty="0">
                <a:solidFill>
                  <a:srgbClr val="000000"/>
                </a:solidFill>
                <a:latin typeface="Britannic Bold"/>
                <a:cs typeface="Britannic Bold"/>
              </a:rPr>
              <a:t>UNCONVENTIONAL RESERVOIR ENGINEERING PROJECT</a:t>
            </a:r>
          </a:p>
        </p:txBody>
      </p:sp>
    </p:spTree>
    <p:extLst>
      <p:ext uri="{BB962C8B-B14F-4D97-AF65-F5344CB8AC3E}">
        <p14:creationId xmlns:p14="http://schemas.microsoft.com/office/powerpoint/2010/main" val="1478154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9.wmf"/><Relationship Id="rId3" Type="http://schemas.openxmlformats.org/officeDocument/2006/relationships/notesSlide" Target="../notesSlides/notesSlide11.xml"/><Relationship Id="rId7" Type="http://schemas.openxmlformats.org/officeDocument/2006/relationships/image" Target="../media/image16.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8.wmf"/><Relationship Id="rId5" Type="http://schemas.openxmlformats.org/officeDocument/2006/relationships/image" Target="../media/image20.png"/><Relationship Id="rId10" Type="http://schemas.openxmlformats.org/officeDocument/2006/relationships/oleObject" Target="../embeddings/oleObject7.bin"/><Relationship Id="rId4" Type="http://schemas.openxmlformats.org/officeDocument/2006/relationships/image" Target="../media/image1.png"/><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oleObject" Target="../embeddings/oleObject14.bin"/><Relationship Id="rId3" Type="http://schemas.openxmlformats.org/officeDocument/2006/relationships/notesSlide" Target="../notesSlides/notesSlide15.xml"/><Relationship Id="rId7" Type="http://schemas.openxmlformats.org/officeDocument/2006/relationships/image" Target="../media/image22.wmf"/><Relationship Id="rId12"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30.png"/><Relationship Id="rId10" Type="http://schemas.openxmlformats.org/officeDocument/2006/relationships/image" Target="../media/image21.wmf"/><Relationship Id="rId4" Type="http://schemas.openxmlformats.org/officeDocument/2006/relationships/image" Target="../media/image1.png"/><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3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1.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image" Target="../media/image9.wmf"/><Relationship Id="rId12"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image" Target="../media/image13.png"/><Relationship Id="rId10" Type="http://schemas.openxmlformats.org/officeDocument/2006/relationships/oleObject" Target="../embeddings/oleObject3.bin"/><Relationship Id="rId4" Type="http://schemas.openxmlformats.org/officeDocument/2006/relationships/image" Target="../media/image1.png"/><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8"/>
          <p:cNvSpPr txBox="1">
            <a:spLocks noChangeArrowheads="1"/>
          </p:cNvSpPr>
          <p:nvPr/>
        </p:nvSpPr>
        <p:spPr bwMode="auto">
          <a:xfrm>
            <a:off x="381000" y="2590800"/>
            <a:ext cx="8540043" cy="954107"/>
          </a:xfrm>
          <a:prstGeom prst="rect">
            <a:avLst/>
          </a:prstGeom>
          <a:noFill/>
          <a:ln>
            <a:noFill/>
          </a:ln>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hangingPunct="0"/>
            <a:r>
              <a:rPr lang="en-US" sz="2800" b="1" dirty="0">
                <a:latin typeface="Calibri" panose="020F0502020204030204" pitchFamily="34" charset="0"/>
                <a:cs typeface="Calibri" panose="020F0502020204030204" pitchFamily="34" charset="0"/>
              </a:rPr>
              <a:t>Permian Basin Oil and Gas Wells Production Trend and Analysis</a:t>
            </a:r>
          </a:p>
        </p:txBody>
      </p:sp>
      <p:sp>
        <p:nvSpPr>
          <p:cNvPr id="6147" name="Text Box 29"/>
          <p:cNvSpPr txBox="1">
            <a:spLocks noChangeArrowheads="1"/>
          </p:cNvSpPr>
          <p:nvPr/>
        </p:nvSpPr>
        <p:spPr bwMode="auto">
          <a:xfrm>
            <a:off x="582181" y="4970830"/>
            <a:ext cx="7181850" cy="7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eaLnBrk="0" fontAlgn="base" hangingPunct="0">
              <a:lnSpc>
                <a:spcPct val="60000"/>
              </a:lnSpc>
              <a:spcBef>
                <a:spcPct val="50000"/>
              </a:spcBef>
              <a:spcAft>
                <a:spcPct val="0"/>
              </a:spcAft>
            </a:pPr>
            <a:r>
              <a:rPr lang="en-US" b="1" dirty="0" err="1">
                <a:solidFill>
                  <a:srgbClr val="FFFFFF"/>
                </a:solidFill>
                <a:latin typeface="Calibri" panose="020F0502020204030204" pitchFamily="34" charset="0"/>
                <a:cs typeface="Calibri" panose="020F0502020204030204" pitchFamily="34" charset="0"/>
              </a:rPr>
              <a:t>Ozan</a:t>
            </a:r>
            <a:r>
              <a:rPr lang="en-US" b="1" dirty="0">
                <a:solidFill>
                  <a:srgbClr val="FFFFFF"/>
                </a:solidFill>
                <a:latin typeface="Calibri" panose="020F0502020204030204" pitchFamily="34" charset="0"/>
                <a:cs typeface="Calibri" panose="020F0502020204030204" pitchFamily="34" charset="0"/>
              </a:rPr>
              <a:t> Uzun, PhD Student </a:t>
            </a:r>
          </a:p>
          <a:p>
            <a:pPr eaLnBrk="0" fontAlgn="base" hangingPunct="0">
              <a:lnSpc>
                <a:spcPct val="60000"/>
              </a:lnSpc>
              <a:spcBef>
                <a:spcPct val="50000"/>
              </a:spcBef>
              <a:spcAft>
                <a:spcPct val="0"/>
              </a:spcAft>
            </a:pPr>
            <a:r>
              <a:rPr lang="en-US" b="1" dirty="0">
                <a:solidFill>
                  <a:srgbClr val="FFFFFF"/>
                </a:solidFill>
                <a:latin typeface="Calibri" panose="020F0502020204030204" pitchFamily="34" charset="0"/>
                <a:cs typeface="Calibri" panose="020F0502020204030204" pitchFamily="34" charset="0"/>
              </a:rPr>
              <a:t>Colorado School of Mines</a:t>
            </a:r>
          </a:p>
        </p:txBody>
      </p:sp>
      <p:pic>
        <p:nvPicPr>
          <p:cNvPr id="3" name="Picture 2"/>
          <p:cNvPicPr>
            <a:picLocks noChangeAspect="1"/>
          </p:cNvPicPr>
          <p:nvPr/>
        </p:nvPicPr>
        <p:blipFill>
          <a:blip r:embed="rId2"/>
          <a:stretch>
            <a:fillRect/>
          </a:stretch>
        </p:blipFill>
        <p:spPr>
          <a:xfrm>
            <a:off x="4559300" y="3416300"/>
            <a:ext cx="12700" cy="12700"/>
          </a:xfrm>
          <a:prstGeom prst="rect">
            <a:avLst/>
          </a:prstGeom>
        </p:spPr>
      </p:pic>
      <p:pic>
        <p:nvPicPr>
          <p:cNvPr id="4" name="Picture 3"/>
          <p:cNvPicPr>
            <a:picLocks noChangeAspect="1"/>
          </p:cNvPicPr>
          <p:nvPr/>
        </p:nvPicPr>
        <p:blipFill>
          <a:blip r:embed="rId2"/>
          <a:stretch>
            <a:fillRect/>
          </a:stretch>
        </p:blipFill>
        <p:spPr>
          <a:xfrm>
            <a:off x="4559300" y="3416300"/>
            <a:ext cx="12700" cy="12700"/>
          </a:xfrm>
          <a:prstGeom prst="rect">
            <a:avLst/>
          </a:prstGeom>
        </p:spPr>
      </p:pic>
      <p:sp>
        <p:nvSpPr>
          <p:cNvPr id="11" name="Rectangle 10"/>
          <p:cNvSpPr/>
          <p:nvPr/>
        </p:nvSpPr>
        <p:spPr bwMode="auto">
          <a:xfrm>
            <a:off x="0" y="1723715"/>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13510"/>
            <a:ext cx="9144000" cy="1918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nvGrpSpPr>
          <p:cNvPr id="13" name="Group 12"/>
          <p:cNvGrpSpPr>
            <a:grpSpLocks noChangeAspect="1"/>
          </p:cNvGrpSpPr>
          <p:nvPr/>
        </p:nvGrpSpPr>
        <p:grpSpPr>
          <a:xfrm>
            <a:off x="162139" y="121590"/>
            <a:ext cx="1661931" cy="1737607"/>
            <a:chOff x="-32212" y="427945"/>
            <a:chExt cx="5226747" cy="5464750"/>
          </a:xfrm>
        </p:grpSpPr>
        <p:sp>
          <p:nvSpPr>
            <p:cNvPr id="14" name="Rectangle 13"/>
            <p:cNvSpPr/>
            <p:nvPr/>
          </p:nvSpPr>
          <p:spPr>
            <a:xfrm>
              <a:off x="1032783" y="4415367"/>
              <a:ext cx="4161752" cy="1477328"/>
            </a:xfrm>
            <a:prstGeom prst="rect">
              <a:avLst/>
            </a:prstGeom>
            <a:noFill/>
          </p:spPr>
          <p:txBody>
            <a:bodyPr wrap="square" lIns="0" tIns="0" rIns="0" bIns="0">
              <a:normAutofit/>
            </a:bodyPr>
            <a:lstStyle/>
            <a:p>
              <a:pPr algn="ctr"/>
              <a:r>
                <a:rPr lang="en-US" sz="28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Britannic Bold"/>
                  <a:cs typeface="Britannic Bold"/>
                </a:rPr>
                <a:t>U R E P</a:t>
              </a:r>
            </a:p>
          </p:txBody>
        </p:sp>
        <p:grpSp>
          <p:nvGrpSpPr>
            <p:cNvPr id="15" name="Group 14"/>
            <p:cNvGrpSpPr/>
            <p:nvPr/>
          </p:nvGrpSpPr>
          <p:grpSpPr>
            <a:xfrm>
              <a:off x="-32212" y="427945"/>
              <a:ext cx="5134907" cy="4100706"/>
              <a:chOff x="-32212" y="427945"/>
              <a:chExt cx="5134907" cy="4100706"/>
            </a:xfrm>
          </p:grpSpPr>
          <p:grpSp>
            <p:nvGrpSpPr>
              <p:cNvPr id="16" name="Group 15"/>
              <p:cNvGrpSpPr/>
              <p:nvPr/>
            </p:nvGrpSpPr>
            <p:grpSpPr>
              <a:xfrm>
                <a:off x="1124624" y="1927737"/>
                <a:ext cx="3978071" cy="2600914"/>
                <a:chOff x="918033" y="1927737"/>
                <a:chExt cx="3978071" cy="2600914"/>
              </a:xfrm>
            </p:grpSpPr>
            <p:sp>
              <p:nvSpPr>
                <p:cNvPr id="18" name="Isosceles Triangle 17"/>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Triangle 18"/>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Arc 16"/>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20" name="TextBox 19"/>
          <p:cNvSpPr txBox="1"/>
          <p:nvPr/>
        </p:nvSpPr>
        <p:spPr>
          <a:xfrm>
            <a:off x="1759473" y="661987"/>
            <a:ext cx="6237605" cy="769441"/>
          </a:xfrm>
          <a:prstGeom prst="rect">
            <a:avLst/>
          </a:prstGeom>
          <a:noFill/>
        </p:spPr>
        <p:txBody>
          <a:bodyPr wrap="none" rtlCol="0">
            <a:spAutoFit/>
          </a:bodyPr>
          <a:lstStyle/>
          <a:p>
            <a:pPr algn="ctr"/>
            <a:r>
              <a:rPr lang="en-US" sz="2000" dirty="0">
                <a:solidFill>
                  <a:schemeClr val="tx1"/>
                </a:solidFill>
                <a:latin typeface="Britannic Bold"/>
                <a:cs typeface="Britannic Bold"/>
              </a:rPr>
              <a:t>UNCONVENTIONAL RESERVOIR ENGINEERING PROJECT</a:t>
            </a:r>
          </a:p>
          <a:p>
            <a:pPr algn="ctr"/>
            <a:r>
              <a:rPr lang="en-US" dirty="0">
                <a:solidFill>
                  <a:schemeClr val="tx1"/>
                </a:solidFill>
                <a:latin typeface="Copperplate"/>
                <a:cs typeface="Copperplate"/>
              </a:rPr>
              <a:t>Colorado School of Mines</a:t>
            </a:r>
          </a:p>
        </p:txBody>
      </p:sp>
      <p:pic>
        <p:nvPicPr>
          <p:cNvPr id="21" name="Picture 20"/>
          <p:cNvPicPr>
            <a:picLocks noChangeAspect="1"/>
          </p:cNvPicPr>
          <p:nvPr/>
        </p:nvPicPr>
        <p:blipFill>
          <a:blip r:embed="rId3"/>
          <a:stretch>
            <a:fillRect/>
          </a:stretch>
        </p:blipFill>
        <p:spPr>
          <a:xfrm>
            <a:off x="7890798" y="587600"/>
            <a:ext cx="918793" cy="936834"/>
          </a:xfrm>
          <a:prstGeom prst="rect">
            <a:avLst/>
          </a:prstGeom>
        </p:spPr>
      </p:pic>
      <p:sp>
        <p:nvSpPr>
          <p:cNvPr id="22" name="TextBox 21"/>
          <p:cNvSpPr txBox="1"/>
          <p:nvPr/>
        </p:nvSpPr>
        <p:spPr>
          <a:xfrm>
            <a:off x="7904307" y="1445567"/>
            <a:ext cx="961922" cy="461665"/>
          </a:xfrm>
          <a:prstGeom prst="rect">
            <a:avLst/>
          </a:prstGeom>
          <a:noFill/>
        </p:spPr>
        <p:txBody>
          <a:bodyPr wrap="none" rtlCol="0">
            <a:spAutoFit/>
          </a:bodyPr>
          <a:lstStyle/>
          <a:p>
            <a:r>
              <a:rPr lang="en-US" b="1" dirty="0">
                <a:solidFill>
                  <a:srgbClr val="000000"/>
                </a:solidFill>
                <a:latin typeface="Copperplate Gothic Bold"/>
                <a:cs typeface="Copperplate Gothic Bold"/>
              </a:rPr>
              <a:t>CSM</a:t>
            </a:r>
          </a:p>
        </p:txBody>
      </p:sp>
      <p:sp>
        <p:nvSpPr>
          <p:cNvPr id="23" name="Rectangle 22"/>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4" name="Slide Number Placeholder 6"/>
          <p:cNvSpPr>
            <a:spLocks noGrp="1"/>
          </p:cNvSpPr>
          <p:nvPr>
            <p:ph type="sldNum" sz="quarter" idx="12"/>
          </p:nvPr>
        </p:nvSpPr>
        <p:spPr>
          <a:xfrm>
            <a:off x="7020088" y="627108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1</a:t>
            </a:fld>
            <a:endParaRPr lang="en-US" sz="1400" dirty="0">
              <a:solidFill>
                <a:srgbClr val="FFFFFF"/>
              </a:solidFill>
            </a:endParaRPr>
          </a:p>
        </p:txBody>
      </p:sp>
      <p:sp>
        <p:nvSpPr>
          <p:cNvPr id="25" name="Rectangle 2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nvGrpSpPr>
          <p:cNvPr id="26" name="Group 25"/>
          <p:cNvGrpSpPr>
            <a:grpSpLocks noChangeAspect="1"/>
          </p:cNvGrpSpPr>
          <p:nvPr/>
        </p:nvGrpSpPr>
        <p:grpSpPr>
          <a:xfrm>
            <a:off x="141396" y="6146400"/>
            <a:ext cx="763435" cy="609674"/>
            <a:chOff x="-32212" y="427945"/>
            <a:chExt cx="5134907" cy="4100706"/>
          </a:xfrm>
        </p:grpSpPr>
        <p:grpSp>
          <p:nvGrpSpPr>
            <p:cNvPr id="27" name="Group 26"/>
            <p:cNvGrpSpPr/>
            <p:nvPr/>
          </p:nvGrpSpPr>
          <p:grpSpPr>
            <a:xfrm>
              <a:off x="1124624" y="1927737"/>
              <a:ext cx="3978071" cy="2600914"/>
              <a:chOff x="918033" y="1927737"/>
              <a:chExt cx="3978071" cy="2600914"/>
            </a:xfrm>
          </p:grpSpPr>
          <p:sp>
            <p:nvSpPr>
              <p:cNvPr id="30" name="Isosceles Triangle 29"/>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ight Triangle 31"/>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Arc 28"/>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 name="TextBox 32"/>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7" name="Slide Number Placeholder 6"/>
          <p:cNvSpPr txBox="1">
            <a:spLocks/>
          </p:cNvSpPr>
          <p:nvPr/>
        </p:nvSpPr>
        <p:spPr>
          <a:xfrm>
            <a:off x="7154201" y="631644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kern="1200">
                <a:solidFill>
                  <a:schemeClr val="bg1"/>
                </a:solidFill>
                <a:latin typeface="Arial" pitchFamily="34" charset="0"/>
                <a:ea typeface="ヒラギノ角ゴ Pro W3" pitchFamily="75" charset="-128"/>
                <a:cs typeface="+mn-cs"/>
              </a:defRPr>
            </a:lvl1pPr>
            <a:lvl2pPr marL="742950" indent="-285750" algn="l" defTabSz="914400" rtl="0" eaLnBrk="1" latinLnBrk="0" hangingPunct="1">
              <a:defRPr sz="2400" kern="1200">
                <a:solidFill>
                  <a:schemeClr val="bg1"/>
                </a:solidFill>
                <a:latin typeface="Arial" pitchFamily="34" charset="0"/>
                <a:ea typeface="ヒラギノ角ゴ Pro W3" pitchFamily="75" charset="-128"/>
                <a:cs typeface="+mn-cs"/>
              </a:defRPr>
            </a:lvl2pPr>
            <a:lvl3pPr marL="1143000" indent="-228600" algn="l" defTabSz="914400" rtl="0" eaLnBrk="1" latinLnBrk="0" hangingPunct="1">
              <a:defRPr sz="2400" kern="1200">
                <a:solidFill>
                  <a:schemeClr val="bg1"/>
                </a:solidFill>
                <a:latin typeface="Arial" pitchFamily="34" charset="0"/>
                <a:ea typeface="ヒラギノ角ゴ Pro W3" pitchFamily="75" charset="-128"/>
                <a:cs typeface="+mn-cs"/>
              </a:defRPr>
            </a:lvl3pPr>
            <a:lvl4pPr marL="1600200" indent="-228600" algn="l" defTabSz="914400" rtl="0" eaLnBrk="1" latinLnBrk="0" hangingPunct="1">
              <a:defRPr sz="2400" kern="1200">
                <a:solidFill>
                  <a:schemeClr val="bg1"/>
                </a:solidFill>
                <a:latin typeface="Arial" pitchFamily="34" charset="0"/>
                <a:ea typeface="ヒラギノ角ゴ Pro W3" pitchFamily="75" charset="-128"/>
                <a:cs typeface="+mn-cs"/>
              </a:defRPr>
            </a:lvl4pPr>
            <a:lvl5pPr marL="2057400" indent="-228600" algn="l" defTabSz="914400" rtl="0" eaLnBrk="1" latinLnBrk="0" hangingPunct="1">
              <a:defRPr sz="2400" kern="1200">
                <a:solidFill>
                  <a:schemeClr val="bg1"/>
                </a:solidFill>
                <a:latin typeface="Arial" pitchFamily="34" charset="0"/>
                <a:ea typeface="ヒラギノ角ゴ Pro W3" pitchFamily="75" charset="-128"/>
                <a:cs typeface="+mn-cs"/>
              </a:defRPr>
            </a:lvl5pPr>
            <a:lvl6pPr marL="25146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6pPr>
            <a:lvl7pPr marL="29718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7pPr>
            <a:lvl8pPr marL="34290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8pPr>
            <a:lvl9pPr marL="3886200" indent="-228600" algn="l" defTabSz="914400" rtl="0" eaLnBrk="0" fontAlgn="base" latinLnBrk="0" hangingPunct="0">
              <a:spcBef>
                <a:spcPct val="0"/>
              </a:spcBef>
              <a:spcAft>
                <a:spcPct val="0"/>
              </a:spcAft>
              <a:defRPr sz="2400" kern="1200">
                <a:solidFill>
                  <a:schemeClr val="bg1"/>
                </a:solidFill>
                <a:latin typeface="Arial" pitchFamily="34" charset="0"/>
                <a:ea typeface="ヒラギノ角ゴ Pro W3" pitchFamily="75" charset="-128"/>
                <a:cs typeface="+mn-cs"/>
              </a:defRPr>
            </a:lvl9pPr>
          </a:lstStyle>
          <a:p>
            <a:pPr algn="r"/>
            <a:r>
              <a:rPr lang="en-US" sz="1400" dirty="0">
                <a:solidFill>
                  <a:srgbClr val="000000"/>
                </a:solidFill>
              </a:rPr>
              <a:t>1</a:t>
            </a:r>
          </a:p>
        </p:txBody>
      </p:sp>
      <p:sp>
        <p:nvSpPr>
          <p:cNvPr id="31" name="TextBox 30">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854833342"/>
      </p:ext>
    </p:extLst>
  </p:cSld>
  <p:clrMapOvr>
    <a:masterClrMapping/>
  </p:clrMapOvr>
  <mc:AlternateContent xmlns:mc="http://schemas.openxmlformats.org/markup-compatibility/2006" xmlns:p14="http://schemas.microsoft.com/office/powerpoint/2010/main">
    <mc:Choice Requires="p14">
      <p:transition spd="slow" p14:dur="2000" advTm="7865"/>
    </mc:Choice>
    <mc:Fallback xmlns="">
      <p:transition spd="slow" advTm="78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Correlating Well 1 and 2 Porosity and Permeability Data</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10</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TextBox 22">
            <a:extLst>
              <a:ext uri="{FF2B5EF4-FFF2-40B4-BE49-F238E27FC236}">
                <a16:creationId xmlns:a16="http://schemas.microsoft.com/office/drawing/2014/main" id="{5AA14C31-B95A-4CF8-8D04-55EC17618059}"/>
              </a:ext>
            </a:extLst>
          </p:cNvPr>
          <p:cNvSpPr txBox="1"/>
          <p:nvPr/>
        </p:nvSpPr>
        <p:spPr>
          <a:xfrm>
            <a:off x="6047928" y="5791200"/>
            <a:ext cx="2821164" cy="307777"/>
          </a:xfrm>
          <a:prstGeom prst="rect">
            <a:avLst/>
          </a:prstGeom>
          <a:noFill/>
        </p:spPr>
        <p:txBody>
          <a:bodyPr wrap="square" rtlCol="0">
            <a:spAutoFit/>
          </a:bodyPr>
          <a:lstStyle/>
          <a:p>
            <a:r>
              <a:rPr lang="en-US" sz="1400" dirty="0">
                <a:solidFill>
                  <a:schemeClr val="bg1"/>
                </a:solidFill>
              </a:rPr>
              <a:t>(Source: </a:t>
            </a:r>
            <a:r>
              <a:rPr lang="en-US" sz="1400" dirty="0" err="1">
                <a:solidFill>
                  <a:schemeClr val="bg1"/>
                </a:solidFill>
              </a:rPr>
              <a:t>DrillingInfo</a:t>
            </a:r>
            <a:r>
              <a:rPr lang="en-US" sz="1400" dirty="0">
                <a:solidFill>
                  <a:schemeClr val="bg1"/>
                </a:solidFill>
              </a:rPr>
              <a:t> 2019)</a:t>
            </a:r>
          </a:p>
        </p:txBody>
      </p:sp>
      <p:pic>
        <p:nvPicPr>
          <p:cNvPr id="6" name="Picture 5">
            <a:extLst>
              <a:ext uri="{FF2B5EF4-FFF2-40B4-BE49-F238E27FC236}">
                <a16:creationId xmlns:a16="http://schemas.microsoft.com/office/drawing/2014/main" id="{A62E6A21-9BAC-4751-BF61-BF418E67C107}"/>
              </a:ext>
            </a:extLst>
          </p:cNvPr>
          <p:cNvPicPr>
            <a:picLocks noChangeAspect="1"/>
          </p:cNvPicPr>
          <p:nvPr/>
        </p:nvPicPr>
        <p:blipFill>
          <a:blip r:embed="rId4"/>
          <a:stretch>
            <a:fillRect/>
          </a:stretch>
        </p:blipFill>
        <p:spPr>
          <a:xfrm>
            <a:off x="1362075" y="1066800"/>
            <a:ext cx="6419850" cy="4343400"/>
          </a:xfrm>
          <a:prstGeom prst="rect">
            <a:avLst/>
          </a:prstGeom>
        </p:spPr>
      </p:pic>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82813017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a:latin typeface="Arial Rounded MT Bold" panose="020F0704030504030204" pitchFamily="34" charset="0"/>
              </a:rPr>
              <a:t>Compressibility vs Permeability Trend</a:t>
            </a:r>
            <a:endParaRPr lang="en-US" sz="2400">
              <a:solidFill>
                <a:srgbClr val="FFFFFF"/>
              </a:solidFill>
              <a:latin typeface="Arial Rounded MT Bold" panose="020F07040305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11</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724C36DD-DA66-4723-B8BB-AB214B9DB3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142999"/>
            <a:ext cx="6629400" cy="4834039"/>
          </a:xfrm>
          <a:prstGeom prst="rect">
            <a:avLst/>
          </a:prstGeom>
          <a:noFill/>
        </p:spPr>
      </p:pic>
      <p:cxnSp>
        <p:nvCxnSpPr>
          <p:cNvPr id="24" name="Straight Arrow Connector 23">
            <a:extLst>
              <a:ext uri="{FF2B5EF4-FFF2-40B4-BE49-F238E27FC236}">
                <a16:creationId xmlns:a16="http://schemas.microsoft.com/office/drawing/2014/main" id="{3680AA0B-B719-4C7A-9CD0-984E62A82B55}"/>
              </a:ext>
            </a:extLst>
          </p:cNvPr>
          <p:cNvCxnSpPr>
            <a:cxnSpLocks/>
          </p:cNvCxnSpPr>
          <p:nvPr/>
        </p:nvCxnSpPr>
        <p:spPr>
          <a:xfrm flipH="1" flipV="1">
            <a:off x="4229100" y="2295349"/>
            <a:ext cx="1257300" cy="15146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2944904"/>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a:latin typeface="Arial Rounded MT Bold" panose="020F0704030504030204" pitchFamily="34" charset="0"/>
              </a:rPr>
              <a:t>Compressibility vs Quartz Content Trend</a:t>
            </a:r>
            <a:endParaRPr lang="en-US" sz="2400" dirty="0">
              <a:solidFill>
                <a:srgbClr val="FFFFFF"/>
              </a:solidFill>
              <a:latin typeface="Arial Rounded MT Bold" panose="020F07040305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12</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2" name="Picture 41">
            <a:extLst>
              <a:ext uri="{FF2B5EF4-FFF2-40B4-BE49-F238E27FC236}">
                <a16:creationId xmlns:a16="http://schemas.microsoft.com/office/drawing/2014/main" id="{3B5169B8-EB15-4BE8-A68C-B987F7227F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681" y="1615439"/>
            <a:ext cx="5200650" cy="3792220"/>
          </a:xfrm>
          <a:prstGeom prst="rect">
            <a:avLst/>
          </a:prstGeom>
          <a:noFill/>
        </p:spPr>
      </p:pic>
      <p:cxnSp>
        <p:nvCxnSpPr>
          <p:cNvPr id="43" name="Straight Arrow Connector 42">
            <a:extLst>
              <a:ext uri="{FF2B5EF4-FFF2-40B4-BE49-F238E27FC236}">
                <a16:creationId xmlns:a16="http://schemas.microsoft.com/office/drawing/2014/main" id="{3E02541A-DA25-48B8-B337-91B876576BC7}"/>
              </a:ext>
            </a:extLst>
          </p:cNvPr>
          <p:cNvCxnSpPr>
            <a:cxnSpLocks/>
          </p:cNvCxnSpPr>
          <p:nvPr/>
        </p:nvCxnSpPr>
        <p:spPr>
          <a:xfrm>
            <a:off x="3505200" y="2948883"/>
            <a:ext cx="1714500" cy="11874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6D7ADF6-A495-4372-87D8-B62BC11869AB}"/>
              </a:ext>
            </a:extLst>
          </p:cNvPr>
          <p:cNvSpPr txBox="1"/>
          <p:nvPr/>
        </p:nvSpPr>
        <p:spPr>
          <a:xfrm>
            <a:off x="5781481" y="1113472"/>
            <a:ext cx="2981519"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Decreasing compressibility with </a:t>
            </a:r>
            <a:r>
              <a:rPr lang="en-US" dirty="0">
                <a:solidFill>
                  <a:schemeClr val="bg1"/>
                </a:solidFill>
                <a:latin typeface="Calibri" panose="020F0502020204030204" pitchFamily="34" charset="0"/>
                <a:cs typeface="Calibri" panose="020F0502020204030204" pitchFamily="34" charset="0"/>
              </a:rPr>
              <a:t>increasing</a:t>
            </a:r>
            <a:r>
              <a:rPr lang="en-US" dirty="0">
                <a:solidFill>
                  <a:schemeClr val="bg1"/>
                </a:solidFill>
              </a:rPr>
              <a:t> Quartz content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Effect on Brittleness</a:t>
            </a:r>
          </a:p>
        </p:txBody>
      </p:sp>
      <p:graphicFrame>
        <p:nvGraphicFramePr>
          <p:cNvPr id="45" name="Object 44">
            <a:extLst>
              <a:ext uri="{FF2B5EF4-FFF2-40B4-BE49-F238E27FC236}">
                <a16:creationId xmlns:a16="http://schemas.microsoft.com/office/drawing/2014/main" id="{7046881A-73AC-416D-924D-33BA0B0B3CF4}"/>
              </a:ext>
            </a:extLst>
          </p:cNvPr>
          <p:cNvGraphicFramePr>
            <a:graphicFrameLocks noChangeAspect="1"/>
          </p:cNvGraphicFramePr>
          <p:nvPr>
            <p:extLst>
              <p:ext uri="{D42A27DB-BD31-4B8C-83A1-F6EECF244321}">
                <p14:modId xmlns:p14="http://schemas.microsoft.com/office/powerpoint/2010/main" val="1392989306"/>
              </p:ext>
            </p:extLst>
          </p:nvPr>
        </p:nvGraphicFramePr>
        <p:xfrm>
          <a:off x="6096000" y="2624739"/>
          <a:ext cx="1418928" cy="575661"/>
        </p:xfrm>
        <a:graphic>
          <a:graphicData uri="http://schemas.openxmlformats.org/presentationml/2006/ole">
            <mc:AlternateContent xmlns:mc="http://schemas.openxmlformats.org/markup-compatibility/2006">
              <mc:Choice xmlns:v="urn:schemas-microsoft-com:vml" Requires="v">
                <p:oleObj spid="_x0000_s2118" name="Equation" r:id="rId6" imgW="1028520" imgH="419040" progId="Equation.DSMT4">
                  <p:embed/>
                </p:oleObj>
              </mc:Choice>
              <mc:Fallback>
                <p:oleObj name="Equation" r:id="rId6" imgW="1028520" imgH="419040" progId="Equation.DSMT4">
                  <p:embed/>
                  <p:pic>
                    <p:nvPicPr>
                      <p:cNvPr id="12" name="Object 11">
                        <a:extLst>
                          <a:ext uri="{FF2B5EF4-FFF2-40B4-BE49-F238E27FC236}">
                            <a16:creationId xmlns:a16="http://schemas.microsoft.com/office/drawing/2014/main" id="{854FE188-FB4A-4E3A-B346-87717D99513F}"/>
                          </a:ext>
                        </a:extLst>
                      </p:cNvPr>
                      <p:cNvPicPr>
                        <a:picLocks noChangeAspect="1" noChangeArrowheads="1"/>
                      </p:cNvPicPr>
                      <p:nvPr/>
                    </p:nvPicPr>
                    <p:blipFill>
                      <a:blip r:embed="rId7"/>
                      <a:srcRect/>
                      <a:stretch>
                        <a:fillRect/>
                      </a:stretch>
                    </p:blipFill>
                    <p:spPr bwMode="auto">
                      <a:xfrm>
                        <a:off x="6096000" y="2624739"/>
                        <a:ext cx="1418928" cy="575661"/>
                      </a:xfrm>
                      <a:prstGeom prst="rect">
                        <a:avLst/>
                      </a:prstGeom>
                      <a:noFill/>
                    </p:spPr>
                  </p:pic>
                </p:oleObj>
              </mc:Fallback>
            </mc:AlternateContent>
          </a:graphicData>
        </a:graphic>
      </p:graphicFrame>
      <p:graphicFrame>
        <p:nvGraphicFramePr>
          <p:cNvPr id="46" name="Object 45">
            <a:extLst>
              <a:ext uri="{FF2B5EF4-FFF2-40B4-BE49-F238E27FC236}">
                <a16:creationId xmlns:a16="http://schemas.microsoft.com/office/drawing/2014/main" id="{7943455C-3373-4C0E-9266-3B2B5BA6124A}"/>
              </a:ext>
            </a:extLst>
          </p:cNvPr>
          <p:cNvGraphicFramePr>
            <a:graphicFrameLocks noChangeAspect="1"/>
          </p:cNvGraphicFramePr>
          <p:nvPr>
            <p:extLst>
              <p:ext uri="{D42A27DB-BD31-4B8C-83A1-F6EECF244321}">
                <p14:modId xmlns:p14="http://schemas.microsoft.com/office/powerpoint/2010/main" val="2430306027"/>
              </p:ext>
            </p:extLst>
          </p:nvPr>
        </p:nvGraphicFramePr>
        <p:xfrm>
          <a:off x="6096000" y="3271590"/>
          <a:ext cx="1776607" cy="614610"/>
        </p:xfrm>
        <a:graphic>
          <a:graphicData uri="http://schemas.openxmlformats.org/presentationml/2006/ole">
            <mc:AlternateContent xmlns:mc="http://schemas.openxmlformats.org/markup-compatibility/2006">
              <mc:Choice xmlns:v="urn:schemas-microsoft-com:vml" Requires="v">
                <p:oleObj spid="_x0000_s2119" name="Equation" r:id="rId8" imgW="1765080" imgH="609480" progId="Equation.DSMT4">
                  <p:embed/>
                </p:oleObj>
              </mc:Choice>
              <mc:Fallback>
                <p:oleObj name="Equation" r:id="rId8" imgW="1765080" imgH="609480" progId="Equation.DSMT4">
                  <p:embed/>
                  <p:pic>
                    <p:nvPicPr>
                      <p:cNvPr id="14" name="Object 13">
                        <a:extLst>
                          <a:ext uri="{FF2B5EF4-FFF2-40B4-BE49-F238E27FC236}">
                            <a16:creationId xmlns:a16="http://schemas.microsoft.com/office/drawing/2014/main" id="{E2231487-9D19-4363-8D01-DABA1ACF7EBE}"/>
                          </a:ext>
                        </a:extLst>
                      </p:cNvPr>
                      <p:cNvPicPr>
                        <a:picLocks noChangeAspect="1" noChangeArrowheads="1"/>
                      </p:cNvPicPr>
                      <p:nvPr/>
                    </p:nvPicPr>
                    <p:blipFill>
                      <a:blip r:embed="rId9"/>
                      <a:srcRect/>
                      <a:stretch>
                        <a:fillRect/>
                      </a:stretch>
                    </p:blipFill>
                    <p:spPr bwMode="auto">
                      <a:xfrm>
                        <a:off x="6096000" y="3271590"/>
                        <a:ext cx="1776607" cy="614610"/>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67C4139-70CD-4675-9F99-D4F22791E2AB}"/>
              </a:ext>
            </a:extLst>
          </p:cNvPr>
          <p:cNvSpPr txBox="1"/>
          <p:nvPr/>
        </p:nvSpPr>
        <p:spPr>
          <a:xfrm>
            <a:off x="7391400" y="3853190"/>
            <a:ext cx="1663229" cy="261610"/>
          </a:xfrm>
          <a:prstGeom prst="rect">
            <a:avLst/>
          </a:prstGeom>
          <a:noFill/>
        </p:spPr>
        <p:txBody>
          <a:bodyPr wrap="square" rtlCol="0">
            <a:spAutoFit/>
          </a:bodyPr>
          <a:lstStyle/>
          <a:p>
            <a:r>
              <a:rPr lang="en-US" sz="1100" dirty="0">
                <a:solidFill>
                  <a:schemeClr val="bg1"/>
                </a:solidFill>
              </a:rPr>
              <a:t>(Rickman et al. 2008)</a:t>
            </a:r>
          </a:p>
        </p:txBody>
      </p:sp>
      <p:graphicFrame>
        <p:nvGraphicFramePr>
          <p:cNvPr id="48" name="Object 47">
            <a:extLst>
              <a:ext uri="{FF2B5EF4-FFF2-40B4-BE49-F238E27FC236}">
                <a16:creationId xmlns:a16="http://schemas.microsoft.com/office/drawing/2014/main" id="{804F18ED-C254-4BF5-A2BC-F9E9ED73FA8A}"/>
              </a:ext>
            </a:extLst>
          </p:cNvPr>
          <p:cNvGraphicFramePr>
            <a:graphicFrameLocks noChangeAspect="1"/>
          </p:cNvGraphicFramePr>
          <p:nvPr>
            <p:extLst>
              <p:ext uri="{D42A27DB-BD31-4B8C-83A1-F6EECF244321}">
                <p14:modId xmlns:p14="http://schemas.microsoft.com/office/powerpoint/2010/main" val="1259961001"/>
              </p:ext>
            </p:extLst>
          </p:nvPr>
        </p:nvGraphicFramePr>
        <p:xfrm>
          <a:off x="6096000" y="4070350"/>
          <a:ext cx="2225675" cy="477838"/>
        </p:xfrm>
        <a:graphic>
          <a:graphicData uri="http://schemas.openxmlformats.org/presentationml/2006/ole">
            <mc:AlternateContent xmlns:mc="http://schemas.openxmlformats.org/markup-compatibility/2006">
              <mc:Choice xmlns:v="urn:schemas-microsoft-com:vml" Requires="v">
                <p:oleObj spid="_x0000_s2120" name="Equation" r:id="rId10" imgW="2133360" imgH="457200" progId="Equation.DSMT4">
                  <p:embed/>
                </p:oleObj>
              </mc:Choice>
              <mc:Fallback>
                <p:oleObj name="Equation" r:id="rId10" imgW="2133360" imgH="457200" progId="Equation.DSMT4">
                  <p:embed/>
                  <p:pic>
                    <p:nvPicPr>
                      <p:cNvPr id="15" name="Object 14">
                        <a:extLst>
                          <a:ext uri="{FF2B5EF4-FFF2-40B4-BE49-F238E27FC236}">
                            <a16:creationId xmlns:a16="http://schemas.microsoft.com/office/drawing/2014/main" id="{7F6EED6C-971B-4055-BF4E-6C2B8B544535}"/>
                          </a:ext>
                        </a:extLst>
                      </p:cNvPr>
                      <p:cNvPicPr>
                        <a:picLocks noChangeAspect="1" noChangeArrowheads="1"/>
                      </p:cNvPicPr>
                      <p:nvPr/>
                    </p:nvPicPr>
                    <p:blipFill>
                      <a:blip r:embed="rId11"/>
                      <a:srcRect/>
                      <a:stretch>
                        <a:fillRect/>
                      </a:stretch>
                    </p:blipFill>
                    <p:spPr bwMode="auto">
                      <a:xfrm>
                        <a:off x="6096000" y="4070350"/>
                        <a:ext cx="2225675" cy="477838"/>
                      </a:xfrm>
                      <a:prstGeom prst="rect">
                        <a:avLst/>
                      </a:prstGeom>
                      <a:noFill/>
                    </p:spPr>
                  </p:pic>
                </p:oleObj>
              </mc:Fallback>
            </mc:AlternateContent>
          </a:graphicData>
        </a:graphic>
      </p:graphicFrame>
      <p:sp>
        <p:nvSpPr>
          <p:cNvPr id="49" name="TextBox 48">
            <a:extLst>
              <a:ext uri="{FF2B5EF4-FFF2-40B4-BE49-F238E27FC236}">
                <a16:creationId xmlns:a16="http://schemas.microsoft.com/office/drawing/2014/main" id="{7AEAEEC9-8537-4E36-B67A-333508CE9296}"/>
              </a:ext>
            </a:extLst>
          </p:cNvPr>
          <p:cNvSpPr txBox="1"/>
          <p:nvPr/>
        </p:nvSpPr>
        <p:spPr>
          <a:xfrm>
            <a:off x="7586072" y="4514057"/>
            <a:ext cx="1505545" cy="261610"/>
          </a:xfrm>
          <a:prstGeom prst="rect">
            <a:avLst/>
          </a:prstGeom>
          <a:noFill/>
        </p:spPr>
        <p:txBody>
          <a:bodyPr wrap="square" rtlCol="0">
            <a:spAutoFit/>
          </a:bodyPr>
          <a:lstStyle/>
          <a:p>
            <a:r>
              <a:rPr lang="en-US" sz="1100" dirty="0">
                <a:solidFill>
                  <a:schemeClr val="bg1"/>
                </a:solidFill>
              </a:rPr>
              <a:t>(</a:t>
            </a:r>
            <a:r>
              <a:rPr lang="en-US" sz="1100" dirty="0" err="1">
                <a:solidFill>
                  <a:schemeClr val="bg1"/>
                </a:solidFill>
              </a:rPr>
              <a:t>Jarvie</a:t>
            </a:r>
            <a:r>
              <a:rPr lang="en-US" sz="1100" dirty="0">
                <a:solidFill>
                  <a:schemeClr val="bg1"/>
                </a:solidFill>
              </a:rPr>
              <a:t> et al. 2007)</a:t>
            </a:r>
          </a:p>
        </p:txBody>
      </p:sp>
      <p:graphicFrame>
        <p:nvGraphicFramePr>
          <p:cNvPr id="50" name="Object 49">
            <a:extLst>
              <a:ext uri="{FF2B5EF4-FFF2-40B4-BE49-F238E27FC236}">
                <a16:creationId xmlns:a16="http://schemas.microsoft.com/office/drawing/2014/main" id="{FF160EF8-9C69-4803-80DD-14B70FA254B5}"/>
              </a:ext>
            </a:extLst>
          </p:cNvPr>
          <p:cNvGraphicFramePr>
            <a:graphicFrameLocks noChangeAspect="1"/>
          </p:cNvGraphicFramePr>
          <p:nvPr>
            <p:extLst>
              <p:ext uri="{D42A27DB-BD31-4B8C-83A1-F6EECF244321}">
                <p14:modId xmlns:p14="http://schemas.microsoft.com/office/powerpoint/2010/main" val="536150013"/>
              </p:ext>
            </p:extLst>
          </p:nvPr>
        </p:nvGraphicFramePr>
        <p:xfrm>
          <a:off x="6170807" y="4842204"/>
          <a:ext cx="1677793" cy="1355243"/>
        </p:xfrm>
        <a:graphic>
          <a:graphicData uri="http://schemas.openxmlformats.org/presentationml/2006/ole">
            <mc:AlternateContent xmlns:mc="http://schemas.openxmlformats.org/markup-compatibility/2006">
              <mc:Choice xmlns:v="urn:schemas-microsoft-com:vml" Requires="v">
                <p:oleObj spid="_x0000_s2121" name="Equation" r:id="rId12" imgW="1701720" imgH="1371600" progId="Equation.DSMT4">
                  <p:embed/>
                </p:oleObj>
              </mc:Choice>
              <mc:Fallback>
                <p:oleObj name="Equation" r:id="rId12" imgW="1701720" imgH="1371600" progId="Equation.DSMT4">
                  <p:embed/>
                  <p:pic>
                    <p:nvPicPr>
                      <p:cNvPr id="17" name="Object 16">
                        <a:extLst>
                          <a:ext uri="{FF2B5EF4-FFF2-40B4-BE49-F238E27FC236}">
                            <a16:creationId xmlns:a16="http://schemas.microsoft.com/office/drawing/2014/main" id="{F891BE3F-A7A5-49B9-BD64-250240C3FB35}"/>
                          </a:ext>
                        </a:extLst>
                      </p:cNvPr>
                      <p:cNvPicPr>
                        <a:picLocks noChangeAspect="1" noChangeArrowheads="1"/>
                      </p:cNvPicPr>
                      <p:nvPr/>
                    </p:nvPicPr>
                    <p:blipFill>
                      <a:blip r:embed="rId13"/>
                      <a:srcRect/>
                      <a:stretch>
                        <a:fillRect/>
                      </a:stretch>
                    </p:blipFill>
                    <p:spPr bwMode="auto">
                      <a:xfrm>
                        <a:off x="6170807" y="4842204"/>
                        <a:ext cx="1677793" cy="1355243"/>
                      </a:xfrm>
                      <a:prstGeom prst="rect">
                        <a:avLst/>
                      </a:prstGeom>
                      <a:noFill/>
                    </p:spPr>
                  </p:pic>
                </p:oleObj>
              </mc:Fallback>
            </mc:AlternateContent>
          </a:graphicData>
        </a:graphic>
      </p:graphicFrame>
      <p:sp>
        <p:nvSpPr>
          <p:cNvPr id="26" name="TextBox 25">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368745439"/>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a:latin typeface="Arial Rounded MT Bold" panose="020F0704030504030204" pitchFamily="34" charset="0"/>
              </a:rPr>
              <a:t>Rate Transient Analysis for Well 1 and Well 2</a:t>
            </a:r>
            <a:endParaRPr lang="en-US" sz="2400" dirty="0">
              <a:solidFill>
                <a:srgbClr val="FFFFFF"/>
              </a:solidFill>
              <a:latin typeface="Arial Rounded MT Bold" panose="020F07040305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13</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3">
            <a:extLst>
              <a:ext uri="{FF2B5EF4-FFF2-40B4-BE49-F238E27FC236}">
                <a16:creationId xmlns:a16="http://schemas.microsoft.com/office/drawing/2014/main" id="{6C1F3D60-744D-4189-A945-921AB4A604E7}"/>
              </a:ext>
            </a:extLst>
          </p:cNvPr>
          <p:cNvSpPr/>
          <p:nvPr/>
        </p:nvSpPr>
        <p:spPr>
          <a:xfrm>
            <a:off x="682428" y="1535668"/>
            <a:ext cx="2963312" cy="369332"/>
          </a:xfrm>
          <a:prstGeom prst="rect">
            <a:avLst/>
          </a:prstGeom>
        </p:spPr>
        <p:txBody>
          <a:bodyPr wrap="none">
            <a:spAutoFit/>
          </a:bodyPr>
          <a:lstStyle/>
          <a:p>
            <a:r>
              <a:rPr lang="en-US" b="1" dirty="0">
                <a:solidFill>
                  <a:srgbClr val="FFFF00"/>
                </a:solidFill>
              </a:rPr>
              <a:t>Diagnostic Plot for Well 1</a:t>
            </a:r>
            <a:endParaRPr lang="en-US" dirty="0">
              <a:solidFill>
                <a:srgbClr val="FFFF00"/>
              </a:solidFill>
            </a:endParaRPr>
          </a:p>
        </p:txBody>
      </p:sp>
      <p:pic>
        <p:nvPicPr>
          <p:cNvPr id="25" name="Picture 24">
            <a:extLst>
              <a:ext uri="{FF2B5EF4-FFF2-40B4-BE49-F238E27FC236}">
                <a16:creationId xmlns:a16="http://schemas.microsoft.com/office/drawing/2014/main" id="{F2F4E3B9-F1E8-460D-BDBA-827EEEAAE2E8}"/>
              </a:ext>
            </a:extLst>
          </p:cNvPr>
          <p:cNvPicPr>
            <a:picLocks noChangeAspect="1"/>
          </p:cNvPicPr>
          <p:nvPr/>
        </p:nvPicPr>
        <p:blipFill rotWithShape="1">
          <a:blip r:embed="rId5"/>
          <a:srcRect l="2776" t="1822" r="15336" b="-170"/>
          <a:stretch/>
        </p:blipFill>
        <p:spPr>
          <a:xfrm>
            <a:off x="457200" y="2026919"/>
            <a:ext cx="3363526" cy="3078481"/>
          </a:xfrm>
          <a:prstGeom prst="rect">
            <a:avLst/>
          </a:prstGeom>
        </p:spPr>
      </p:pic>
      <p:graphicFrame>
        <p:nvGraphicFramePr>
          <p:cNvPr id="26" name="Object 25">
            <a:extLst>
              <a:ext uri="{FF2B5EF4-FFF2-40B4-BE49-F238E27FC236}">
                <a16:creationId xmlns:a16="http://schemas.microsoft.com/office/drawing/2014/main" id="{B32AF543-5496-4A14-B19A-A57E99110688}"/>
              </a:ext>
            </a:extLst>
          </p:cNvPr>
          <p:cNvGraphicFramePr>
            <a:graphicFrameLocks noChangeAspect="1"/>
          </p:cNvGraphicFramePr>
          <p:nvPr>
            <p:extLst>
              <p:ext uri="{D42A27DB-BD31-4B8C-83A1-F6EECF244321}">
                <p14:modId xmlns:p14="http://schemas.microsoft.com/office/powerpoint/2010/main" val="1958106391"/>
              </p:ext>
            </p:extLst>
          </p:nvPr>
        </p:nvGraphicFramePr>
        <p:xfrm>
          <a:off x="2362200" y="2680151"/>
          <a:ext cx="1218501" cy="367849"/>
        </p:xfrm>
        <a:graphic>
          <a:graphicData uri="http://schemas.openxmlformats.org/presentationml/2006/ole">
            <mc:AlternateContent xmlns:mc="http://schemas.openxmlformats.org/markup-compatibility/2006">
              <mc:Choice xmlns:v="urn:schemas-microsoft-com:vml" Requires="v">
                <p:oleObj spid="_x0000_s3122" name="Equation" r:id="rId6" imgW="1346040" imgH="406080" progId="Equation.DSMT4">
                  <p:embed/>
                </p:oleObj>
              </mc:Choice>
              <mc:Fallback>
                <p:oleObj name="Equation" r:id="rId6" imgW="1346040" imgH="406080" progId="Equation.DSMT4">
                  <p:embed/>
                  <p:pic>
                    <p:nvPicPr>
                      <p:cNvPr id="11" name="Object 10">
                        <a:extLst>
                          <a:ext uri="{FF2B5EF4-FFF2-40B4-BE49-F238E27FC236}">
                            <a16:creationId xmlns:a16="http://schemas.microsoft.com/office/drawing/2014/main" id="{BDC74866-A7E9-441B-BDD2-77C7999FC790}"/>
                          </a:ext>
                        </a:extLst>
                      </p:cNvPr>
                      <p:cNvPicPr/>
                      <p:nvPr/>
                    </p:nvPicPr>
                    <p:blipFill>
                      <a:blip r:embed="rId7"/>
                      <a:stretch>
                        <a:fillRect/>
                      </a:stretch>
                    </p:blipFill>
                    <p:spPr>
                      <a:xfrm>
                        <a:off x="2362200" y="2680151"/>
                        <a:ext cx="1218501" cy="367849"/>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064334A8-F02D-44CA-975C-7E509FF3BE11}"/>
              </a:ext>
            </a:extLst>
          </p:cNvPr>
          <p:cNvGraphicFramePr>
            <a:graphicFrameLocks noChangeAspect="1"/>
          </p:cNvGraphicFramePr>
          <p:nvPr>
            <p:extLst>
              <p:ext uri="{D42A27DB-BD31-4B8C-83A1-F6EECF244321}">
                <p14:modId xmlns:p14="http://schemas.microsoft.com/office/powerpoint/2010/main" val="387648700"/>
              </p:ext>
            </p:extLst>
          </p:nvPr>
        </p:nvGraphicFramePr>
        <p:xfrm>
          <a:off x="2881394" y="3581400"/>
          <a:ext cx="700006" cy="155557"/>
        </p:xfrm>
        <a:graphic>
          <a:graphicData uri="http://schemas.openxmlformats.org/presentationml/2006/ole">
            <mc:AlternateContent xmlns:mc="http://schemas.openxmlformats.org/markup-compatibility/2006">
              <mc:Choice xmlns:v="urn:schemas-microsoft-com:vml" Requires="v">
                <p:oleObj spid="_x0000_s3123" name="Equation" r:id="rId8" imgW="799920" imgH="177480" progId="Equation.DSMT4">
                  <p:embed/>
                </p:oleObj>
              </mc:Choice>
              <mc:Fallback>
                <p:oleObj name="Equation" r:id="rId8" imgW="799920" imgH="177480" progId="Equation.DSMT4">
                  <p:embed/>
                  <p:pic>
                    <p:nvPicPr>
                      <p:cNvPr id="12" name="Object 11">
                        <a:extLst>
                          <a:ext uri="{FF2B5EF4-FFF2-40B4-BE49-F238E27FC236}">
                            <a16:creationId xmlns:a16="http://schemas.microsoft.com/office/drawing/2014/main" id="{A3D5907D-2466-450D-80D2-31F802716CDD}"/>
                          </a:ext>
                        </a:extLst>
                      </p:cNvPr>
                      <p:cNvPicPr/>
                      <p:nvPr/>
                    </p:nvPicPr>
                    <p:blipFill>
                      <a:blip r:embed="rId9"/>
                      <a:stretch>
                        <a:fillRect/>
                      </a:stretch>
                    </p:blipFill>
                    <p:spPr>
                      <a:xfrm>
                        <a:off x="2881394" y="3581400"/>
                        <a:ext cx="700006" cy="155557"/>
                      </a:xfrm>
                      <a:prstGeom prst="rect">
                        <a:avLst/>
                      </a:prstGeom>
                    </p:spPr>
                  </p:pic>
                </p:oleObj>
              </mc:Fallback>
            </mc:AlternateContent>
          </a:graphicData>
        </a:graphic>
      </p:graphicFrame>
      <p:pic>
        <p:nvPicPr>
          <p:cNvPr id="28" name="Picture 27">
            <a:extLst>
              <a:ext uri="{FF2B5EF4-FFF2-40B4-BE49-F238E27FC236}">
                <a16:creationId xmlns:a16="http://schemas.microsoft.com/office/drawing/2014/main" id="{1CB1F617-7E3A-4005-A2CC-3D2C3D4ED212}"/>
              </a:ext>
            </a:extLst>
          </p:cNvPr>
          <p:cNvPicPr>
            <a:picLocks noChangeAspect="1"/>
          </p:cNvPicPr>
          <p:nvPr/>
        </p:nvPicPr>
        <p:blipFill rotWithShape="1">
          <a:blip r:embed="rId10"/>
          <a:srcRect l="3592" t="6666" r="25484" b="1991"/>
          <a:stretch/>
        </p:blipFill>
        <p:spPr>
          <a:xfrm>
            <a:off x="5310330" y="2026918"/>
            <a:ext cx="2995470" cy="3040154"/>
          </a:xfrm>
          <a:prstGeom prst="rect">
            <a:avLst/>
          </a:prstGeom>
        </p:spPr>
      </p:pic>
      <p:sp>
        <p:nvSpPr>
          <p:cNvPr id="29" name="TextBox 28">
            <a:extLst>
              <a:ext uri="{FF2B5EF4-FFF2-40B4-BE49-F238E27FC236}">
                <a16:creationId xmlns:a16="http://schemas.microsoft.com/office/drawing/2014/main" id="{4927962F-27B9-4109-A190-F5679A56474F}"/>
              </a:ext>
            </a:extLst>
          </p:cNvPr>
          <p:cNvSpPr txBox="1"/>
          <p:nvPr/>
        </p:nvSpPr>
        <p:spPr>
          <a:xfrm>
            <a:off x="6027644" y="5867400"/>
            <a:ext cx="2821164" cy="307777"/>
          </a:xfrm>
          <a:prstGeom prst="rect">
            <a:avLst/>
          </a:prstGeom>
          <a:noFill/>
        </p:spPr>
        <p:txBody>
          <a:bodyPr wrap="square" rtlCol="0">
            <a:spAutoFit/>
          </a:bodyPr>
          <a:lstStyle/>
          <a:p>
            <a:r>
              <a:rPr lang="en-US" sz="1400" dirty="0">
                <a:solidFill>
                  <a:schemeClr val="bg1"/>
                </a:solidFill>
              </a:rPr>
              <a:t>(Source: </a:t>
            </a:r>
            <a:r>
              <a:rPr lang="en-US" sz="1400" dirty="0" err="1">
                <a:solidFill>
                  <a:schemeClr val="bg1"/>
                </a:solidFill>
              </a:rPr>
              <a:t>DrillingInfo</a:t>
            </a:r>
            <a:r>
              <a:rPr lang="en-US" sz="1400" dirty="0">
                <a:solidFill>
                  <a:schemeClr val="bg1"/>
                </a:solidFill>
              </a:rPr>
              <a:t> 2019)</a:t>
            </a:r>
          </a:p>
        </p:txBody>
      </p:sp>
      <p:sp>
        <p:nvSpPr>
          <p:cNvPr id="30" name="Rectangle 29">
            <a:extLst>
              <a:ext uri="{FF2B5EF4-FFF2-40B4-BE49-F238E27FC236}">
                <a16:creationId xmlns:a16="http://schemas.microsoft.com/office/drawing/2014/main" id="{5DB656D4-2D4C-4EAF-B4D8-D990A2EE377B}"/>
              </a:ext>
            </a:extLst>
          </p:cNvPr>
          <p:cNvSpPr/>
          <p:nvPr/>
        </p:nvSpPr>
        <p:spPr>
          <a:xfrm>
            <a:off x="5483028" y="1535668"/>
            <a:ext cx="2963312" cy="369332"/>
          </a:xfrm>
          <a:prstGeom prst="rect">
            <a:avLst/>
          </a:prstGeom>
        </p:spPr>
        <p:txBody>
          <a:bodyPr wrap="none">
            <a:spAutoFit/>
          </a:bodyPr>
          <a:lstStyle/>
          <a:p>
            <a:r>
              <a:rPr lang="en-US" b="1" dirty="0">
                <a:solidFill>
                  <a:srgbClr val="FFFF00"/>
                </a:solidFill>
              </a:rPr>
              <a:t>Diagnostic Plot for Well 2</a:t>
            </a:r>
            <a:endParaRPr lang="en-US" dirty="0">
              <a:solidFill>
                <a:srgbClr val="FFFF00"/>
              </a:solidFill>
            </a:endParaRPr>
          </a:p>
        </p:txBody>
      </p:sp>
      <p:graphicFrame>
        <p:nvGraphicFramePr>
          <p:cNvPr id="32" name="Object 31">
            <a:extLst>
              <a:ext uri="{FF2B5EF4-FFF2-40B4-BE49-F238E27FC236}">
                <a16:creationId xmlns:a16="http://schemas.microsoft.com/office/drawing/2014/main" id="{6220B96F-1AF6-4E25-8215-D28BC4E6E90A}"/>
              </a:ext>
            </a:extLst>
          </p:cNvPr>
          <p:cNvGraphicFramePr>
            <a:graphicFrameLocks noChangeAspect="1"/>
          </p:cNvGraphicFramePr>
          <p:nvPr>
            <p:extLst>
              <p:ext uri="{D42A27DB-BD31-4B8C-83A1-F6EECF244321}">
                <p14:modId xmlns:p14="http://schemas.microsoft.com/office/powerpoint/2010/main" val="3907797852"/>
              </p:ext>
            </p:extLst>
          </p:nvPr>
        </p:nvGraphicFramePr>
        <p:xfrm>
          <a:off x="7605794" y="3429000"/>
          <a:ext cx="700006" cy="155557"/>
        </p:xfrm>
        <a:graphic>
          <a:graphicData uri="http://schemas.openxmlformats.org/presentationml/2006/ole">
            <mc:AlternateContent xmlns:mc="http://schemas.openxmlformats.org/markup-compatibility/2006">
              <mc:Choice xmlns:v="urn:schemas-microsoft-com:vml" Requires="v">
                <p:oleObj spid="_x0000_s3124" name="Equation" r:id="rId8" imgW="799920" imgH="177480" progId="Equation.DSMT4">
                  <p:embed/>
                </p:oleObj>
              </mc:Choice>
              <mc:Fallback>
                <p:oleObj name="Equation" r:id="rId8" imgW="799920" imgH="177480" progId="Equation.DSMT4">
                  <p:embed/>
                  <p:pic>
                    <p:nvPicPr>
                      <p:cNvPr id="27" name="Object 26">
                        <a:extLst>
                          <a:ext uri="{FF2B5EF4-FFF2-40B4-BE49-F238E27FC236}">
                            <a16:creationId xmlns:a16="http://schemas.microsoft.com/office/drawing/2014/main" id="{064334A8-F02D-44CA-975C-7E509FF3BE11}"/>
                          </a:ext>
                        </a:extLst>
                      </p:cNvPr>
                      <p:cNvPicPr/>
                      <p:nvPr/>
                    </p:nvPicPr>
                    <p:blipFill>
                      <a:blip r:embed="rId9"/>
                      <a:stretch>
                        <a:fillRect/>
                      </a:stretch>
                    </p:blipFill>
                    <p:spPr>
                      <a:xfrm>
                        <a:off x="7605794" y="3429000"/>
                        <a:ext cx="700006" cy="155557"/>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669259702"/>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978E7-53E2-48BE-9342-F6AD78EA5A1A}"/>
              </a:ext>
            </a:extLst>
          </p:cNvPr>
          <p:cNvPicPr>
            <a:picLocks noChangeAspect="1"/>
          </p:cNvPicPr>
          <p:nvPr/>
        </p:nvPicPr>
        <p:blipFill>
          <a:blip r:embed="rId3"/>
          <a:stretch>
            <a:fillRect/>
          </a:stretch>
        </p:blipFill>
        <p:spPr>
          <a:xfrm>
            <a:off x="1362075" y="1073490"/>
            <a:ext cx="6486525" cy="4347030"/>
          </a:xfrm>
          <a:prstGeom prst="rect">
            <a:avLst/>
          </a:prstGeom>
        </p:spPr>
      </p:pic>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Correlating Well 3, 4, 5, and 6 Elastic Properties</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14</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TextBox 22">
            <a:extLst>
              <a:ext uri="{FF2B5EF4-FFF2-40B4-BE49-F238E27FC236}">
                <a16:creationId xmlns:a16="http://schemas.microsoft.com/office/drawing/2014/main" id="{5AA14C31-B95A-4CF8-8D04-55EC17618059}"/>
              </a:ext>
            </a:extLst>
          </p:cNvPr>
          <p:cNvSpPr txBox="1"/>
          <p:nvPr/>
        </p:nvSpPr>
        <p:spPr>
          <a:xfrm>
            <a:off x="6047928" y="5791200"/>
            <a:ext cx="2821164" cy="307777"/>
          </a:xfrm>
          <a:prstGeom prst="rect">
            <a:avLst/>
          </a:prstGeom>
          <a:noFill/>
        </p:spPr>
        <p:txBody>
          <a:bodyPr wrap="square" rtlCol="0">
            <a:spAutoFit/>
          </a:bodyPr>
          <a:lstStyle/>
          <a:p>
            <a:r>
              <a:rPr lang="en-US" sz="1400" dirty="0">
                <a:solidFill>
                  <a:schemeClr val="bg1"/>
                </a:solidFill>
              </a:rPr>
              <a:t>(Source: </a:t>
            </a:r>
            <a:r>
              <a:rPr lang="en-US" sz="1400" dirty="0" err="1">
                <a:solidFill>
                  <a:schemeClr val="bg1"/>
                </a:solidFill>
              </a:rPr>
              <a:t>DrillingInfo</a:t>
            </a:r>
            <a:r>
              <a:rPr lang="en-US" sz="1400" dirty="0">
                <a:solidFill>
                  <a:schemeClr val="bg1"/>
                </a:solidFill>
              </a:rPr>
              <a:t> 2019)</a:t>
            </a: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407094319"/>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Static vs Dynamic Elastic Rock Properties</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15</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692E190F-D7AA-4C7B-8FF4-30A1A5B11687}"/>
              </a:ext>
            </a:extLst>
          </p:cNvPr>
          <p:cNvPicPr>
            <a:picLocks noChangeAspect="1"/>
          </p:cNvPicPr>
          <p:nvPr/>
        </p:nvPicPr>
        <p:blipFill>
          <a:blip r:embed="rId4"/>
          <a:stretch>
            <a:fillRect/>
          </a:stretch>
        </p:blipFill>
        <p:spPr>
          <a:xfrm>
            <a:off x="990600" y="1090049"/>
            <a:ext cx="2743200" cy="2367598"/>
          </a:xfrm>
          <a:prstGeom prst="rect">
            <a:avLst/>
          </a:prstGeom>
        </p:spPr>
      </p:pic>
      <p:pic>
        <p:nvPicPr>
          <p:cNvPr id="24" name="Picture 23">
            <a:extLst>
              <a:ext uri="{FF2B5EF4-FFF2-40B4-BE49-F238E27FC236}">
                <a16:creationId xmlns:a16="http://schemas.microsoft.com/office/drawing/2014/main" id="{D1182BDC-51E0-4BAB-A688-B3AB44B057CB}"/>
              </a:ext>
            </a:extLst>
          </p:cNvPr>
          <p:cNvPicPr>
            <a:picLocks noChangeAspect="1"/>
          </p:cNvPicPr>
          <p:nvPr/>
        </p:nvPicPr>
        <p:blipFill>
          <a:blip r:embed="rId5"/>
          <a:stretch>
            <a:fillRect/>
          </a:stretch>
        </p:blipFill>
        <p:spPr>
          <a:xfrm>
            <a:off x="5548005" y="1066800"/>
            <a:ext cx="2531781" cy="2367598"/>
          </a:xfrm>
          <a:prstGeom prst="rect">
            <a:avLst/>
          </a:prstGeom>
        </p:spPr>
      </p:pic>
      <p:pic>
        <p:nvPicPr>
          <p:cNvPr id="26" name="Picture 25">
            <a:extLst>
              <a:ext uri="{FF2B5EF4-FFF2-40B4-BE49-F238E27FC236}">
                <a16:creationId xmlns:a16="http://schemas.microsoft.com/office/drawing/2014/main" id="{EE50052C-A0A1-4DC0-9029-BB76B34C281F}"/>
              </a:ext>
            </a:extLst>
          </p:cNvPr>
          <p:cNvPicPr>
            <a:picLocks noChangeAspect="1"/>
          </p:cNvPicPr>
          <p:nvPr/>
        </p:nvPicPr>
        <p:blipFill>
          <a:blip r:embed="rId6"/>
          <a:stretch>
            <a:fillRect/>
          </a:stretch>
        </p:blipFill>
        <p:spPr>
          <a:xfrm>
            <a:off x="990600" y="3699017"/>
            <a:ext cx="2743200" cy="2357477"/>
          </a:xfrm>
          <a:prstGeom prst="rect">
            <a:avLst/>
          </a:prstGeom>
        </p:spPr>
      </p:pic>
      <p:pic>
        <p:nvPicPr>
          <p:cNvPr id="27" name="Picture 26">
            <a:extLst>
              <a:ext uri="{FF2B5EF4-FFF2-40B4-BE49-F238E27FC236}">
                <a16:creationId xmlns:a16="http://schemas.microsoft.com/office/drawing/2014/main" id="{7C712EA5-5689-4723-B8BF-F3E6EDBB1475}"/>
              </a:ext>
            </a:extLst>
          </p:cNvPr>
          <p:cNvPicPr>
            <a:picLocks noChangeAspect="1"/>
          </p:cNvPicPr>
          <p:nvPr/>
        </p:nvPicPr>
        <p:blipFill>
          <a:blip r:embed="rId7"/>
          <a:stretch>
            <a:fillRect/>
          </a:stretch>
        </p:blipFill>
        <p:spPr>
          <a:xfrm>
            <a:off x="5562600" y="3699017"/>
            <a:ext cx="2517186" cy="2367598"/>
          </a:xfrm>
          <a:prstGeom prst="rect">
            <a:avLst/>
          </a:prstGeom>
        </p:spPr>
      </p:pic>
      <p:sp>
        <p:nvSpPr>
          <p:cNvPr id="25" name="TextBox 24">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739033903"/>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Rate Transient Analysis for Well 4, 5, and 6</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16</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2">
            <a:extLst>
              <a:ext uri="{FF2B5EF4-FFF2-40B4-BE49-F238E27FC236}">
                <a16:creationId xmlns:a16="http://schemas.microsoft.com/office/drawing/2014/main" id="{FB3FC32D-D432-4FA2-80A3-4833B17966E4}"/>
              </a:ext>
            </a:extLst>
          </p:cNvPr>
          <p:cNvSpPr/>
          <p:nvPr/>
        </p:nvSpPr>
        <p:spPr>
          <a:xfrm>
            <a:off x="911028" y="931360"/>
            <a:ext cx="2594172" cy="369332"/>
          </a:xfrm>
          <a:prstGeom prst="rect">
            <a:avLst/>
          </a:prstGeom>
        </p:spPr>
        <p:txBody>
          <a:bodyPr wrap="none">
            <a:spAutoFit/>
          </a:bodyPr>
          <a:lstStyle/>
          <a:p>
            <a:r>
              <a:rPr lang="en-US" b="1" dirty="0">
                <a:solidFill>
                  <a:srgbClr val="FFFF00"/>
                </a:solidFill>
                <a:latin typeface="Calibri" panose="020F0502020204030204" pitchFamily="34" charset="0"/>
                <a:cs typeface="Calibri" panose="020F0502020204030204" pitchFamily="34" charset="0"/>
              </a:rPr>
              <a:t>Diagnostic Plot for Well 4</a:t>
            </a:r>
            <a:endParaRPr lang="en-US" dirty="0">
              <a:solidFill>
                <a:srgbClr val="FFFF00"/>
              </a:solidFill>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7A9A01CE-081D-40A6-8547-583B515C3CD2}"/>
              </a:ext>
            </a:extLst>
          </p:cNvPr>
          <p:cNvPicPr>
            <a:picLocks noChangeAspect="1"/>
          </p:cNvPicPr>
          <p:nvPr/>
        </p:nvPicPr>
        <p:blipFill rotWithShape="1">
          <a:blip r:embed="rId5"/>
          <a:srcRect l="3996" t="5516" r="25501"/>
          <a:stretch/>
        </p:blipFill>
        <p:spPr>
          <a:xfrm>
            <a:off x="957613" y="1389889"/>
            <a:ext cx="2332325" cy="2382011"/>
          </a:xfrm>
          <a:prstGeom prst="rect">
            <a:avLst/>
          </a:prstGeom>
        </p:spPr>
      </p:pic>
      <p:graphicFrame>
        <p:nvGraphicFramePr>
          <p:cNvPr id="26" name="Object 25">
            <a:extLst>
              <a:ext uri="{FF2B5EF4-FFF2-40B4-BE49-F238E27FC236}">
                <a16:creationId xmlns:a16="http://schemas.microsoft.com/office/drawing/2014/main" id="{0001B9B0-4542-4E81-8BA3-B035CC309789}"/>
              </a:ext>
            </a:extLst>
          </p:cNvPr>
          <p:cNvGraphicFramePr>
            <a:graphicFrameLocks noChangeAspect="1"/>
          </p:cNvGraphicFramePr>
          <p:nvPr>
            <p:extLst>
              <p:ext uri="{D42A27DB-BD31-4B8C-83A1-F6EECF244321}">
                <p14:modId xmlns:p14="http://schemas.microsoft.com/office/powerpoint/2010/main" val="3411655981"/>
              </p:ext>
            </p:extLst>
          </p:nvPr>
        </p:nvGraphicFramePr>
        <p:xfrm>
          <a:off x="2455164" y="2097007"/>
          <a:ext cx="842394" cy="187199"/>
        </p:xfrm>
        <a:graphic>
          <a:graphicData uri="http://schemas.openxmlformats.org/presentationml/2006/ole">
            <mc:AlternateContent xmlns:mc="http://schemas.openxmlformats.org/markup-compatibility/2006">
              <mc:Choice xmlns:v="urn:schemas-microsoft-com:vml" Requires="v">
                <p:oleObj spid="_x0000_s4162" name="Equation" r:id="rId6" imgW="799920" imgH="177480" progId="Equation.DSMT4">
                  <p:embed/>
                </p:oleObj>
              </mc:Choice>
              <mc:Fallback>
                <p:oleObj name="Equation" r:id="rId6" imgW="799920" imgH="177480" progId="Equation.DSMT4">
                  <p:embed/>
                  <p:pic>
                    <p:nvPicPr>
                      <p:cNvPr id="18" name="Object 17">
                        <a:extLst>
                          <a:ext uri="{FF2B5EF4-FFF2-40B4-BE49-F238E27FC236}">
                            <a16:creationId xmlns:a16="http://schemas.microsoft.com/office/drawing/2014/main" id="{9FC4470C-8DCB-42CB-83C0-68D603DB21D6}"/>
                          </a:ext>
                        </a:extLst>
                      </p:cNvPr>
                      <p:cNvPicPr/>
                      <p:nvPr/>
                    </p:nvPicPr>
                    <p:blipFill>
                      <a:blip r:embed="rId7"/>
                      <a:stretch>
                        <a:fillRect/>
                      </a:stretch>
                    </p:blipFill>
                    <p:spPr>
                      <a:xfrm>
                        <a:off x="2455164" y="2097007"/>
                        <a:ext cx="842394" cy="187199"/>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7E074463-9489-4C76-B27C-CD2C9CF8BB37}"/>
              </a:ext>
            </a:extLst>
          </p:cNvPr>
          <p:cNvSpPr/>
          <p:nvPr/>
        </p:nvSpPr>
        <p:spPr>
          <a:xfrm>
            <a:off x="5635428" y="931360"/>
            <a:ext cx="2594172" cy="369332"/>
          </a:xfrm>
          <a:prstGeom prst="rect">
            <a:avLst/>
          </a:prstGeom>
        </p:spPr>
        <p:txBody>
          <a:bodyPr wrap="none">
            <a:spAutoFit/>
          </a:bodyPr>
          <a:lstStyle/>
          <a:p>
            <a:r>
              <a:rPr lang="en-US" b="1" dirty="0">
                <a:solidFill>
                  <a:srgbClr val="FFFF00"/>
                </a:solidFill>
                <a:latin typeface="Calibri" panose="020F0502020204030204" pitchFamily="34" charset="0"/>
                <a:cs typeface="Calibri" panose="020F0502020204030204" pitchFamily="34" charset="0"/>
              </a:rPr>
              <a:t>Diagnostic Plot for Well 5</a:t>
            </a:r>
            <a:endParaRPr lang="en-US" dirty="0">
              <a:solidFill>
                <a:srgbClr val="FFFF00"/>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0B5C6F72-E9C5-41F0-AAF7-A7C26ADCCCAD}"/>
              </a:ext>
            </a:extLst>
          </p:cNvPr>
          <p:cNvPicPr>
            <a:picLocks noChangeAspect="1"/>
          </p:cNvPicPr>
          <p:nvPr/>
        </p:nvPicPr>
        <p:blipFill rotWithShape="1">
          <a:blip r:embed="rId8"/>
          <a:srcRect l="5664" t="3484" r="21932" b="2621"/>
          <a:stretch/>
        </p:blipFill>
        <p:spPr>
          <a:xfrm>
            <a:off x="5737830" y="1327226"/>
            <a:ext cx="2352624" cy="2382011"/>
          </a:xfrm>
          <a:prstGeom prst="rect">
            <a:avLst/>
          </a:prstGeom>
        </p:spPr>
      </p:pic>
      <p:graphicFrame>
        <p:nvGraphicFramePr>
          <p:cNvPr id="29" name="Object 28">
            <a:extLst>
              <a:ext uri="{FF2B5EF4-FFF2-40B4-BE49-F238E27FC236}">
                <a16:creationId xmlns:a16="http://schemas.microsoft.com/office/drawing/2014/main" id="{A81D962C-3A85-4FE8-BFA6-94F3854C015B}"/>
              </a:ext>
            </a:extLst>
          </p:cNvPr>
          <p:cNvGraphicFramePr>
            <a:graphicFrameLocks noChangeAspect="1"/>
          </p:cNvGraphicFramePr>
          <p:nvPr>
            <p:extLst>
              <p:ext uri="{D42A27DB-BD31-4B8C-83A1-F6EECF244321}">
                <p14:modId xmlns:p14="http://schemas.microsoft.com/office/powerpoint/2010/main" val="1523810836"/>
              </p:ext>
            </p:extLst>
          </p:nvPr>
        </p:nvGraphicFramePr>
        <p:xfrm>
          <a:off x="6855440" y="1719221"/>
          <a:ext cx="1206140" cy="364118"/>
        </p:xfrm>
        <a:graphic>
          <a:graphicData uri="http://schemas.openxmlformats.org/presentationml/2006/ole">
            <mc:AlternateContent xmlns:mc="http://schemas.openxmlformats.org/markup-compatibility/2006">
              <mc:Choice xmlns:v="urn:schemas-microsoft-com:vml" Requires="v">
                <p:oleObj spid="_x0000_s4163" name="Equation" r:id="rId9" imgW="1346040" imgH="406080" progId="Equation.DSMT4">
                  <p:embed/>
                </p:oleObj>
              </mc:Choice>
              <mc:Fallback>
                <p:oleObj name="Equation" r:id="rId9" imgW="1346040" imgH="406080" progId="Equation.DSMT4">
                  <p:embed/>
                  <p:pic>
                    <p:nvPicPr>
                      <p:cNvPr id="22" name="Object 21">
                        <a:extLst>
                          <a:ext uri="{FF2B5EF4-FFF2-40B4-BE49-F238E27FC236}">
                            <a16:creationId xmlns:a16="http://schemas.microsoft.com/office/drawing/2014/main" id="{FC2BE3FA-4795-4981-9EDD-D61E85D389C5}"/>
                          </a:ext>
                        </a:extLst>
                      </p:cNvPr>
                      <p:cNvPicPr/>
                      <p:nvPr/>
                    </p:nvPicPr>
                    <p:blipFill>
                      <a:blip r:embed="rId10"/>
                      <a:stretch>
                        <a:fillRect/>
                      </a:stretch>
                    </p:blipFill>
                    <p:spPr>
                      <a:xfrm>
                        <a:off x="6855440" y="1719221"/>
                        <a:ext cx="1206140" cy="364118"/>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762B8A2-C964-43B1-9969-34991E857BF3}"/>
              </a:ext>
            </a:extLst>
          </p:cNvPr>
          <p:cNvGraphicFramePr>
            <a:graphicFrameLocks noChangeAspect="1"/>
          </p:cNvGraphicFramePr>
          <p:nvPr>
            <p:extLst>
              <p:ext uri="{D42A27DB-BD31-4B8C-83A1-F6EECF244321}">
                <p14:modId xmlns:p14="http://schemas.microsoft.com/office/powerpoint/2010/main" val="3062142229"/>
              </p:ext>
            </p:extLst>
          </p:nvPr>
        </p:nvGraphicFramePr>
        <p:xfrm>
          <a:off x="7283990" y="2638399"/>
          <a:ext cx="822711" cy="182825"/>
        </p:xfrm>
        <a:graphic>
          <a:graphicData uri="http://schemas.openxmlformats.org/presentationml/2006/ole">
            <mc:AlternateContent xmlns:mc="http://schemas.openxmlformats.org/markup-compatibility/2006">
              <mc:Choice xmlns:v="urn:schemas-microsoft-com:vml" Requires="v">
                <p:oleObj spid="_x0000_s4164" name="Equation" r:id="rId11" imgW="799920" imgH="177480" progId="Equation.DSMT4">
                  <p:embed/>
                </p:oleObj>
              </mc:Choice>
              <mc:Fallback>
                <p:oleObj name="Equation" r:id="rId11" imgW="799920" imgH="177480" progId="Equation.DSMT4">
                  <p:embed/>
                  <p:pic>
                    <p:nvPicPr>
                      <p:cNvPr id="23" name="Object 22">
                        <a:extLst>
                          <a:ext uri="{FF2B5EF4-FFF2-40B4-BE49-F238E27FC236}">
                            <a16:creationId xmlns:a16="http://schemas.microsoft.com/office/drawing/2014/main" id="{04836CFA-8138-4233-AB02-136D44874029}"/>
                          </a:ext>
                        </a:extLst>
                      </p:cNvPr>
                      <p:cNvPicPr/>
                      <p:nvPr/>
                    </p:nvPicPr>
                    <p:blipFill>
                      <a:blip r:embed="rId7"/>
                      <a:stretch>
                        <a:fillRect/>
                      </a:stretch>
                    </p:blipFill>
                    <p:spPr>
                      <a:xfrm>
                        <a:off x="7283990" y="2638399"/>
                        <a:ext cx="822711" cy="182825"/>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991F412D-7D60-4A92-8B18-B578A72117D4}"/>
              </a:ext>
            </a:extLst>
          </p:cNvPr>
          <p:cNvSpPr/>
          <p:nvPr/>
        </p:nvSpPr>
        <p:spPr>
          <a:xfrm>
            <a:off x="688251" y="4646005"/>
            <a:ext cx="2594172" cy="369332"/>
          </a:xfrm>
          <a:prstGeom prst="rect">
            <a:avLst/>
          </a:prstGeom>
        </p:spPr>
        <p:txBody>
          <a:bodyPr wrap="none">
            <a:spAutoFit/>
          </a:bodyPr>
          <a:lstStyle/>
          <a:p>
            <a:r>
              <a:rPr lang="en-US" b="1" dirty="0">
                <a:solidFill>
                  <a:srgbClr val="FFFF00"/>
                </a:solidFill>
                <a:latin typeface="Calibri" panose="020F0502020204030204" pitchFamily="34" charset="0"/>
                <a:cs typeface="Calibri" panose="020F0502020204030204" pitchFamily="34" charset="0"/>
              </a:rPr>
              <a:t>Diagnostic Plot for Well 6</a:t>
            </a:r>
            <a:endParaRPr lang="en-US" dirty="0">
              <a:solidFill>
                <a:srgbClr val="FFFF00"/>
              </a:solidFill>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B5A7597A-10C4-4BDA-B9A0-19DAA60C8CF6}"/>
              </a:ext>
            </a:extLst>
          </p:cNvPr>
          <p:cNvPicPr>
            <a:picLocks noChangeAspect="1"/>
          </p:cNvPicPr>
          <p:nvPr/>
        </p:nvPicPr>
        <p:blipFill rotWithShape="1">
          <a:blip r:embed="rId12"/>
          <a:srcRect l="5000" t="3080" r="28333" b="1844"/>
          <a:stretch/>
        </p:blipFill>
        <p:spPr>
          <a:xfrm>
            <a:off x="3398894" y="3864072"/>
            <a:ext cx="2333512" cy="2246005"/>
          </a:xfrm>
          <a:prstGeom prst="rect">
            <a:avLst/>
          </a:prstGeom>
        </p:spPr>
      </p:pic>
      <p:graphicFrame>
        <p:nvGraphicFramePr>
          <p:cNvPr id="33" name="Object 32">
            <a:extLst>
              <a:ext uri="{FF2B5EF4-FFF2-40B4-BE49-F238E27FC236}">
                <a16:creationId xmlns:a16="http://schemas.microsoft.com/office/drawing/2014/main" id="{D5ECC606-925D-413A-AFF9-F9334B9C5B86}"/>
              </a:ext>
            </a:extLst>
          </p:cNvPr>
          <p:cNvGraphicFramePr>
            <a:graphicFrameLocks noChangeAspect="1"/>
          </p:cNvGraphicFramePr>
          <p:nvPr>
            <p:extLst>
              <p:ext uri="{D42A27DB-BD31-4B8C-83A1-F6EECF244321}">
                <p14:modId xmlns:p14="http://schemas.microsoft.com/office/powerpoint/2010/main" val="4023676881"/>
              </p:ext>
            </p:extLst>
          </p:nvPr>
        </p:nvGraphicFramePr>
        <p:xfrm>
          <a:off x="4804264" y="4456611"/>
          <a:ext cx="842394" cy="187199"/>
        </p:xfrm>
        <a:graphic>
          <a:graphicData uri="http://schemas.openxmlformats.org/presentationml/2006/ole">
            <mc:AlternateContent xmlns:mc="http://schemas.openxmlformats.org/markup-compatibility/2006">
              <mc:Choice xmlns:v="urn:schemas-microsoft-com:vml" Requires="v">
                <p:oleObj spid="_x0000_s4165" name="Equation" r:id="rId13" imgW="799920" imgH="177480" progId="Equation.DSMT4">
                  <p:embed/>
                </p:oleObj>
              </mc:Choice>
              <mc:Fallback>
                <p:oleObj name="Equation" r:id="rId13" imgW="799920" imgH="177480" progId="Equation.DSMT4">
                  <p:embed/>
                  <p:pic>
                    <p:nvPicPr>
                      <p:cNvPr id="29" name="Object 28">
                        <a:extLst>
                          <a:ext uri="{FF2B5EF4-FFF2-40B4-BE49-F238E27FC236}">
                            <a16:creationId xmlns:a16="http://schemas.microsoft.com/office/drawing/2014/main" id="{045E6A69-275B-4F5D-958B-A498601264C7}"/>
                          </a:ext>
                        </a:extLst>
                      </p:cNvPr>
                      <p:cNvPicPr/>
                      <p:nvPr/>
                    </p:nvPicPr>
                    <p:blipFill>
                      <a:blip r:embed="rId7"/>
                      <a:stretch>
                        <a:fillRect/>
                      </a:stretch>
                    </p:blipFill>
                    <p:spPr>
                      <a:xfrm>
                        <a:off x="4804264" y="4456611"/>
                        <a:ext cx="842394" cy="187199"/>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8B78401B-C05F-456B-AACE-7334123890EB}"/>
              </a:ext>
            </a:extLst>
          </p:cNvPr>
          <p:cNvSpPr txBox="1"/>
          <p:nvPr/>
        </p:nvSpPr>
        <p:spPr>
          <a:xfrm>
            <a:off x="6047928" y="6172200"/>
            <a:ext cx="2821164" cy="307777"/>
          </a:xfrm>
          <a:prstGeom prst="rect">
            <a:avLst/>
          </a:prstGeom>
          <a:noFill/>
        </p:spPr>
        <p:txBody>
          <a:bodyPr wrap="square" rtlCol="0">
            <a:spAutoFit/>
          </a:bodyPr>
          <a:lstStyle/>
          <a:p>
            <a:r>
              <a:rPr lang="en-US" sz="1400" dirty="0"/>
              <a:t>(Source: </a:t>
            </a:r>
            <a:r>
              <a:rPr lang="en-US" sz="1400" dirty="0" err="1"/>
              <a:t>DrillingInfo</a:t>
            </a:r>
            <a:r>
              <a:rPr lang="en-US" sz="1400" dirty="0"/>
              <a:t> 2019)</a:t>
            </a:r>
          </a:p>
        </p:txBody>
      </p:sp>
      <p:sp>
        <p:nvSpPr>
          <p:cNvPr id="35" name="TextBox 34">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566528522"/>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err="1">
                <a:latin typeface="Arial Rounded MT Bold" panose="020F0704030504030204" pitchFamily="34" charset="0"/>
              </a:rPr>
              <a:t>Geomechanical</a:t>
            </a:r>
            <a:r>
              <a:rPr lang="en-US" sz="2400" b="1" dirty="0">
                <a:latin typeface="Arial Rounded MT Bold" panose="020F0704030504030204" pitchFamily="34" charset="0"/>
              </a:rPr>
              <a:t> Model Types</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17</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E4CF0A19-C6CE-470A-8853-EDF4D94641FC}"/>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2257744" y="1031289"/>
            <a:ext cx="4600256" cy="2280861"/>
          </a:xfrm>
          <a:prstGeom prst="rect">
            <a:avLst/>
          </a:prstGeom>
        </p:spPr>
      </p:pic>
      <p:pic>
        <p:nvPicPr>
          <p:cNvPr id="26" name="Picture 25">
            <a:extLst>
              <a:ext uri="{FF2B5EF4-FFF2-40B4-BE49-F238E27FC236}">
                <a16:creationId xmlns:a16="http://schemas.microsoft.com/office/drawing/2014/main" id="{E01175F2-6CA8-4D2E-B65B-FFA3515583D8}"/>
              </a:ext>
            </a:extLst>
          </p:cNvPr>
          <p:cNvPicPr>
            <a:picLocks noChangeAspect="1"/>
          </p:cNvPicPr>
          <p:nvPr/>
        </p:nvPicPr>
        <p:blipFill rotWithShape="1">
          <a:blip r:embed="rId4">
            <a:extLst>
              <a:ext uri="{28A0092B-C50C-407E-A947-70E740481C1C}">
                <a14:useLocalDpi xmlns:a14="http://schemas.microsoft.com/office/drawing/2010/main" val="0"/>
              </a:ext>
            </a:extLst>
          </a:blip>
          <a:srcRect l="49972"/>
          <a:stretch/>
        </p:blipFill>
        <p:spPr>
          <a:xfrm>
            <a:off x="2309972" y="3688410"/>
            <a:ext cx="4548028" cy="2279608"/>
          </a:xfrm>
          <a:prstGeom prst="rect">
            <a:avLst/>
          </a:prstGeom>
        </p:spPr>
      </p:pic>
      <p:sp>
        <p:nvSpPr>
          <p:cNvPr id="27" name="TextBox 26">
            <a:extLst>
              <a:ext uri="{FF2B5EF4-FFF2-40B4-BE49-F238E27FC236}">
                <a16:creationId xmlns:a16="http://schemas.microsoft.com/office/drawing/2014/main" id="{A18A1F4A-4CE0-4AB7-864B-4C52F643825F}"/>
              </a:ext>
            </a:extLst>
          </p:cNvPr>
          <p:cNvSpPr txBox="1"/>
          <p:nvPr/>
        </p:nvSpPr>
        <p:spPr>
          <a:xfrm>
            <a:off x="7161036" y="5867400"/>
            <a:ext cx="2821164" cy="307777"/>
          </a:xfrm>
          <a:prstGeom prst="rect">
            <a:avLst/>
          </a:prstGeom>
          <a:noFill/>
        </p:spPr>
        <p:txBody>
          <a:bodyPr wrap="square" rtlCol="0">
            <a:spAutoFit/>
          </a:bodyPr>
          <a:lstStyle/>
          <a:p>
            <a:r>
              <a:rPr lang="en-US" sz="1400" dirty="0">
                <a:solidFill>
                  <a:schemeClr val="bg1"/>
                </a:solidFill>
              </a:rPr>
              <a:t>(Massaro et al. 2017)</a:t>
            </a:r>
          </a:p>
        </p:txBody>
      </p:sp>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5722194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Static Young’s Modulus Comparison</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18</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8EAEC24F-8272-4C26-B753-51FBBA0F6F02}"/>
              </a:ext>
            </a:extLst>
          </p:cNvPr>
          <p:cNvPicPr>
            <a:picLocks noChangeAspect="1"/>
          </p:cNvPicPr>
          <p:nvPr/>
        </p:nvPicPr>
        <p:blipFill>
          <a:blip r:embed="rId5"/>
          <a:stretch>
            <a:fillRect/>
          </a:stretch>
        </p:blipFill>
        <p:spPr>
          <a:xfrm>
            <a:off x="533400" y="1630302"/>
            <a:ext cx="5410200" cy="3711693"/>
          </a:xfrm>
          <a:prstGeom prst="rect">
            <a:avLst/>
          </a:prstGeom>
        </p:spPr>
      </p:pic>
      <p:graphicFrame>
        <p:nvGraphicFramePr>
          <p:cNvPr id="25" name="Object 24">
            <a:extLst>
              <a:ext uri="{FF2B5EF4-FFF2-40B4-BE49-F238E27FC236}">
                <a16:creationId xmlns:a16="http://schemas.microsoft.com/office/drawing/2014/main" id="{B6B845A2-7687-45AF-BB58-325159B8C4E7}"/>
              </a:ext>
            </a:extLst>
          </p:cNvPr>
          <p:cNvGraphicFramePr>
            <a:graphicFrameLocks noChangeAspect="1"/>
          </p:cNvGraphicFramePr>
          <p:nvPr>
            <p:extLst>
              <p:ext uri="{D42A27DB-BD31-4B8C-83A1-F6EECF244321}">
                <p14:modId xmlns:p14="http://schemas.microsoft.com/office/powerpoint/2010/main" val="1635048264"/>
              </p:ext>
            </p:extLst>
          </p:nvPr>
        </p:nvGraphicFramePr>
        <p:xfrm>
          <a:off x="6324600" y="2609849"/>
          <a:ext cx="1238250" cy="571500"/>
        </p:xfrm>
        <a:graphic>
          <a:graphicData uri="http://schemas.openxmlformats.org/presentationml/2006/ole">
            <mc:AlternateContent xmlns:mc="http://schemas.openxmlformats.org/markup-compatibility/2006">
              <mc:Choice xmlns:v="urn:schemas-microsoft-com:vml" Requires="v">
                <p:oleObj spid="_x0000_s5138" name="Equation" r:id="rId6" imgW="495000" imgH="228600" progId="Equation.DSMT4">
                  <p:embed/>
                </p:oleObj>
              </mc:Choice>
              <mc:Fallback>
                <p:oleObj name="Equation" r:id="rId6" imgW="495000" imgH="228600" progId="Equation.DSMT4">
                  <p:embed/>
                  <p:pic>
                    <p:nvPicPr>
                      <p:cNvPr id="18" name="Object 17">
                        <a:extLst>
                          <a:ext uri="{FF2B5EF4-FFF2-40B4-BE49-F238E27FC236}">
                            <a16:creationId xmlns:a16="http://schemas.microsoft.com/office/drawing/2014/main" id="{3E065EDA-8F3E-45A9-BC74-52BAF00C10E2}"/>
                          </a:ext>
                        </a:extLst>
                      </p:cNvPr>
                      <p:cNvPicPr/>
                      <p:nvPr/>
                    </p:nvPicPr>
                    <p:blipFill>
                      <a:blip r:embed="rId7"/>
                      <a:stretch>
                        <a:fillRect/>
                      </a:stretch>
                    </p:blipFill>
                    <p:spPr>
                      <a:xfrm>
                        <a:off x="6324600" y="2609849"/>
                        <a:ext cx="1238250" cy="571500"/>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47A7DD71-E4A8-40D5-AD91-AFB94A200712}"/>
              </a:ext>
            </a:extLst>
          </p:cNvPr>
          <p:cNvSpPr txBox="1"/>
          <p:nvPr/>
        </p:nvSpPr>
        <p:spPr>
          <a:xfrm>
            <a:off x="6324600" y="3429000"/>
            <a:ext cx="2590800" cy="369332"/>
          </a:xfrm>
          <a:prstGeom prst="rect">
            <a:avLst/>
          </a:prstGeom>
          <a:noFill/>
        </p:spPr>
        <p:txBody>
          <a:bodyPr wrap="square" rtlCol="0">
            <a:spAutoFit/>
          </a:bodyPr>
          <a:lstStyle/>
          <a:p>
            <a:r>
              <a:rPr lang="en-US" dirty="0">
                <a:solidFill>
                  <a:schemeClr val="bg1"/>
                </a:solidFill>
              </a:rPr>
              <a:t>VTI system behavior</a:t>
            </a: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971241709"/>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05D2AD-705F-4994-8089-BC4668CAA122}"/>
              </a:ext>
            </a:extLst>
          </p:cNvPr>
          <p:cNvPicPr>
            <a:picLocks noChangeAspect="1"/>
          </p:cNvPicPr>
          <p:nvPr/>
        </p:nvPicPr>
        <p:blipFill>
          <a:blip r:embed="rId3"/>
          <a:stretch>
            <a:fillRect/>
          </a:stretch>
        </p:blipFill>
        <p:spPr>
          <a:xfrm>
            <a:off x="5531079" y="1348518"/>
            <a:ext cx="1707922" cy="1614883"/>
          </a:xfrm>
          <a:prstGeom prst="rect">
            <a:avLst/>
          </a:prstGeom>
        </p:spPr>
      </p:pic>
      <p:pic>
        <p:nvPicPr>
          <p:cNvPr id="9" name="Picture 8">
            <a:extLst>
              <a:ext uri="{FF2B5EF4-FFF2-40B4-BE49-F238E27FC236}">
                <a16:creationId xmlns:a16="http://schemas.microsoft.com/office/drawing/2014/main" id="{AFF8CCC0-1216-4EA8-8F00-E8D82FEC74F4}"/>
              </a:ext>
            </a:extLst>
          </p:cNvPr>
          <p:cNvPicPr>
            <a:picLocks noChangeAspect="1"/>
          </p:cNvPicPr>
          <p:nvPr/>
        </p:nvPicPr>
        <p:blipFill>
          <a:blip r:embed="rId4"/>
          <a:stretch>
            <a:fillRect/>
          </a:stretch>
        </p:blipFill>
        <p:spPr>
          <a:xfrm>
            <a:off x="664605" y="1330856"/>
            <a:ext cx="2925134" cy="4504189"/>
          </a:xfrm>
          <a:prstGeom prst="rect">
            <a:avLst/>
          </a:prstGeom>
        </p:spPr>
      </p:pic>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5"/>
          <a:stretch>
            <a:fillRect/>
          </a:stretch>
        </p:blipFill>
        <p:spPr>
          <a:xfrm>
            <a:off x="4559300" y="3416300"/>
            <a:ext cx="12700" cy="12700"/>
          </a:xfrm>
          <a:prstGeom prst="rect">
            <a:avLst/>
          </a:prstGeom>
        </p:spPr>
      </p:pic>
      <p:pic>
        <p:nvPicPr>
          <p:cNvPr id="4" name="Picture 3"/>
          <p:cNvPicPr>
            <a:picLocks noChangeAspect="1"/>
          </p:cNvPicPr>
          <p:nvPr/>
        </p:nvPicPr>
        <p:blipFill>
          <a:blip r:embed="rId5"/>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Stiffness Coefficient</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19</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00C65AA5-A6E1-42BE-924B-D4CA371A6EAB}"/>
              </a:ext>
            </a:extLst>
          </p:cNvPr>
          <p:cNvPicPr>
            <a:picLocks noChangeAspect="1"/>
          </p:cNvPicPr>
          <p:nvPr/>
        </p:nvPicPr>
        <p:blipFill>
          <a:blip r:embed="rId6"/>
          <a:stretch>
            <a:fillRect/>
          </a:stretch>
        </p:blipFill>
        <p:spPr>
          <a:xfrm>
            <a:off x="5538598" y="4108905"/>
            <a:ext cx="2581275" cy="1729559"/>
          </a:xfrm>
          <a:prstGeom prst="rect">
            <a:avLst/>
          </a:prstGeom>
        </p:spPr>
      </p:pic>
      <p:sp>
        <p:nvSpPr>
          <p:cNvPr id="23" name="TextBox 22">
            <a:extLst>
              <a:ext uri="{FF2B5EF4-FFF2-40B4-BE49-F238E27FC236}">
                <a16:creationId xmlns:a16="http://schemas.microsoft.com/office/drawing/2014/main" id="{1ECF2CB1-71F9-43DF-8D7F-7474F57A2C2F}"/>
              </a:ext>
            </a:extLst>
          </p:cNvPr>
          <p:cNvSpPr txBox="1"/>
          <p:nvPr/>
        </p:nvSpPr>
        <p:spPr>
          <a:xfrm>
            <a:off x="938822" y="990555"/>
            <a:ext cx="2590800" cy="369332"/>
          </a:xfrm>
          <a:prstGeom prst="rect">
            <a:avLst/>
          </a:prstGeom>
          <a:noFill/>
        </p:spPr>
        <p:txBody>
          <a:bodyPr wrap="square" rtlCol="0">
            <a:spAutoFit/>
          </a:bodyPr>
          <a:lstStyle/>
          <a:p>
            <a:r>
              <a:rPr lang="en-US" b="1" dirty="0">
                <a:solidFill>
                  <a:srgbClr val="FFFF00"/>
                </a:solidFill>
              </a:rPr>
              <a:t>Static Coefficients</a:t>
            </a:r>
          </a:p>
        </p:txBody>
      </p:sp>
      <p:sp>
        <p:nvSpPr>
          <p:cNvPr id="24" name="TextBox 23">
            <a:extLst>
              <a:ext uri="{FF2B5EF4-FFF2-40B4-BE49-F238E27FC236}">
                <a16:creationId xmlns:a16="http://schemas.microsoft.com/office/drawing/2014/main" id="{22ECA02B-34BD-4E2F-92AC-9FF237EA63BC}"/>
              </a:ext>
            </a:extLst>
          </p:cNvPr>
          <p:cNvSpPr txBox="1"/>
          <p:nvPr/>
        </p:nvSpPr>
        <p:spPr>
          <a:xfrm>
            <a:off x="5486400" y="975588"/>
            <a:ext cx="2590800" cy="369332"/>
          </a:xfrm>
          <a:prstGeom prst="rect">
            <a:avLst/>
          </a:prstGeom>
          <a:noFill/>
        </p:spPr>
        <p:txBody>
          <a:bodyPr wrap="square" rtlCol="0">
            <a:spAutoFit/>
          </a:bodyPr>
          <a:lstStyle/>
          <a:p>
            <a:r>
              <a:rPr lang="en-US" b="1" dirty="0">
                <a:solidFill>
                  <a:srgbClr val="FFFF00"/>
                </a:solidFill>
              </a:rPr>
              <a:t>Dynamic Coefficients</a:t>
            </a:r>
          </a:p>
        </p:txBody>
      </p:sp>
      <p:sp>
        <p:nvSpPr>
          <p:cNvPr id="25" name="TextBox 24">
            <a:extLst>
              <a:ext uri="{FF2B5EF4-FFF2-40B4-BE49-F238E27FC236}">
                <a16:creationId xmlns:a16="http://schemas.microsoft.com/office/drawing/2014/main" id="{548CF002-6224-4880-8608-8DBA0D691D13}"/>
              </a:ext>
            </a:extLst>
          </p:cNvPr>
          <p:cNvSpPr txBox="1"/>
          <p:nvPr/>
        </p:nvSpPr>
        <p:spPr>
          <a:xfrm>
            <a:off x="5617417" y="3658898"/>
            <a:ext cx="2590800" cy="369332"/>
          </a:xfrm>
          <a:prstGeom prst="rect">
            <a:avLst/>
          </a:prstGeom>
          <a:noFill/>
        </p:spPr>
        <p:txBody>
          <a:bodyPr wrap="square" rtlCol="0">
            <a:spAutoFit/>
          </a:bodyPr>
          <a:lstStyle/>
          <a:p>
            <a:r>
              <a:rPr lang="en-US" b="1" dirty="0">
                <a:solidFill>
                  <a:srgbClr val="FFFF00"/>
                </a:solidFill>
              </a:rPr>
              <a:t>VTI </a:t>
            </a:r>
            <a:r>
              <a:rPr lang="en-US" b="1" dirty="0" err="1">
                <a:solidFill>
                  <a:srgbClr val="FFFF00"/>
                </a:solidFill>
              </a:rPr>
              <a:t>C</a:t>
            </a:r>
            <a:r>
              <a:rPr lang="en-US" b="1" baseline="-25000" dirty="0" err="1">
                <a:solidFill>
                  <a:srgbClr val="FFFF00"/>
                </a:solidFill>
              </a:rPr>
              <a:t>ij</a:t>
            </a:r>
            <a:r>
              <a:rPr lang="en-US" b="1" baseline="-25000" dirty="0">
                <a:solidFill>
                  <a:srgbClr val="FFFF00"/>
                </a:solidFill>
              </a:rPr>
              <a:t> </a:t>
            </a:r>
            <a:r>
              <a:rPr lang="en-US" b="1" dirty="0">
                <a:solidFill>
                  <a:srgbClr val="FFFF00"/>
                </a:solidFill>
              </a:rPr>
              <a:t>Matrix</a:t>
            </a:r>
          </a:p>
        </p:txBody>
      </p:sp>
      <p:sp>
        <p:nvSpPr>
          <p:cNvPr id="26" name="TextBox 25">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41637046"/>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94056"/>
            <a:ext cx="7086600" cy="523220"/>
          </a:xfrm>
          <a:prstGeom prst="rect">
            <a:avLst/>
          </a:prstGeom>
        </p:spPr>
        <p:txBody>
          <a:bodyPr wrap="square">
            <a:spAutoFit/>
          </a:bodyPr>
          <a:lstStyle/>
          <a:p>
            <a:r>
              <a:rPr lang="en-US" sz="2800" b="1" dirty="0">
                <a:latin typeface="Arial Rounded MT Bold" panose="020F0704030504030204" pitchFamily="34" charset="0"/>
                <a:cs typeface="Calibri" panose="020F0502020204030204" pitchFamily="34" charset="0"/>
              </a:rPr>
              <a:t>Permian Basin and Project Objective</a:t>
            </a:r>
            <a:endParaRPr lang="en-US" sz="2800" b="1" dirty="0">
              <a:solidFill>
                <a:srgbClr val="000000"/>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2">
            <a:extLst>
              <a:ext uri="{FF2B5EF4-FFF2-40B4-BE49-F238E27FC236}">
                <a16:creationId xmlns:a16="http://schemas.microsoft.com/office/drawing/2014/main" id="{9032463F-ED4C-422D-AD58-F104947A12ED}"/>
              </a:ext>
            </a:extLst>
          </p:cNvPr>
          <p:cNvSpPr/>
          <p:nvPr/>
        </p:nvSpPr>
        <p:spPr>
          <a:xfrm>
            <a:off x="304800" y="990600"/>
            <a:ext cx="8686800" cy="4524315"/>
          </a:xfrm>
          <a:prstGeom prst="rect">
            <a:avLst/>
          </a:prstGeom>
        </p:spPr>
        <p:txBody>
          <a:bodyPr wrap="square">
            <a:spAutoFit/>
          </a:bodyPr>
          <a:lstStyle/>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The Permian Basin is a most prolific oil and gas producing geologic basins in the United Sates,  spanning West Texas and Southeastern New Mexico. It has produced more than 33.4 Bbbl of oil and 118 Tcf of natural gas during a 100-year period (EIA 2018).</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The ever increasing water production and usage in the Permian Basin requires water management—a major issue.</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The objective is to evaluate production trends of Permian wells, and improve future oil and gas recovery.</a:t>
            </a:r>
          </a:p>
          <a:p>
            <a:pPr marL="457200" indent="-457200">
              <a:buFont typeface="Arial" panose="020B0604020202020204" pitchFamily="34" charset="0"/>
              <a:buChar char="•"/>
            </a:pPr>
            <a:endParaRPr lang="en-US" sz="2400"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411991401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12700" y="-28347"/>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Static-Dynamic Relationship</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20</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A2DB81FC-E743-423D-8FED-5D7E2C038FDA}"/>
              </a:ext>
            </a:extLst>
          </p:cNvPr>
          <p:cNvPicPr>
            <a:picLocks noChangeAspect="1"/>
          </p:cNvPicPr>
          <p:nvPr/>
        </p:nvPicPr>
        <p:blipFill>
          <a:blip r:embed="rId4"/>
          <a:stretch>
            <a:fillRect/>
          </a:stretch>
        </p:blipFill>
        <p:spPr>
          <a:xfrm>
            <a:off x="1371600" y="1219200"/>
            <a:ext cx="6400800" cy="4754121"/>
          </a:xfrm>
          <a:prstGeom prst="rect">
            <a:avLst/>
          </a:prstGeom>
        </p:spPr>
      </p:pic>
      <p:sp>
        <p:nvSpPr>
          <p:cNvPr id="25" name="TextBox 24">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69941504"/>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Static-Dynamic Relationship </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21</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3C293BFA-9E61-4CF4-8815-B80321E11383}"/>
              </a:ext>
            </a:extLst>
          </p:cNvPr>
          <p:cNvPicPr>
            <a:picLocks noChangeAspect="1"/>
          </p:cNvPicPr>
          <p:nvPr/>
        </p:nvPicPr>
        <p:blipFill>
          <a:blip r:embed="rId4"/>
          <a:stretch>
            <a:fillRect/>
          </a:stretch>
        </p:blipFill>
        <p:spPr>
          <a:xfrm>
            <a:off x="1638300" y="1451608"/>
            <a:ext cx="5867400" cy="3954784"/>
          </a:xfrm>
          <a:prstGeom prst="rect">
            <a:avLst/>
          </a:prstGeom>
        </p:spPr>
      </p:pic>
      <p:sp>
        <p:nvSpPr>
          <p:cNvPr id="24" name="TextBox 23">
            <a:extLst>
              <a:ext uri="{FF2B5EF4-FFF2-40B4-BE49-F238E27FC236}">
                <a16:creationId xmlns:a16="http://schemas.microsoft.com/office/drawing/2014/main" id="{A170583B-B5A9-4D78-BFBE-BBC07C413DCA}"/>
              </a:ext>
            </a:extLst>
          </p:cNvPr>
          <p:cNvSpPr txBox="1"/>
          <p:nvPr/>
        </p:nvSpPr>
        <p:spPr>
          <a:xfrm>
            <a:off x="1600200" y="985133"/>
            <a:ext cx="6096000" cy="369332"/>
          </a:xfrm>
          <a:prstGeom prst="rect">
            <a:avLst/>
          </a:prstGeom>
          <a:noFill/>
        </p:spPr>
        <p:txBody>
          <a:bodyPr wrap="square" rtlCol="0">
            <a:spAutoFit/>
          </a:bodyPr>
          <a:lstStyle/>
          <a:p>
            <a:r>
              <a:rPr lang="en-US" b="1" dirty="0">
                <a:solidFill>
                  <a:srgbClr val="FFFF00"/>
                </a:solidFill>
              </a:rPr>
              <a:t>Validation for the back-calculated static moduli = 86%</a:t>
            </a:r>
          </a:p>
        </p:txBody>
      </p:sp>
      <p:sp>
        <p:nvSpPr>
          <p:cNvPr id="25" name="TextBox 24">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460960561"/>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FUTURE WORK</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22</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Rounded Corners 22">
            <a:extLst>
              <a:ext uri="{FF2B5EF4-FFF2-40B4-BE49-F238E27FC236}">
                <a16:creationId xmlns:a16="http://schemas.microsoft.com/office/drawing/2014/main" id="{AB798E92-6360-4D98-A124-E2B7F162A219}"/>
              </a:ext>
            </a:extLst>
          </p:cNvPr>
          <p:cNvSpPr/>
          <p:nvPr/>
        </p:nvSpPr>
        <p:spPr>
          <a:xfrm>
            <a:off x="2066393" y="5145991"/>
            <a:ext cx="4800600" cy="954107"/>
          </a:xfrm>
          <a:prstGeom prst="round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Reservoir Modelling to Evaluate Production Performance and Forecast</a:t>
            </a:r>
          </a:p>
        </p:txBody>
      </p:sp>
      <p:sp>
        <p:nvSpPr>
          <p:cNvPr id="25" name="Rectangle: Rounded Corners 24">
            <a:extLst>
              <a:ext uri="{FF2B5EF4-FFF2-40B4-BE49-F238E27FC236}">
                <a16:creationId xmlns:a16="http://schemas.microsoft.com/office/drawing/2014/main" id="{D38E2F06-0C00-472A-BDA5-8A5DB3520891}"/>
              </a:ext>
            </a:extLst>
          </p:cNvPr>
          <p:cNvSpPr/>
          <p:nvPr/>
        </p:nvSpPr>
        <p:spPr>
          <a:xfrm>
            <a:off x="457200" y="998128"/>
            <a:ext cx="1752600" cy="954107"/>
          </a:xfrm>
          <a:prstGeom prst="round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Well Logs</a:t>
            </a:r>
          </a:p>
        </p:txBody>
      </p:sp>
      <p:sp>
        <p:nvSpPr>
          <p:cNvPr id="26" name="Rectangle: Rounded Corners 25">
            <a:extLst>
              <a:ext uri="{FF2B5EF4-FFF2-40B4-BE49-F238E27FC236}">
                <a16:creationId xmlns:a16="http://schemas.microsoft.com/office/drawing/2014/main" id="{1303AC41-73F4-46EC-8734-CE61DC4D5AED}"/>
              </a:ext>
            </a:extLst>
          </p:cNvPr>
          <p:cNvSpPr/>
          <p:nvPr/>
        </p:nvSpPr>
        <p:spPr>
          <a:xfrm>
            <a:off x="2541924" y="991802"/>
            <a:ext cx="1752600" cy="954106"/>
          </a:xfrm>
          <a:prstGeom prst="round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Rock and Fluid Properties</a:t>
            </a:r>
          </a:p>
        </p:txBody>
      </p:sp>
      <p:sp>
        <p:nvSpPr>
          <p:cNvPr id="27" name="Rectangle: Rounded Corners 26">
            <a:extLst>
              <a:ext uri="{FF2B5EF4-FFF2-40B4-BE49-F238E27FC236}">
                <a16:creationId xmlns:a16="http://schemas.microsoft.com/office/drawing/2014/main" id="{3AA4BF39-6EED-40C1-91D6-69B07FC10B8F}"/>
              </a:ext>
            </a:extLst>
          </p:cNvPr>
          <p:cNvSpPr/>
          <p:nvPr/>
        </p:nvSpPr>
        <p:spPr>
          <a:xfrm>
            <a:off x="4658439" y="997832"/>
            <a:ext cx="1752600" cy="964282"/>
          </a:xfrm>
          <a:prstGeom prst="round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Production Data</a:t>
            </a:r>
          </a:p>
        </p:txBody>
      </p:sp>
      <p:sp>
        <p:nvSpPr>
          <p:cNvPr id="28" name="Rectangle: Rounded Corners 27">
            <a:extLst>
              <a:ext uri="{FF2B5EF4-FFF2-40B4-BE49-F238E27FC236}">
                <a16:creationId xmlns:a16="http://schemas.microsoft.com/office/drawing/2014/main" id="{9C60EED7-C66C-4016-BBDD-3F7AFB44FA6E}"/>
              </a:ext>
            </a:extLst>
          </p:cNvPr>
          <p:cNvSpPr/>
          <p:nvPr/>
        </p:nvSpPr>
        <p:spPr>
          <a:xfrm>
            <a:off x="6781800" y="1001851"/>
            <a:ext cx="1744980" cy="961929"/>
          </a:xfrm>
          <a:prstGeom prst="round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Core Data</a:t>
            </a:r>
          </a:p>
        </p:txBody>
      </p:sp>
      <p:sp>
        <p:nvSpPr>
          <p:cNvPr id="29" name="Rectangle: Rounded Corners 28">
            <a:extLst>
              <a:ext uri="{FF2B5EF4-FFF2-40B4-BE49-F238E27FC236}">
                <a16:creationId xmlns:a16="http://schemas.microsoft.com/office/drawing/2014/main" id="{ABA0E5AB-2BD7-4E1F-9D77-DABC5A768057}"/>
              </a:ext>
            </a:extLst>
          </p:cNvPr>
          <p:cNvSpPr/>
          <p:nvPr/>
        </p:nvSpPr>
        <p:spPr>
          <a:xfrm>
            <a:off x="3162300" y="2446290"/>
            <a:ext cx="2590800" cy="954107"/>
          </a:xfrm>
          <a:prstGeom prst="round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Reservoir Characterization</a:t>
            </a:r>
          </a:p>
        </p:txBody>
      </p:sp>
      <p:sp>
        <p:nvSpPr>
          <p:cNvPr id="30" name="Rectangle: Rounded Corners 29">
            <a:extLst>
              <a:ext uri="{FF2B5EF4-FFF2-40B4-BE49-F238E27FC236}">
                <a16:creationId xmlns:a16="http://schemas.microsoft.com/office/drawing/2014/main" id="{FE3F9078-9146-4AB7-B789-B65E1E4C0D40}"/>
              </a:ext>
            </a:extLst>
          </p:cNvPr>
          <p:cNvSpPr/>
          <p:nvPr/>
        </p:nvSpPr>
        <p:spPr>
          <a:xfrm>
            <a:off x="3171293" y="3922235"/>
            <a:ext cx="2590800" cy="626776"/>
          </a:xfrm>
          <a:prstGeom prst="roundRect">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Lab Experiments</a:t>
            </a:r>
          </a:p>
        </p:txBody>
      </p:sp>
      <p:sp>
        <p:nvSpPr>
          <p:cNvPr id="31" name="Arrow: Bent 30">
            <a:extLst>
              <a:ext uri="{FF2B5EF4-FFF2-40B4-BE49-F238E27FC236}">
                <a16:creationId xmlns:a16="http://schemas.microsoft.com/office/drawing/2014/main" id="{3C59ABF7-D3C1-46B1-981C-1FF972E2CF4D}"/>
              </a:ext>
            </a:extLst>
          </p:cNvPr>
          <p:cNvSpPr/>
          <p:nvPr/>
        </p:nvSpPr>
        <p:spPr>
          <a:xfrm rot="10800000" flipH="1">
            <a:off x="1658413" y="1969296"/>
            <a:ext cx="914400" cy="666750"/>
          </a:xfrm>
          <a:prstGeom prst="bentArrow">
            <a:avLst>
              <a:gd name="adj1" fmla="val 21364"/>
              <a:gd name="adj2" fmla="val 19091"/>
              <a:gd name="adj3" fmla="val 25000"/>
              <a:gd name="adj4" fmla="val 25568"/>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2" name="Arrow: Bent 31">
            <a:extLst>
              <a:ext uri="{FF2B5EF4-FFF2-40B4-BE49-F238E27FC236}">
                <a16:creationId xmlns:a16="http://schemas.microsoft.com/office/drawing/2014/main" id="{9A408A66-87DB-483E-8057-723C7192CD5C}"/>
              </a:ext>
            </a:extLst>
          </p:cNvPr>
          <p:cNvSpPr/>
          <p:nvPr/>
        </p:nvSpPr>
        <p:spPr>
          <a:xfrm rot="10800000">
            <a:off x="6739890" y="1995098"/>
            <a:ext cx="914400" cy="666751"/>
          </a:xfrm>
          <a:prstGeom prst="bentArrow">
            <a:avLst>
              <a:gd name="adj1" fmla="val 21364"/>
              <a:gd name="adj2" fmla="val 19091"/>
              <a:gd name="adj3" fmla="val 25000"/>
              <a:gd name="adj4" fmla="val 25568"/>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3" name="Arrow: Down 32">
            <a:extLst>
              <a:ext uri="{FF2B5EF4-FFF2-40B4-BE49-F238E27FC236}">
                <a16:creationId xmlns:a16="http://schemas.microsoft.com/office/drawing/2014/main" id="{3054E2F3-A3D1-4E56-B9D1-8B7BC2274BA1}"/>
              </a:ext>
            </a:extLst>
          </p:cNvPr>
          <p:cNvSpPr/>
          <p:nvPr/>
        </p:nvSpPr>
        <p:spPr>
          <a:xfrm>
            <a:off x="3443624" y="1995098"/>
            <a:ext cx="210614" cy="434131"/>
          </a:xfrm>
          <a:prstGeom prst="downArrow">
            <a:avLst>
              <a:gd name="adj1" fmla="val 52480"/>
              <a:gd name="adj2" fmla="val 96100"/>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4" name="Arrow: Down 33">
            <a:extLst>
              <a:ext uri="{FF2B5EF4-FFF2-40B4-BE49-F238E27FC236}">
                <a16:creationId xmlns:a16="http://schemas.microsoft.com/office/drawing/2014/main" id="{3ACF8048-AF02-48BE-9B28-AABBB0041C74}"/>
              </a:ext>
            </a:extLst>
          </p:cNvPr>
          <p:cNvSpPr/>
          <p:nvPr/>
        </p:nvSpPr>
        <p:spPr>
          <a:xfrm>
            <a:off x="5317250" y="2008220"/>
            <a:ext cx="210614" cy="421009"/>
          </a:xfrm>
          <a:prstGeom prst="downArrow">
            <a:avLst>
              <a:gd name="adj1" fmla="val 57002"/>
              <a:gd name="adj2" fmla="val 96100"/>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5" name="Arrow: Down 34">
            <a:extLst>
              <a:ext uri="{FF2B5EF4-FFF2-40B4-BE49-F238E27FC236}">
                <a16:creationId xmlns:a16="http://schemas.microsoft.com/office/drawing/2014/main" id="{C8765281-1073-4171-82F9-5A8F0DA3037C}"/>
              </a:ext>
            </a:extLst>
          </p:cNvPr>
          <p:cNvSpPr/>
          <p:nvPr/>
        </p:nvSpPr>
        <p:spPr>
          <a:xfrm>
            <a:off x="4361386" y="3422650"/>
            <a:ext cx="210614" cy="463540"/>
          </a:xfrm>
          <a:prstGeom prst="downArrow">
            <a:avLst>
              <a:gd name="adj1" fmla="val 52480"/>
              <a:gd name="adj2" fmla="val 96100"/>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 name="Arrow: Down 35">
            <a:extLst>
              <a:ext uri="{FF2B5EF4-FFF2-40B4-BE49-F238E27FC236}">
                <a16:creationId xmlns:a16="http://schemas.microsoft.com/office/drawing/2014/main" id="{BFE6CE05-A4D3-4784-8F7E-9CBA7F589F97}"/>
              </a:ext>
            </a:extLst>
          </p:cNvPr>
          <p:cNvSpPr/>
          <p:nvPr/>
        </p:nvSpPr>
        <p:spPr>
          <a:xfrm>
            <a:off x="4393656" y="4604972"/>
            <a:ext cx="210614" cy="463540"/>
          </a:xfrm>
          <a:prstGeom prst="downArrow">
            <a:avLst>
              <a:gd name="adj1" fmla="val 52480"/>
              <a:gd name="adj2" fmla="val 96100"/>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7" name="TextBox 36">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116706626"/>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High-Speed Centrifuge For Capillary Pressure Measurement</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23</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BA36B058-A92D-43DC-904B-0CD9D6D7C755}"/>
              </a:ext>
            </a:extLst>
          </p:cNvPr>
          <p:cNvPicPr>
            <a:picLocks noChangeAspect="1"/>
          </p:cNvPicPr>
          <p:nvPr/>
        </p:nvPicPr>
        <p:blipFill>
          <a:blip r:embed="rId4"/>
          <a:stretch>
            <a:fillRect/>
          </a:stretch>
        </p:blipFill>
        <p:spPr>
          <a:xfrm>
            <a:off x="4575748" y="1260628"/>
            <a:ext cx="4330532" cy="4019994"/>
          </a:xfrm>
          <a:prstGeom prst="rect">
            <a:avLst/>
          </a:prstGeom>
        </p:spPr>
      </p:pic>
      <p:pic>
        <p:nvPicPr>
          <p:cNvPr id="26" name="Picture 25">
            <a:extLst>
              <a:ext uri="{FF2B5EF4-FFF2-40B4-BE49-F238E27FC236}">
                <a16:creationId xmlns:a16="http://schemas.microsoft.com/office/drawing/2014/main" id="{FDCBA842-4284-4D0E-8616-4348BF085AA7}"/>
              </a:ext>
            </a:extLst>
          </p:cNvPr>
          <p:cNvPicPr/>
          <p:nvPr/>
        </p:nvPicPr>
        <p:blipFill rotWithShape="1">
          <a:blip r:embed="rId5" cstate="print">
            <a:extLst>
              <a:ext uri="{28A0092B-C50C-407E-A947-70E740481C1C}">
                <a14:useLocalDpi xmlns:a14="http://schemas.microsoft.com/office/drawing/2010/main" val="0"/>
              </a:ext>
            </a:extLst>
          </a:blip>
          <a:srcRect l="3085" t="13228" r="10560" b="16999"/>
          <a:stretch/>
        </p:blipFill>
        <p:spPr bwMode="auto">
          <a:xfrm>
            <a:off x="457200" y="1411763"/>
            <a:ext cx="3502054" cy="3769837"/>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839572417"/>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FRT-6100 for Gas Injection Measurement</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24</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23809F7F-C8B4-4464-A500-AA07CDDC18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67" t="27758" r="20000" b="14413"/>
          <a:stretch/>
        </p:blipFill>
        <p:spPr>
          <a:xfrm>
            <a:off x="899257" y="1905000"/>
            <a:ext cx="7345485" cy="3924300"/>
          </a:xfrm>
          <a:prstGeom prst="rect">
            <a:avLst/>
          </a:prstGeom>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237619509"/>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40015"/>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err="1">
                <a:latin typeface="Arial Rounded MT Bold" panose="020F0704030504030204" pitchFamily="34" charset="0"/>
              </a:rPr>
              <a:t>Ackowledgement</a:t>
            </a:r>
            <a:endParaRPr lang="en-US" sz="2400" b="1" dirty="0">
              <a:latin typeface="Arial Rounded MT Bold" panose="020F07040305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25</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TextBox 22">
            <a:extLst>
              <a:ext uri="{FF2B5EF4-FFF2-40B4-BE49-F238E27FC236}">
                <a16:creationId xmlns:a16="http://schemas.microsoft.com/office/drawing/2014/main" id="{DA4CFD85-1930-4D4C-A3DE-2BBADD45C7A0}"/>
              </a:ext>
            </a:extLst>
          </p:cNvPr>
          <p:cNvSpPr txBox="1"/>
          <p:nvPr/>
        </p:nvSpPr>
        <p:spPr>
          <a:xfrm>
            <a:off x="609600" y="2096631"/>
            <a:ext cx="7696200" cy="2246769"/>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Dr. Hossein </a:t>
            </a:r>
            <a:r>
              <a:rPr lang="en-US" sz="2800" dirty="0" err="1">
                <a:solidFill>
                  <a:schemeClr val="bg1"/>
                </a:solidFill>
                <a:latin typeface="Calibri" panose="020F0502020204030204" pitchFamily="34" charset="0"/>
                <a:cs typeface="Calibri" panose="020F0502020204030204" pitchFamily="34" charset="0"/>
              </a:rPr>
              <a:t>Kazemi</a:t>
            </a:r>
            <a:r>
              <a:rPr lang="en-US" sz="2800" dirty="0">
                <a:solidFill>
                  <a:schemeClr val="bg1"/>
                </a:solidFill>
                <a:latin typeface="Calibri" panose="020F0502020204030204" pitchFamily="34" charset="0"/>
                <a:cs typeface="Calibri" panose="020F0502020204030204" pitchFamily="34" charset="0"/>
              </a:rPr>
              <a:t> (Co-Advisor)</a:t>
            </a:r>
          </a:p>
          <a:p>
            <a:pPr marL="571500" indent="-571500">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Dr. Steve Sonnenberg (Co-Advisor)</a:t>
            </a:r>
          </a:p>
          <a:p>
            <a:endParaRPr lang="en-US" sz="2800"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Jacquie </a:t>
            </a:r>
            <a:r>
              <a:rPr lang="en-US" sz="2800" dirty="0" smtClean="0">
                <a:solidFill>
                  <a:schemeClr val="bg1"/>
                </a:solidFill>
                <a:latin typeface="Calibri" panose="020F0502020204030204" pitchFamily="34" charset="0"/>
                <a:cs typeface="Calibri" panose="020F0502020204030204" pitchFamily="34" charset="0"/>
              </a:rPr>
              <a:t>Colborne (PhD </a:t>
            </a:r>
            <a:r>
              <a:rPr lang="en-US" sz="2800" smtClean="0">
                <a:solidFill>
                  <a:schemeClr val="bg1"/>
                </a:solidFill>
                <a:latin typeface="Calibri" panose="020F0502020204030204" pitchFamily="34" charset="0"/>
                <a:cs typeface="Calibri" panose="020F0502020204030204" pitchFamily="34" charset="0"/>
              </a:rPr>
              <a:t>Candidate – Geology)</a:t>
            </a:r>
            <a:endParaRPr lang="en-US" sz="2800"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4077988202"/>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2"/>
          <a:stretch>
            <a:fillRect/>
          </a:stretch>
        </p:blipFill>
        <p:spPr>
          <a:xfrm>
            <a:off x="4559300" y="3416300"/>
            <a:ext cx="12700" cy="12700"/>
          </a:xfrm>
          <a:prstGeom prst="rect">
            <a:avLst/>
          </a:prstGeom>
        </p:spPr>
      </p:pic>
      <p:pic>
        <p:nvPicPr>
          <p:cNvPr id="4" name="Picture 3"/>
          <p:cNvPicPr>
            <a:picLocks noChangeAspect="1"/>
          </p:cNvPicPr>
          <p:nvPr/>
        </p:nvPicPr>
        <p:blipFill>
          <a:blip r:embed="rId2"/>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0" name="Rectangle 19"/>
          <p:cNvSpPr/>
          <p:nvPr/>
        </p:nvSpPr>
        <p:spPr>
          <a:xfrm>
            <a:off x="76200" y="94056"/>
            <a:ext cx="2154757" cy="523220"/>
          </a:xfrm>
          <a:prstGeom prst="rect">
            <a:avLst/>
          </a:prstGeom>
        </p:spPr>
        <p:txBody>
          <a:bodyPr wrap="none">
            <a:spAutoFit/>
          </a:bodyPr>
          <a:lstStyle/>
          <a:p>
            <a:pPr eaLnBrk="0" fontAlgn="base" hangingPunct="0">
              <a:spcBef>
                <a:spcPct val="0"/>
              </a:spcBef>
              <a:spcAft>
                <a:spcPct val="0"/>
              </a:spcAft>
            </a:pPr>
            <a:r>
              <a:rPr lang="en-US" sz="2800" b="1" dirty="0">
                <a:solidFill>
                  <a:srgbClr val="000000"/>
                </a:solidFill>
                <a:latin typeface="Arial Rounded MT Bold"/>
                <a:cs typeface="Arial Rounded MT Bold"/>
              </a:rPr>
              <a:t>Questions?</a:t>
            </a:r>
            <a:endParaRPr lang="en-US" sz="2800" b="1" baseline="-25000" dirty="0">
              <a:solidFill>
                <a:srgbClr val="000000"/>
              </a:solidFill>
              <a:latin typeface="Arial Rounded MT Bold"/>
              <a:cs typeface="Arial Rounded MT Bold"/>
            </a:endParaRPr>
          </a:p>
        </p:txBody>
      </p:sp>
      <p:sp>
        <p:nvSpPr>
          <p:cNvPr id="19" name="Rectangle 18"/>
          <p:cNvSpPr/>
          <p:nvPr/>
        </p:nvSpPr>
        <p:spPr>
          <a:xfrm>
            <a:off x="3048040" y="3276604"/>
            <a:ext cx="2590732" cy="646331"/>
          </a:xfrm>
          <a:prstGeom prst="rect">
            <a:avLst/>
          </a:prstGeom>
        </p:spPr>
        <p:txBody>
          <a:bodyPr wrap="square">
            <a:spAutoFit/>
          </a:bodyPr>
          <a:lstStyle/>
          <a:p>
            <a:r>
              <a:rPr lang="en-US" sz="3600" i="1" dirty="0">
                <a:solidFill>
                  <a:schemeClr val="bg1"/>
                </a:solidFill>
              </a:rPr>
              <a:t>Thank you </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26</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21" name="Isosceles Triangle 20"/>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Triangle 21"/>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25" name="TextBox 24">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1512114678"/>
      </p:ext>
    </p:extLst>
  </p:cSld>
  <p:clrMapOvr>
    <a:masterClrMapping/>
  </p:clrMapOvr>
  <mc:AlternateContent xmlns:mc="http://schemas.openxmlformats.org/markup-compatibility/2006" xmlns:p14="http://schemas.microsoft.com/office/powerpoint/2010/main">
    <mc:Choice Requires="p14">
      <p:transition spd="slow" p14:dur="2000" advTm="7591"/>
    </mc:Choice>
    <mc:Fallback xmlns="">
      <p:transition spd="slow" advTm="75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94056"/>
            <a:ext cx="7466146" cy="523220"/>
          </a:xfrm>
          <a:prstGeom prst="rect">
            <a:avLst/>
          </a:prstGeom>
        </p:spPr>
        <p:txBody>
          <a:bodyPr wrap="none">
            <a:spAutoFit/>
          </a:bodyPr>
          <a:lstStyle/>
          <a:p>
            <a:r>
              <a:rPr lang="en-US" sz="2800" b="1" dirty="0">
                <a:latin typeface="Arial Rounded MT Bold" panose="020F0704030504030204" pitchFamily="34" charset="0"/>
                <a:cs typeface="Calibri" panose="020F0502020204030204" pitchFamily="34" charset="0"/>
              </a:rPr>
              <a:t>Oil (Green) and Gas (Red) Production Map</a:t>
            </a:r>
            <a:endParaRPr lang="en-US" sz="2800" b="1" dirty="0">
              <a:solidFill>
                <a:srgbClr val="000000"/>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3</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TextBox 26">
            <a:extLst>
              <a:ext uri="{FF2B5EF4-FFF2-40B4-BE49-F238E27FC236}">
                <a16:creationId xmlns:a16="http://schemas.microsoft.com/office/drawing/2014/main" id="{A141E91E-E33D-40F0-98E3-8EE93D1DDD7C}"/>
              </a:ext>
            </a:extLst>
          </p:cNvPr>
          <p:cNvSpPr txBox="1"/>
          <p:nvPr/>
        </p:nvSpPr>
        <p:spPr>
          <a:xfrm>
            <a:off x="5486400" y="5712023"/>
            <a:ext cx="2821164" cy="307777"/>
          </a:xfrm>
          <a:prstGeom prst="rect">
            <a:avLst/>
          </a:prstGeom>
          <a:noFill/>
        </p:spPr>
        <p:txBody>
          <a:bodyPr wrap="square" rtlCol="0">
            <a:spAutoFit/>
          </a:bodyPr>
          <a:lstStyle/>
          <a:p>
            <a:r>
              <a:rPr lang="en-US" sz="1400" dirty="0">
                <a:solidFill>
                  <a:schemeClr val="bg1"/>
                </a:solidFill>
              </a:rPr>
              <a:t>(</a:t>
            </a:r>
            <a:r>
              <a:rPr lang="en-US" sz="1400" dirty="0" err="1">
                <a:solidFill>
                  <a:schemeClr val="bg1"/>
                </a:solidFill>
              </a:rPr>
              <a:t>Dilli</a:t>
            </a:r>
            <a:r>
              <a:rPr lang="en-US" sz="1400" dirty="0">
                <a:solidFill>
                  <a:schemeClr val="bg1"/>
                </a:solidFill>
              </a:rPr>
              <a:t> 2019)</a:t>
            </a:r>
          </a:p>
        </p:txBody>
      </p:sp>
      <p:sp>
        <p:nvSpPr>
          <p:cNvPr id="28" name="TextBox 27">
            <a:extLst>
              <a:ext uri="{FF2B5EF4-FFF2-40B4-BE49-F238E27FC236}">
                <a16:creationId xmlns:a16="http://schemas.microsoft.com/office/drawing/2014/main" id="{CB6A8CCA-C40A-4473-AC90-12E2D027C4F7}"/>
              </a:ext>
            </a:extLst>
          </p:cNvPr>
          <p:cNvSpPr txBox="1"/>
          <p:nvPr/>
        </p:nvSpPr>
        <p:spPr>
          <a:xfrm>
            <a:off x="5867400" y="1371600"/>
            <a:ext cx="3048000" cy="2862322"/>
          </a:xfrm>
          <a:prstGeom prst="rect">
            <a:avLst/>
          </a:prstGeom>
          <a:noFill/>
        </p:spPr>
        <p:txBody>
          <a:bodyPr wrap="square" rtlCol="0">
            <a:spAutoFit/>
          </a:bodyPr>
          <a:lstStyle/>
          <a:p>
            <a:r>
              <a:rPr lang="en-US" sz="2000" dirty="0">
                <a:solidFill>
                  <a:schemeClr val="bg1"/>
                </a:solidFill>
              </a:rPr>
              <a:t>The </a:t>
            </a:r>
            <a:r>
              <a:rPr lang="en-US" sz="2000" b="1" dirty="0">
                <a:solidFill>
                  <a:srgbClr val="FFFF00"/>
                </a:solidFill>
              </a:rPr>
              <a:t>ultimate hydrocarbon recovery </a:t>
            </a:r>
            <a:r>
              <a:rPr lang="en-US" sz="2000" dirty="0">
                <a:solidFill>
                  <a:schemeClr val="bg1"/>
                </a:solidFill>
              </a:rPr>
              <a:t>potential is a function of:</a:t>
            </a:r>
          </a:p>
          <a:p>
            <a:endParaRPr lang="en-US" sz="2000" dirty="0">
              <a:solidFill>
                <a:schemeClr val="bg1"/>
              </a:solidFill>
            </a:endParaRPr>
          </a:p>
          <a:p>
            <a:pPr marL="285750" indent="-285750">
              <a:buFont typeface="Arial" panose="020B0604020202020204" pitchFamily="34" charset="0"/>
              <a:buChar char="•"/>
            </a:pPr>
            <a:r>
              <a:rPr lang="en-US" sz="2000" b="1" dirty="0">
                <a:solidFill>
                  <a:srgbClr val="FFFF00"/>
                </a:solidFill>
              </a:rPr>
              <a:t>Thermal maturity</a:t>
            </a:r>
          </a:p>
          <a:p>
            <a:pPr marL="285750" indent="-285750">
              <a:buFont typeface="Arial" panose="020B0604020202020204" pitchFamily="34" charset="0"/>
              <a:buChar char="•"/>
            </a:pPr>
            <a:r>
              <a:rPr lang="en-US" sz="2000" b="1" dirty="0">
                <a:solidFill>
                  <a:srgbClr val="FFFF00"/>
                </a:solidFill>
              </a:rPr>
              <a:t>Lithology</a:t>
            </a:r>
          </a:p>
          <a:p>
            <a:pPr marL="285750" indent="-285750">
              <a:buFont typeface="Arial" panose="020B0604020202020204" pitchFamily="34" charset="0"/>
              <a:buChar char="•"/>
            </a:pPr>
            <a:r>
              <a:rPr lang="en-US" sz="2000" b="1" dirty="0">
                <a:solidFill>
                  <a:srgbClr val="FFFF00"/>
                </a:solidFill>
              </a:rPr>
              <a:t>Mineralogy</a:t>
            </a:r>
          </a:p>
          <a:p>
            <a:pPr marL="285750" indent="-285750">
              <a:buFont typeface="Arial" panose="020B0604020202020204" pitchFamily="34" charset="0"/>
              <a:buChar char="•"/>
            </a:pPr>
            <a:r>
              <a:rPr lang="en-US" sz="2000" b="1" dirty="0">
                <a:solidFill>
                  <a:srgbClr val="FFFF00"/>
                </a:solidFill>
              </a:rPr>
              <a:t>Pore Type</a:t>
            </a:r>
          </a:p>
          <a:p>
            <a:pPr marL="285750" indent="-285750">
              <a:buFont typeface="Arial" panose="020B0604020202020204" pitchFamily="34" charset="0"/>
              <a:buChar char="•"/>
            </a:pPr>
            <a:r>
              <a:rPr lang="en-US" sz="2000" b="1" dirty="0">
                <a:solidFill>
                  <a:srgbClr val="FFFF00"/>
                </a:solidFill>
              </a:rPr>
              <a:t>Fluid Properties</a:t>
            </a:r>
          </a:p>
        </p:txBody>
      </p:sp>
      <p:pic>
        <p:nvPicPr>
          <p:cNvPr id="29" name="Picture 28">
            <a:extLst>
              <a:ext uri="{FF2B5EF4-FFF2-40B4-BE49-F238E27FC236}">
                <a16:creationId xmlns:a16="http://schemas.microsoft.com/office/drawing/2014/main" id="{ACFF069C-994B-4736-988E-28477C916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990601"/>
            <a:ext cx="4320977" cy="4737034"/>
          </a:xfrm>
          <a:prstGeom prst="rect">
            <a:avLst/>
          </a:prstGeom>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759886241"/>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94056"/>
            <a:ext cx="4037324" cy="523220"/>
          </a:xfrm>
          <a:prstGeom prst="rect">
            <a:avLst/>
          </a:prstGeom>
        </p:spPr>
        <p:txBody>
          <a:bodyPr wrap="none">
            <a:spAutoFit/>
          </a:bodyPr>
          <a:lstStyle/>
          <a:p>
            <a:r>
              <a:rPr lang="en-US" sz="2800" b="1" dirty="0">
                <a:latin typeface="Arial Rounded MT Bold" panose="020F0704030504030204" pitchFamily="34" charset="0"/>
                <a:cs typeface="Calibri" panose="020F0502020204030204" pitchFamily="34" charset="0"/>
              </a:rPr>
              <a:t>Water Production Map</a:t>
            </a:r>
            <a:endParaRPr lang="en-US" sz="2800" b="1" dirty="0">
              <a:solidFill>
                <a:srgbClr val="000000"/>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4</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TextBox 27">
            <a:extLst>
              <a:ext uri="{FF2B5EF4-FFF2-40B4-BE49-F238E27FC236}">
                <a16:creationId xmlns:a16="http://schemas.microsoft.com/office/drawing/2014/main" id="{CB6A8CCA-C40A-4473-AC90-12E2D027C4F7}"/>
              </a:ext>
            </a:extLst>
          </p:cNvPr>
          <p:cNvSpPr txBox="1"/>
          <p:nvPr/>
        </p:nvSpPr>
        <p:spPr>
          <a:xfrm>
            <a:off x="261899" y="1300404"/>
            <a:ext cx="3775425" cy="400110"/>
          </a:xfrm>
          <a:prstGeom prst="rect">
            <a:avLst/>
          </a:prstGeom>
          <a:noFill/>
        </p:spPr>
        <p:txBody>
          <a:bodyPr wrap="square" rtlCol="0">
            <a:spAutoFit/>
          </a:bodyPr>
          <a:lstStyle/>
          <a:p>
            <a:r>
              <a:rPr lang="en-US" sz="2000" b="1" dirty="0">
                <a:solidFill>
                  <a:srgbClr val="FFFF00"/>
                </a:solidFill>
                <a:latin typeface="Calibri" panose="020F0502020204030204" pitchFamily="34" charset="0"/>
                <a:cs typeface="Calibri" panose="020F0502020204030204" pitchFamily="34" charset="0"/>
              </a:rPr>
              <a:t>Water Production from Gas Wells</a:t>
            </a:r>
          </a:p>
        </p:txBody>
      </p:sp>
      <p:pic>
        <p:nvPicPr>
          <p:cNvPr id="23" name="Picture 22">
            <a:extLst>
              <a:ext uri="{FF2B5EF4-FFF2-40B4-BE49-F238E27FC236}">
                <a16:creationId xmlns:a16="http://schemas.microsoft.com/office/drawing/2014/main" id="{07A189FE-0FDB-4955-9D96-A70644653E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975"/>
          <a:stretch/>
        </p:blipFill>
        <p:spPr>
          <a:xfrm>
            <a:off x="261899" y="2028759"/>
            <a:ext cx="4386301" cy="3301500"/>
          </a:xfrm>
          <a:prstGeom prst="rect">
            <a:avLst/>
          </a:prstGeom>
        </p:spPr>
      </p:pic>
      <p:pic>
        <p:nvPicPr>
          <p:cNvPr id="24" name="Picture 23">
            <a:extLst>
              <a:ext uri="{FF2B5EF4-FFF2-40B4-BE49-F238E27FC236}">
                <a16:creationId xmlns:a16="http://schemas.microsoft.com/office/drawing/2014/main" id="{D27CE17C-AD98-4BCC-A2B4-FA8D6E9318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021"/>
          <a:stretch/>
        </p:blipFill>
        <p:spPr>
          <a:xfrm>
            <a:off x="4713290" y="2032068"/>
            <a:ext cx="4125910" cy="3301932"/>
          </a:xfrm>
          <a:prstGeom prst="rect">
            <a:avLst/>
          </a:prstGeom>
        </p:spPr>
      </p:pic>
      <p:sp>
        <p:nvSpPr>
          <p:cNvPr id="25" name="TextBox 24">
            <a:extLst>
              <a:ext uri="{FF2B5EF4-FFF2-40B4-BE49-F238E27FC236}">
                <a16:creationId xmlns:a16="http://schemas.microsoft.com/office/drawing/2014/main" id="{95D31814-F84A-478B-BAFB-46C36E8F58A7}"/>
              </a:ext>
            </a:extLst>
          </p:cNvPr>
          <p:cNvSpPr txBox="1"/>
          <p:nvPr/>
        </p:nvSpPr>
        <p:spPr>
          <a:xfrm>
            <a:off x="4813773" y="1295400"/>
            <a:ext cx="4245428" cy="400110"/>
          </a:xfrm>
          <a:prstGeom prst="rect">
            <a:avLst/>
          </a:prstGeom>
          <a:noFill/>
        </p:spPr>
        <p:txBody>
          <a:bodyPr wrap="square" rtlCol="0">
            <a:spAutoFit/>
          </a:bodyPr>
          <a:lstStyle/>
          <a:p>
            <a:r>
              <a:rPr lang="en-US" sz="2000" b="1" dirty="0">
                <a:solidFill>
                  <a:srgbClr val="FFFF00"/>
                </a:solidFill>
                <a:latin typeface="Calibri" panose="020F0502020204030204" pitchFamily="34" charset="0"/>
                <a:cs typeface="Calibri" panose="020F0502020204030204" pitchFamily="34" charset="0"/>
              </a:rPr>
              <a:t>Water Production from Oil Wells</a:t>
            </a:r>
          </a:p>
        </p:txBody>
      </p:sp>
      <p:sp>
        <p:nvSpPr>
          <p:cNvPr id="26" name="TextBox 25">
            <a:extLst>
              <a:ext uri="{FF2B5EF4-FFF2-40B4-BE49-F238E27FC236}">
                <a16:creationId xmlns:a16="http://schemas.microsoft.com/office/drawing/2014/main" id="{D8518357-3669-4808-B73F-8B01B0283C54}"/>
              </a:ext>
            </a:extLst>
          </p:cNvPr>
          <p:cNvSpPr txBox="1"/>
          <p:nvPr/>
        </p:nvSpPr>
        <p:spPr>
          <a:xfrm>
            <a:off x="6047928" y="5791200"/>
            <a:ext cx="2821164" cy="307777"/>
          </a:xfrm>
          <a:prstGeom prst="rect">
            <a:avLst/>
          </a:prstGeom>
          <a:noFill/>
        </p:spPr>
        <p:txBody>
          <a:bodyPr wrap="square" rtlCol="0">
            <a:spAutoFit/>
          </a:bodyPr>
          <a:lstStyle/>
          <a:p>
            <a:r>
              <a:rPr lang="en-US" sz="1400" dirty="0">
                <a:solidFill>
                  <a:schemeClr val="bg1"/>
                </a:solidFill>
              </a:rPr>
              <a:t>(Source: </a:t>
            </a:r>
            <a:r>
              <a:rPr lang="en-US" sz="1400" dirty="0" err="1">
                <a:solidFill>
                  <a:schemeClr val="bg1"/>
                </a:solidFill>
              </a:rPr>
              <a:t>DrillingInfo</a:t>
            </a:r>
            <a:r>
              <a:rPr lang="en-US" sz="1400" dirty="0">
                <a:solidFill>
                  <a:schemeClr val="bg1"/>
                </a:solidFill>
              </a:rPr>
              <a:t> 2019)</a:t>
            </a:r>
          </a:p>
        </p:txBody>
      </p:sp>
      <p:sp>
        <p:nvSpPr>
          <p:cNvPr id="27" name="TextBox 26">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7062980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solidFill>
                <a:srgbClr val="FFFFFF"/>
              </a:solidFill>
              <a:latin typeface="Arial Rounded MT Bold" panose="020F0704030504030204" pitchFamily="34" charset="0"/>
            </a:endParaRPr>
          </a:p>
        </p:txBody>
      </p:sp>
      <p:sp>
        <p:nvSpPr>
          <p:cNvPr id="2" name="Rectangle 1"/>
          <p:cNvSpPr/>
          <p:nvPr/>
        </p:nvSpPr>
        <p:spPr>
          <a:xfrm>
            <a:off x="0" y="94056"/>
            <a:ext cx="8014951" cy="523220"/>
          </a:xfrm>
          <a:prstGeom prst="rect">
            <a:avLst/>
          </a:prstGeom>
        </p:spPr>
        <p:txBody>
          <a:bodyPr wrap="none">
            <a:spAutoFit/>
          </a:bodyPr>
          <a:lstStyle/>
          <a:p>
            <a:r>
              <a:rPr lang="en-US" sz="2800" b="1" dirty="0">
                <a:latin typeface="Arial Rounded MT Bold" panose="020F0704030504030204" pitchFamily="34" charset="0"/>
                <a:cs typeface="Calibri" panose="020F0502020204030204" pitchFamily="34" charset="0"/>
              </a:rPr>
              <a:t>Water Bearing Layers in Wolfcamp Formation</a:t>
            </a:r>
            <a:endParaRPr lang="en-US" sz="2800" b="1" dirty="0">
              <a:solidFill>
                <a:srgbClr val="000000"/>
              </a:solidFill>
              <a:latin typeface="Arial Rounded MT Bold" panose="020F0704030504030204" pitchFamily="34" charset="0"/>
              <a:cs typeface="Calibri" panose="020F0502020204030204" pitchFamily="34" charset="0"/>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5</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8D1C0B67-F537-407B-A203-990DA0FDE42F}"/>
              </a:ext>
            </a:extLst>
          </p:cNvPr>
          <p:cNvPicPr>
            <a:picLocks noChangeAspect="1"/>
          </p:cNvPicPr>
          <p:nvPr/>
        </p:nvPicPr>
        <p:blipFill>
          <a:blip r:embed="rId4"/>
          <a:stretch>
            <a:fillRect/>
          </a:stretch>
        </p:blipFill>
        <p:spPr>
          <a:xfrm>
            <a:off x="761812" y="954524"/>
            <a:ext cx="7467788" cy="4871145"/>
          </a:xfrm>
          <a:prstGeom prst="rect">
            <a:avLst/>
          </a:prstGeom>
        </p:spPr>
      </p:pic>
      <p:sp>
        <p:nvSpPr>
          <p:cNvPr id="26" name="TextBox 25">
            <a:extLst>
              <a:ext uri="{FF2B5EF4-FFF2-40B4-BE49-F238E27FC236}">
                <a16:creationId xmlns:a16="http://schemas.microsoft.com/office/drawing/2014/main" id="{BDEEDC05-6010-4B2A-9592-5D38C75F00EB}"/>
              </a:ext>
            </a:extLst>
          </p:cNvPr>
          <p:cNvSpPr txBox="1"/>
          <p:nvPr/>
        </p:nvSpPr>
        <p:spPr>
          <a:xfrm>
            <a:off x="7313436" y="5867400"/>
            <a:ext cx="2821164" cy="307777"/>
          </a:xfrm>
          <a:prstGeom prst="rect">
            <a:avLst/>
          </a:prstGeom>
          <a:noFill/>
        </p:spPr>
        <p:txBody>
          <a:bodyPr wrap="square" rtlCol="0">
            <a:spAutoFit/>
          </a:bodyPr>
          <a:lstStyle/>
          <a:p>
            <a:r>
              <a:rPr lang="en-US" sz="1400" dirty="0">
                <a:solidFill>
                  <a:schemeClr val="bg1"/>
                </a:solidFill>
              </a:rPr>
              <a:t>(</a:t>
            </a:r>
            <a:r>
              <a:rPr lang="en-US" sz="1400" dirty="0" err="1">
                <a:solidFill>
                  <a:schemeClr val="bg1"/>
                </a:solidFill>
              </a:rPr>
              <a:t>Polasek</a:t>
            </a:r>
            <a:r>
              <a:rPr lang="en-US" sz="1400" dirty="0">
                <a:solidFill>
                  <a:schemeClr val="bg1"/>
                </a:solidFill>
              </a:rPr>
              <a:t> 2017)</a:t>
            </a:r>
          </a:p>
        </p:txBody>
      </p:sp>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382215117"/>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a:solidFill>
                <a:srgbClr val="FFFFFF"/>
              </a:solidFill>
            </a:endParaRPr>
          </a:p>
        </p:txBody>
      </p:sp>
      <p:sp>
        <p:nvSpPr>
          <p:cNvPr id="2" name="Rectangle 1"/>
          <p:cNvSpPr/>
          <p:nvPr/>
        </p:nvSpPr>
        <p:spPr>
          <a:xfrm>
            <a:off x="0" y="94056"/>
            <a:ext cx="5486400" cy="523220"/>
          </a:xfrm>
          <a:prstGeom prst="rect">
            <a:avLst/>
          </a:prstGeom>
        </p:spPr>
        <p:txBody>
          <a:bodyPr wrap="square">
            <a:spAutoFit/>
          </a:bodyPr>
          <a:lstStyle/>
          <a:p>
            <a:r>
              <a:rPr lang="en-US" sz="2800" b="1" dirty="0">
                <a:latin typeface="Arial Rounded MT Bold" panose="020F0704030504030204" pitchFamily="34" charset="0"/>
              </a:rPr>
              <a:t>Current Accomplishments</a:t>
            </a:r>
            <a:endParaRPr lang="en-US" sz="2800" b="1" dirty="0">
              <a:solidFill>
                <a:srgbClr val="000000"/>
              </a:solidFill>
              <a:latin typeface="Arial Rounded MT Bold" panose="020F0704030504030204" pitchFamily="34" charset="0"/>
              <a:cs typeface="Arial Rounded MT Bold"/>
            </a:endParaRP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6</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2">
            <a:extLst>
              <a:ext uri="{FF2B5EF4-FFF2-40B4-BE49-F238E27FC236}">
                <a16:creationId xmlns:a16="http://schemas.microsoft.com/office/drawing/2014/main" id="{FDD37A26-B35B-4A45-96C1-3541941B50DB}"/>
              </a:ext>
            </a:extLst>
          </p:cNvPr>
          <p:cNvSpPr/>
          <p:nvPr/>
        </p:nvSpPr>
        <p:spPr>
          <a:xfrm>
            <a:off x="228600" y="1389995"/>
            <a:ext cx="8763000"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Conducted experiments on selected cores to determine </a:t>
            </a:r>
            <a:r>
              <a:rPr lang="en-US" sz="2800" b="1" dirty="0">
                <a:solidFill>
                  <a:srgbClr val="FFFF00"/>
                </a:solidFill>
                <a:latin typeface="Calibri" panose="020F0502020204030204" pitchFamily="34" charset="0"/>
                <a:cs typeface="Calibri" panose="020F0502020204030204" pitchFamily="34" charset="0"/>
              </a:rPr>
              <a:t>permeability</a:t>
            </a:r>
            <a:r>
              <a:rPr lang="en-US" sz="2800" dirty="0">
                <a:solidFill>
                  <a:srgbClr val="FFFF00"/>
                </a:solidFill>
                <a:latin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cs typeface="Calibri" panose="020F0502020204030204" pitchFamily="34" charset="0"/>
              </a:rPr>
              <a:t>porosity</a:t>
            </a:r>
            <a:r>
              <a:rPr lang="en-US" sz="2800" dirty="0">
                <a:solidFill>
                  <a:schemeClr val="bg1"/>
                </a:solidFill>
                <a:latin typeface="Calibri" panose="020F0502020204030204" pitchFamily="34" charset="0"/>
                <a:cs typeface="Calibri" panose="020F0502020204030204" pitchFamily="34" charset="0"/>
              </a:rPr>
              <a:t>, and </a:t>
            </a:r>
            <a:r>
              <a:rPr lang="en-US" sz="2800" b="1" dirty="0">
                <a:solidFill>
                  <a:srgbClr val="FFFF00"/>
                </a:solidFill>
                <a:latin typeface="Calibri" panose="020F0502020204030204" pitchFamily="34" charset="0"/>
                <a:cs typeface="Calibri" panose="020F0502020204030204" pitchFamily="34" charset="0"/>
              </a:rPr>
              <a:t>pore compressibility</a:t>
            </a:r>
            <a:r>
              <a:rPr lang="en-US" sz="2800" dirty="0">
                <a:solidFill>
                  <a:srgbClr val="FFFF00"/>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en-US" sz="2800" dirty="0">
              <a:solidFill>
                <a:srgbClr val="FFFF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Compared </a:t>
            </a:r>
            <a:r>
              <a:rPr lang="en-US" sz="2800" b="1" dirty="0">
                <a:solidFill>
                  <a:srgbClr val="FFFF00"/>
                </a:solidFill>
                <a:latin typeface="Calibri" panose="020F0502020204030204" pitchFamily="34" charset="0"/>
                <a:cs typeface="Calibri" panose="020F0502020204030204" pitchFamily="34" charset="0"/>
              </a:rPr>
              <a:t>static</a:t>
            </a:r>
            <a:r>
              <a:rPr lang="en-US" sz="2800" dirty="0">
                <a:solidFill>
                  <a:schemeClr val="bg1"/>
                </a:solidFill>
                <a:latin typeface="Calibri" panose="020F0502020204030204" pitchFamily="34" charset="0"/>
                <a:cs typeface="Calibri" panose="020F0502020204030204" pitchFamily="34" charset="0"/>
              </a:rPr>
              <a:t> and </a:t>
            </a:r>
            <a:r>
              <a:rPr lang="en-US" sz="2800" b="1" dirty="0">
                <a:solidFill>
                  <a:srgbClr val="FFFF00"/>
                </a:solidFill>
                <a:latin typeface="Calibri" panose="020F0502020204030204" pitchFamily="34" charset="0"/>
                <a:cs typeface="Calibri" panose="020F0502020204030204" pitchFamily="34" charset="0"/>
              </a:rPr>
              <a:t>dynamic elastic properties</a:t>
            </a:r>
            <a:r>
              <a:rPr lang="en-US" sz="2800" b="1" dirty="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E, K, </a:t>
            </a:r>
            <a:r>
              <a:rPr lang="el-GR" sz="2800" dirty="0">
                <a:solidFill>
                  <a:schemeClr val="bg1"/>
                </a:solidFill>
                <a:latin typeface="Calibri" panose="020F0502020204030204" pitchFamily="34" charset="0"/>
                <a:cs typeface="Calibri" panose="020F0502020204030204" pitchFamily="34" charset="0"/>
              </a:rPr>
              <a:t>ν</a:t>
            </a:r>
            <a:r>
              <a:rPr lang="en-US" sz="2800" dirty="0">
                <a:solidFill>
                  <a:schemeClr val="bg1"/>
                </a:solidFill>
                <a:latin typeface="Calibri" panose="020F0502020204030204" pitchFamily="34" charset="0"/>
                <a:cs typeface="Calibri" panose="020F0502020204030204" pitchFamily="34" charset="0"/>
              </a:rPr>
              <a:t> for four wells from existing reports.</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Conducted </a:t>
            </a:r>
            <a:r>
              <a:rPr lang="en-US" sz="2800" b="1" dirty="0">
                <a:solidFill>
                  <a:srgbClr val="FFFF00"/>
                </a:solidFill>
                <a:latin typeface="Calibri" panose="020F0502020204030204" pitchFamily="34" charset="0"/>
                <a:cs typeface="Calibri" panose="020F0502020204030204" pitchFamily="34" charset="0"/>
              </a:rPr>
              <a:t>Rate Transient Analysis (RTA) </a:t>
            </a:r>
            <a:r>
              <a:rPr lang="en-US" sz="2800" dirty="0">
                <a:solidFill>
                  <a:schemeClr val="bg1"/>
                </a:solidFill>
                <a:latin typeface="Calibri" panose="020F0502020204030204" pitchFamily="34" charset="0"/>
                <a:cs typeface="Calibri" panose="020F0502020204030204" pitchFamily="34" charset="0"/>
              </a:rPr>
              <a:t>on six wells to determine the </a:t>
            </a:r>
            <a:r>
              <a:rPr lang="en-US" sz="2800" b="1" dirty="0">
                <a:solidFill>
                  <a:srgbClr val="FFFF00"/>
                </a:solidFill>
                <a:latin typeface="Calibri" panose="020F0502020204030204" pitchFamily="34" charset="0"/>
                <a:cs typeface="Calibri" panose="020F0502020204030204" pitchFamily="34" charset="0"/>
              </a:rPr>
              <a:t>stimulated formation permeability</a:t>
            </a:r>
            <a:r>
              <a:rPr lang="en-US" sz="2800" dirty="0">
                <a:solidFill>
                  <a:srgbClr val="FFFF00"/>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to assess stimulation effectiveness.</a:t>
            </a: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99817562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Porosity and Permeability Measurements</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7</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 name="Picture 23">
            <a:extLst>
              <a:ext uri="{FF2B5EF4-FFF2-40B4-BE49-F238E27FC236}">
                <a16:creationId xmlns:a16="http://schemas.microsoft.com/office/drawing/2014/main" id="{850DE560-E276-46B8-904B-4FECEDF84D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0343" y="1143000"/>
            <a:ext cx="6923314" cy="4572000"/>
          </a:xfrm>
          <a:prstGeom prst="rect">
            <a:avLst/>
          </a:prstGeom>
          <a:noFill/>
          <a:ln>
            <a:noFill/>
          </a:ln>
        </p:spPr>
      </p:pic>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850518124"/>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Porosity and Permeability Measurements</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8</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DB050523-F9A4-4328-B2D3-93C4060A4D73}"/>
              </a:ext>
            </a:extLst>
          </p:cNvPr>
          <p:cNvPicPr/>
          <p:nvPr/>
        </p:nvPicPr>
        <p:blipFill>
          <a:blip r:embed="rId4"/>
          <a:stretch>
            <a:fillRect/>
          </a:stretch>
        </p:blipFill>
        <p:spPr>
          <a:xfrm>
            <a:off x="1267591" y="1249514"/>
            <a:ext cx="6608817" cy="4358972"/>
          </a:xfrm>
          <a:prstGeom prst="rect">
            <a:avLst/>
          </a:prstGeom>
        </p:spPr>
      </p:pic>
      <p:sp>
        <p:nvSpPr>
          <p:cNvPr id="25" name="Rectangle 24">
            <a:extLst>
              <a:ext uri="{FF2B5EF4-FFF2-40B4-BE49-F238E27FC236}">
                <a16:creationId xmlns:a16="http://schemas.microsoft.com/office/drawing/2014/main" id="{A83108EF-CC9F-47F6-B64F-F7150151F168}"/>
              </a:ext>
            </a:extLst>
          </p:cNvPr>
          <p:cNvSpPr/>
          <p:nvPr/>
        </p:nvSpPr>
        <p:spPr>
          <a:xfrm>
            <a:off x="6705600" y="5888107"/>
            <a:ext cx="1629002" cy="261610"/>
          </a:xfrm>
          <a:prstGeom prst="rect">
            <a:avLst/>
          </a:prstGeom>
        </p:spPr>
        <p:txBody>
          <a:bodyPr wrap="square">
            <a:spAutoFit/>
          </a:bodyPr>
          <a:lstStyle/>
          <a:p>
            <a:r>
              <a:rPr lang="en-US" sz="1100" dirty="0">
                <a:solidFill>
                  <a:schemeClr val="bg1"/>
                </a:solidFill>
                <a:latin typeface="Times New Roman" panose="02020603050405020304" pitchFamily="18" charset="0"/>
                <a:ea typeface="Calibri" panose="020F0502020204030204" pitchFamily="34" charset="0"/>
              </a:rPr>
              <a:t>(Cubitt and Wales, 2015)</a:t>
            </a:r>
            <a:endParaRPr lang="en-US" sz="1100" dirty="0">
              <a:solidFill>
                <a:schemeClr val="bg1"/>
              </a:solidFill>
            </a:endParaRPr>
          </a:p>
        </p:txBody>
      </p:sp>
      <p:sp>
        <p:nvSpPr>
          <p:cNvPr id="24" name="TextBox 23">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2610643445"/>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FFFF"/>
              </a:solidFill>
            </a:endParaRPr>
          </a:p>
        </p:txBody>
      </p:sp>
      <p:sp>
        <p:nvSpPr>
          <p:cNvPr id="2" name="Rectangle 1"/>
          <p:cNvSpPr/>
          <p:nvPr/>
        </p:nvSpPr>
        <p:spPr>
          <a:xfrm>
            <a:off x="0" y="7203"/>
            <a:ext cx="9144000" cy="461665"/>
          </a:xfrm>
          <a:prstGeom prst="rect">
            <a:avLst/>
          </a:prstGeom>
        </p:spPr>
        <p:txBody>
          <a:bodyPr wrap="square">
            <a:spAutoFit/>
          </a:bodyPr>
          <a:lstStyle/>
          <a:p>
            <a:r>
              <a:rPr lang="en-US" sz="2400" b="1" dirty="0">
                <a:latin typeface="Arial Rounded MT Bold" panose="020F0704030504030204" pitchFamily="34" charset="0"/>
              </a:rPr>
              <a:t>Porosity-permeability-compressibility Relationship</a:t>
            </a:r>
          </a:p>
        </p:txBody>
      </p:sp>
      <p:sp>
        <p:nvSpPr>
          <p:cNvPr id="11" name="Rectangle 10"/>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2" name="Rectangle 11"/>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3"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9</a:t>
            </a:fld>
            <a:endParaRPr lang="en-US" sz="1400" dirty="0">
              <a:solidFill>
                <a:srgbClr val="000000"/>
              </a:solidFill>
            </a:endParaRPr>
          </a:p>
        </p:txBody>
      </p:sp>
      <p:grpSp>
        <p:nvGrpSpPr>
          <p:cNvPr id="14" name="Group 13"/>
          <p:cNvGrpSpPr>
            <a:grpSpLocks noChangeAspect="1"/>
          </p:cNvGrpSpPr>
          <p:nvPr/>
        </p:nvGrpSpPr>
        <p:grpSpPr>
          <a:xfrm>
            <a:off x="141396" y="6146400"/>
            <a:ext cx="763435" cy="609674"/>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9" name="Isosceles Triangle 18"/>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1018893" y="6288204"/>
            <a:ext cx="5024032"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5" name="Rectangle 2">
            <a:extLst>
              <a:ext uri="{FF2B5EF4-FFF2-40B4-BE49-F238E27FC236}">
                <a16:creationId xmlns:a16="http://schemas.microsoft.com/office/drawing/2014/main" id="{4B8F9E5B-386A-FC4D-987E-3CFB1EC2C17C}"/>
              </a:ext>
            </a:extLst>
          </p:cNvPr>
          <p:cNvSpPr>
            <a:spLocks noChangeArrowheads="1"/>
          </p:cNvSpPr>
          <p:nvPr/>
        </p:nvSpPr>
        <p:spPr bwMode="auto">
          <a:xfrm>
            <a:off x="4813772" y="969893"/>
            <a:ext cx="63304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 name="Picture 29">
            <a:extLst>
              <a:ext uri="{FF2B5EF4-FFF2-40B4-BE49-F238E27FC236}">
                <a16:creationId xmlns:a16="http://schemas.microsoft.com/office/drawing/2014/main" id="{E6F9E92D-A054-45BA-A0DC-ACDFC2895885}"/>
              </a:ext>
            </a:extLst>
          </p:cNvPr>
          <p:cNvPicPr>
            <a:picLocks noChangeAspect="1"/>
          </p:cNvPicPr>
          <p:nvPr/>
        </p:nvPicPr>
        <p:blipFill>
          <a:blip r:embed="rId5"/>
          <a:stretch>
            <a:fillRect/>
          </a:stretch>
        </p:blipFill>
        <p:spPr>
          <a:xfrm>
            <a:off x="3886200" y="1643035"/>
            <a:ext cx="4906523" cy="3554491"/>
          </a:xfrm>
          <a:prstGeom prst="rect">
            <a:avLst/>
          </a:prstGeom>
        </p:spPr>
      </p:pic>
      <p:graphicFrame>
        <p:nvGraphicFramePr>
          <p:cNvPr id="31" name="Object 30">
            <a:extLst>
              <a:ext uri="{FF2B5EF4-FFF2-40B4-BE49-F238E27FC236}">
                <a16:creationId xmlns:a16="http://schemas.microsoft.com/office/drawing/2014/main" id="{61A41873-A8A0-46F4-AFA3-84A1BCDFEC0F}"/>
              </a:ext>
            </a:extLst>
          </p:cNvPr>
          <p:cNvGraphicFramePr>
            <a:graphicFrameLocks noChangeAspect="1"/>
          </p:cNvGraphicFramePr>
          <p:nvPr>
            <p:extLst>
              <p:ext uri="{D42A27DB-BD31-4B8C-83A1-F6EECF244321}">
                <p14:modId xmlns:p14="http://schemas.microsoft.com/office/powerpoint/2010/main" val="24456351"/>
              </p:ext>
            </p:extLst>
          </p:nvPr>
        </p:nvGraphicFramePr>
        <p:xfrm>
          <a:off x="598488" y="1376363"/>
          <a:ext cx="1503362" cy="749300"/>
        </p:xfrm>
        <a:graphic>
          <a:graphicData uri="http://schemas.openxmlformats.org/presentationml/2006/ole">
            <mc:AlternateContent xmlns:mc="http://schemas.openxmlformats.org/markup-compatibility/2006">
              <mc:Choice xmlns:v="urn:schemas-microsoft-com:vml" Requires="v">
                <p:oleObj spid="_x0000_s1098" name="Equation" r:id="rId6" imgW="863280" imgH="431640" progId="Equation.DSMT4">
                  <p:embed/>
                </p:oleObj>
              </mc:Choice>
              <mc:Fallback>
                <p:oleObj name="Equation" r:id="rId6" imgW="863280" imgH="431640" progId="Equation.DSMT4">
                  <p:embed/>
                  <p:pic>
                    <p:nvPicPr>
                      <p:cNvPr id="6" name="Object 5">
                        <a:extLst>
                          <a:ext uri="{FF2B5EF4-FFF2-40B4-BE49-F238E27FC236}">
                            <a16:creationId xmlns:a16="http://schemas.microsoft.com/office/drawing/2014/main" id="{2B824965-4FFE-49A5-93F2-564671ADC817}"/>
                          </a:ext>
                        </a:extLst>
                      </p:cNvPr>
                      <p:cNvPicPr>
                        <a:picLocks noChangeAspect="1" noChangeArrowheads="1"/>
                      </p:cNvPicPr>
                      <p:nvPr/>
                    </p:nvPicPr>
                    <p:blipFill>
                      <a:blip r:embed="rId7"/>
                      <a:srcRect/>
                      <a:stretch>
                        <a:fillRect/>
                      </a:stretch>
                    </p:blipFill>
                    <p:spPr bwMode="auto">
                      <a:xfrm>
                        <a:off x="598488" y="1376363"/>
                        <a:ext cx="1503362" cy="749300"/>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3CA09328-3901-4A04-A162-527208669418}"/>
              </a:ext>
            </a:extLst>
          </p:cNvPr>
          <p:cNvGraphicFramePr>
            <a:graphicFrameLocks noChangeAspect="1"/>
          </p:cNvGraphicFramePr>
          <p:nvPr>
            <p:extLst>
              <p:ext uri="{D42A27DB-BD31-4B8C-83A1-F6EECF244321}">
                <p14:modId xmlns:p14="http://schemas.microsoft.com/office/powerpoint/2010/main" val="834487547"/>
              </p:ext>
            </p:extLst>
          </p:nvPr>
        </p:nvGraphicFramePr>
        <p:xfrm>
          <a:off x="668338" y="2216150"/>
          <a:ext cx="1011237" cy="747713"/>
        </p:xfrm>
        <a:graphic>
          <a:graphicData uri="http://schemas.openxmlformats.org/presentationml/2006/ole">
            <mc:AlternateContent xmlns:mc="http://schemas.openxmlformats.org/markup-compatibility/2006">
              <mc:Choice xmlns:v="urn:schemas-microsoft-com:vml" Requires="v">
                <p:oleObj spid="_x0000_s1099" name="Equation" r:id="rId8" imgW="685800" imgH="507960" progId="Equation.DSMT4">
                  <p:embed/>
                </p:oleObj>
              </mc:Choice>
              <mc:Fallback>
                <p:oleObj name="Equation" r:id="rId8" imgW="685800" imgH="507960" progId="Equation.DSMT4">
                  <p:embed/>
                  <p:pic>
                    <p:nvPicPr>
                      <p:cNvPr id="9" name="Object 8">
                        <a:extLst>
                          <a:ext uri="{FF2B5EF4-FFF2-40B4-BE49-F238E27FC236}">
                            <a16:creationId xmlns:a16="http://schemas.microsoft.com/office/drawing/2014/main" id="{9CA106CD-5CA1-4C29-A14F-F33EDFE67537}"/>
                          </a:ext>
                        </a:extLst>
                      </p:cNvPr>
                      <p:cNvPicPr>
                        <a:picLocks noChangeAspect="1" noChangeArrowheads="1"/>
                      </p:cNvPicPr>
                      <p:nvPr/>
                    </p:nvPicPr>
                    <p:blipFill>
                      <a:blip r:embed="rId9"/>
                      <a:srcRect/>
                      <a:stretch>
                        <a:fillRect/>
                      </a:stretch>
                    </p:blipFill>
                    <p:spPr bwMode="auto">
                      <a:xfrm>
                        <a:off x="668338" y="2216150"/>
                        <a:ext cx="1011237" cy="747713"/>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9B3C644E-A214-4FC4-A02F-4B8E16938CBE}"/>
              </a:ext>
            </a:extLst>
          </p:cNvPr>
          <p:cNvGraphicFramePr>
            <a:graphicFrameLocks noChangeAspect="1"/>
          </p:cNvGraphicFramePr>
          <p:nvPr>
            <p:extLst>
              <p:ext uri="{D42A27DB-BD31-4B8C-83A1-F6EECF244321}">
                <p14:modId xmlns:p14="http://schemas.microsoft.com/office/powerpoint/2010/main" val="1528894789"/>
              </p:ext>
            </p:extLst>
          </p:nvPr>
        </p:nvGraphicFramePr>
        <p:xfrm>
          <a:off x="609600" y="3128963"/>
          <a:ext cx="1592263" cy="749300"/>
        </p:xfrm>
        <a:graphic>
          <a:graphicData uri="http://schemas.openxmlformats.org/presentationml/2006/ole">
            <mc:AlternateContent xmlns:mc="http://schemas.openxmlformats.org/markup-compatibility/2006">
              <mc:Choice xmlns:v="urn:schemas-microsoft-com:vml" Requires="v">
                <p:oleObj spid="_x0000_s1100" name="Equation" r:id="rId10" imgW="914400" imgH="431640" progId="Equation.DSMT4">
                  <p:embed/>
                </p:oleObj>
              </mc:Choice>
              <mc:Fallback>
                <p:oleObj name="Equation" r:id="rId10" imgW="914400" imgH="431640" progId="Equation.DSMT4">
                  <p:embed/>
                  <p:pic>
                    <p:nvPicPr>
                      <p:cNvPr id="10" name="Object 9">
                        <a:extLst>
                          <a:ext uri="{FF2B5EF4-FFF2-40B4-BE49-F238E27FC236}">
                            <a16:creationId xmlns:a16="http://schemas.microsoft.com/office/drawing/2014/main" id="{5420B173-48E5-453D-B95A-FFF2AE80355F}"/>
                          </a:ext>
                        </a:extLst>
                      </p:cNvPr>
                      <p:cNvPicPr>
                        <a:picLocks noChangeAspect="1" noChangeArrowheads="1"/>
                      </p:cNvPicPr>
                      <p:nvPr/>
                    </p:nvPicPr>
                    <p:blipFill>
                      <a:blip r:embed="rId11"/>
                      <a:srcRect/>
                      <a:stretch>
                        <a:fillRect/>
                      </a:stretch>
                    </p:blipFill>
                    <p:spPr bwMode="auto">
                      <a:xfrm>
                        <a:off x="609600" y="3128963"/>
                        <a:ext cx="1592263" cy="749300"/>
                      </a:xfrm>
                      <a:prstGeom prst="rect">
                        <a:avLst/>
                      </a:prstGeom>
                      <a:noFill/>
                    </p:spPr>
                  </p:pic>
                </p:oleObj>
              </mc:Fallback>
            </mc:AlternateContent>
          </a:graphicData>
        </a:graphic>
      </p:graphicFrame>
      <p:graphicFrame>
        <p:nvGraphicFramePr>
          <p:cNvPr id="34" name="Object 33">
            <a:extLst>
              <a:ext uri="{FF2B5EF4-FFF2-40B4-BE49-F238E27FC236}">
                <a16:creationId xmlns:a16="http://schemas.microsoft.com/office/drawing/2014/main" id="{142122AB-4C70-4C34-BE33-29C3F3159D3F}"/>
              </a:ext>
            </a:extLst>
          </p:cNvPr>
          <p:cNvGraphicFramePr>
            <a:graphicFrameLocks noChangeAspect="1"/>
          </p:cNvGraphicFramePr>
          <p:nvPr>
            <p:extLst>
              <p:ext uri="{D42A27DB-BD31-4B8C-83A1-F6EECF244321}">
                <p14:modId xmlns:p14="http://schemas.microsoft.com/office/powerpoint/2010/main" val="868335814"/>
              </p:ext>
            </p:extLst>
          </p:nvPr>
        </p:nvGraphicFramePr>
        <p:xfrm>
          <a:off x="669925" y="4062413"/>
          <a:ext cx="2098675" cy="1419225"/>
        </p:xfrm>
        <a:graphic>
          <a:graphicData uri="http://schemas.openxmlformats.org/presentationml/2006/ole">
            <mc:AlternateContent xmlns:mc="http://schemas.openxmlformats.org/markup-compatibility/2006">
              <mc:Choice xmlns:v="urn:schemas-microsoft-com:vml" Requires="v">
                <p:oleObj spid="_x0000_s1101" name="Equation" r:id="rId12" imgW="1663560" imgH="1130040" progId="Equation.DSMT4">
                  <p:embed/>
                </p:oleObj>
              </mc:Choice>
              <mc:Fallback>
                <p:oleObj name="Equation" r:id="rId12" imgW="1663560" imgH="1130040" progId="Equation.DSMT4">
                  <p:embed/>
                  <p:pic>
                    <p:nvPicPr>
                      <p:cNvPr id="11" name="Object 10">
                        <a:extLst>
                          <a:ext uri="{FF2B5EF4-FFF2-40B4-BE49-F238E27FC236}">
                            <a16:creationId xmlns:a16="http://schemas.microsoft.com/office/drawing/2014/main" id="{5232CEBB-A9D5-4199-833E-1E1ADBE08B85}"/>
                          </a:ext>
                        </a:extLst>
                      </p:cNvPr>
                      <p:cNvPicPr>
                        <a:picLocks noChangeAspect="1" noChangeArrowheads="1"/>
                      </p:cNvPicPr>
                      <p:nvPr/>
                    </p:nvPicPr>
                    <p:blipFill>
                      <a:blip r:embed="rId13"/>
                      <a:srcRect/>
                      <a:stretch>
                        <a:fillRect/>
                      </a:stretch>
                    </p:blipFill>
                    <p:spPr bwMode="auto">
                      <a:xfrm>
                        <a:off x="669925" y="4062413"/>
                        <a:ext cx="2098675" cy="1419225"/>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2668DE8F-4B3C-8B49-A0AB-7FB95B9BF244}"/>
              </a:ext>
            </a:extLst>
          </p:cNvPr>
          <p:cNvSpPr txBox="1"/>
          <p:nvPr/>
        </p:nvSpPr>
        <p:spPr>
          <a:xfrm>
            <a:off x="1040958" y="6538119"/>
            <a:ext cx="5158785" cy="307777"/>
          </a:xfrm>
          <a:prstGeom prst="rect">
            <a:avLst/>
          </a:prstGeom>
          <a:noFill/>
        </p:spPr>
        <p:txBody>
          <a:bodyPr wrap="none" rtlCol="0">
            <a:spAutoFit/>
          </a:bodyPr>
          <a:lstStyle/>
          <a:p>
            <a:r>
              <a:rPr lang="en-US" sz="1400" dirty="0">
                <a:solidFill>
                  <a:srgbClr val="000000"/>
                </a:solidFill>
              </a:rPr>
              <a:t>Advisory Board Meeting, November 8, 2019, Golden, Colorado</a:t>
            </a:r>
          </a:p>
        </p:txBody>
      </p:sp>
    </p:spTree>
    <p:extLst>
      <p:ext uri="{BB962C8B-B14F-4D97-AF65-F5344CB8AC3E}">
        <p14:creationId xmlns:p14="http://schemas.microsoft.com/office/powerpoint/2010/main" val="755553990"/>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53276</TotalTime>
  <Words>953</Words>
  <Application>Microsoft Office PowerPoint</Application>
  <PresentationFormat>On-screen Show (4:3)</PresentationFormat>
  <Paragraphs>191</Paragraphs>
  <Slides>26</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Arial Rounded MT Bold</vt:lpstr>
      <vt:lpstr>Britannic Bold</vt:lpstr>
      <vt:lpstr>Calibri</vt:lpstr>
      <vt:lpstr>Copperplate</vt:lpstr>
      <vt:lpstr>Copperplate Gothic Bold</vt:lpstr>
      <vt:lpstr>Times New Roman</vt:lpstr>
      <vt:lpstr>ヒラギノ角ゴ Pro W3</vt: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Tugce Calisgan</dc:creator>
  <cp:lastModifiedBy>Kagan Kutun</cp:lastModifiedBy>
  <cp:revision>369</cp:revision>
  <cp:lastPrinted>2019-05-01T16:28:16Z</cp:lastPrinted>
  <dcterms:created xsi:type="dcterms:W3CDTF">2013-05-01T18:20:23Z</dcterms:created>
  <dcterms:modified xsi:type="dcterms:W3CDTF">2019-11-08T19:38:19Z</dcterms:modified>
</cp:coreProperties>
</file>