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22" r:id="rId1"/>
    <p:sldMasterId id="2147484634" r:id="rId2"/>
    <p:sldMasterId id="2147484647" r:id="rId3"/>
    <p:sldMasterId id="2147484653" r:id="rId4"/>
  </p:sldMasterIdLst>
  <p:notesMasterIdLst>
    <p:notesMasterId r:id="rId27"/>
  </p:notesMasterIdLst>
  <p:handoutMasterIdLst>
    <p:handoutMasterId r:id="rId28"/>
  </p:handoutMasterIdLst>
  <p:sldIdLst>
    <p:sldId id="373" r:id="rId5"/>
    <p:sldId id="257" r:id="rId6"/>
    <p:sldId id="290" r:id="rId7"/>
    <p:sldId id="261" r:id="rId8"/>
    <p:sldId id="273" r:id="rId9"/>
    <p:sldId id="275" r:id="rId10"/>
    <p:sldId id="263" r:id="rId11"/>
    <p:sldId id="264" r:id="rId12"/>
    <p:sldId id="262" r:id="rId13"/>
    <p:sldId id="293" r:id="rId14"/>
    <p:sldId id="277" r:id="rId15"/>
    <p:sldId id="289" r:id="rId16"/>
    <p:sldId id="279" r:id="rId17"/>
    <p:sldId id="280" r:id="rId18"/>
    <p:sldId id="282" r:id="rId19"/>
    <p:sldId id="283" r:id="rId20"/>
    <p:sldId id="284" r:id="rId21"/>
    <p:sldId id="285" r:id="rId22"/>
    <p:sldId id="286" r:id="rId23"/>
    <p:sldId id="287" r:id="rId24"/>
    <p:sldId id="288" r:id="rId25"/>
    <p:sldId id="385" r:id="rId26"/>
  </p:sldIdLst>
  <p:sldSz cx="12192000" cy="6858000"/>
  <p:notesSz cx="6858000" cy="9296400"/>
  <p:defaultTex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5114"/>
    <a:srgbClr val="004300"/>
    <a:srgbClr val="50BBFF"/>
    <a:srgbClr val="CFCF00"/>
    <a:srgbClr val="989800"/>
    <a:srgbClr val="D07D20"/>
    <a:srgbClr val="4395BB"/>
    <a:srgbClr val="505191"/>
    <a:srgbClr val="599102"/>
    <a:srgbClr val="075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62" autoAdjust="0"/>
    <p:restoredTop sz="98523" autoAdjust="0"/>
  </p:normalViewPr>
  <p:slideViewPr>
    <p:cSldViewPr snapToGrid="0">
      <p:cViewPr varScale="1">
        <p:scale>
          <a:sx n="64" d="100"/>
          <a:sy n="64" d="100"/>
        </p:scale>
        <p:origin x="432"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0403710F-BB05-48AB-9D4C-98537AC04C94}" type="slidenum">
              <a:rPr lang="en-US"/>
              <a:pPr>
                <a:defRPr/>
              </a:pPr>
              <a:t>‹#›</a:t>
            </a:fld>
            <a:endParaRPr lang="en-US"/>
          </a:p>
        </p:txBody>
      </p:sp>
    </p:spTree>
    <p:extLst>
      <p:ext uri="{BB962C8B-B14F-4D97-AF65-F5344CB8AC3E}">
        <p14:creationId xmlns:p14="http://schemas.microsoft.com/office/powerpoint/2010/main" val="294089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 charset="-128"/>
              </a:defRPr>
            </a:lvl1pPr>
          </a:lstStyle>
          <a:p>
            <a:pPr>
              <a:defRPr/>
            </a:pPr>
            <a:fld id="{14BC84EE-AA72-4321-8E22-FC8CAFA202CD}" type="datetime1">
              <a:rPr lang="en-US"/>
              <a:pPr>
                <a:defRPr/>
              </a:pPr>
              <a:t>11/8/2019</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1EE06171-AB1F-4D2C-A03C-822A58BD12A4}" type="slidenum">
              <a:rPr lang="en-US"/>
              <a:pPr>
                <a:defRPr/>
              </a:pPr>
              <a:t>‹#›</a:t>
            </a:fld>
            <a:endParaRPr lang="en-US"/>
          </a:p>
        </p:txBody>
      </p:sp>
    </p:spTree>
    <p:extLst>
      <p:ext uri="{BB962C8B-B14F-4D97-AF65-F5344CB8AC3E}">
        <p14:creationId xmlns:p14="http://schemas.microsoft.com/office/powerpoint/2010/main" val="18969845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737DA-E69D-DC4C-9E65-509B3A989B17}" type="slidenum">
              <a:rPr lang="en-US" smtClean="0"/>
              <a:pPr/>
              <a:t>4</a:t>
            </a:fld>
            <a:endParaRPr lang="en-US" dirty="0"/>
          </a:p>
        </p:txBody>
      </p:sp>
    </p:spTree>
    <p:extLst>
      <p:ext uri="{BB962C8B-B14F-4D97-AF65-F5344CB8AC3E}">
        <p14:creationId xmlns:p14="http://schemas.microsoft.com/office/powerpoint/2010/main" val="266816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Previous slide shows the RF of early depletion, here we have a case with 8 cycle of huff-n-puff, this base line is the depletion case. And we can say that component RF is improved for all non-injected components. </a:t>
            </a:r>
          </a:p>
          <a:p>
            <a:r>
              <a:rPr lang="en-US" sz="1200" kern="1200" dirty="0">
                <a:solidFill>
                  <a:schemeClr val="tx1"/>
                </a:solidFill>
                <a:effectLst/>
                <a:latin typeface="+mn-lt"/>
                <a:ea typeface="+mn-ea"/>
                <a:cs typeface="+mn-cs"/>
              </a:rPr>
              <a:t>The blue dotted line is the RF of </a:t>
            </a:r>
            <a:r>
              <a:rPr lang="en-US" sz="1200" kern="1200" dirty="0" err="1">
                <a:solidFill>
                  <a:schemeClr val="tx1"/>
                </a:solidFill>
                <a:effectLst/>
                <a:latin typeface="+mn-lt"/>
                <a:ea typeface="+mn-ea"/>
                <a:cs typeface="+mn-cs"/>
              </a:rPr>
              <a:t>C11</a:t>
            </a:r>
            <a:r>
              <a:rPr lang="en-US" sz="1200" kern="1200" dirty="0">
                <a:solidFill>
                  <a:schemeClr val="tx1"/>
                </a:solidFill>
                <a:effectLst/>
                <a:latin typeface="+mn-lt"/>
                <a:ea typeface="+mn-ea"/>
                <a:cs typeface="+mn-cs"/>
              </a:rPr>
              <a:t>+, and we call tell that the heaver the component, the higher the RF at first, and there is cross over point where the light component RF surpassed the heavier component. And finally, the lighter the component the higher the RF. This phenomenon is because of gas trapping in matrix, which is concentrated with light component.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00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reduced the critical gas saturation in matrix, we could find out that this cross over point will be around two years earlier than before. Similar gas trapping behavior was found in CO2 sequestration. And such component dependent behavior could only be discovered by a compositional simulator.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06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consider the nanopore confinement effect, this cross-over point will be delayed a little bit. </a:t>
            </a:r>
          </a:p>
          <a:p>
            <a:r>
              <a:rPr lang="en-US" sz="1200" kern="1200" dirty="0">
                <a:solidFill>
                  <a:schemeClr val="tx1"/>
                </a:solidFill>
                <a:effectLst/>
                <a:latin typeface="+mn-lt"/>
                <a:ea typeface="+mn-ea"/>
                <a:cs typeface="+mn-cs"/>
              </a:rPr>
              <a:t>And also, PC effect will lower the RF of light component but increase RF of a heavier component. </a:t>
            </a:r>
          </a:p>
          <a:p>
            <a:r>
              <a:rPr lang="en-US" sz="1200" kern="1200" dirty="0">
                <a:solidFill>
                  <a:schemeClr val="tx1"/>
                </a:solidFill>
                <a:effectLst/>
                <a:latin typeface="+mn-lt"/>
                <a:ea typeface="+mn-ea"/>
                <a:cs typeface="+mn-cs"/>
              </a:rPr>
              <a:t>This is because the Pc effect will make the trapped gas richer with light component hence more </a:t>
            </a:r>
            <a:r>
              <a:rPr lang="en-US" sz="1200" kern="1200" dirty="0" err="1">
                <a:solidFill>
                  <a:schemeClr val="tx1"/>
                </a:solidFill>
                <a:effectLst/>
                <a:latin typeface="+mn-lt"/>
                <a:ea typeface="+mn-ea"/>
                <a:cs typeface="+mn-cs"/>
              </a:rPr>
              <a:t>N2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C2</a:t>
            </a:r>
            <a:r>
              <a:rPr lang="en-US" sz="1200" kern="1200" dirty="0">
                <a:solidFill>
                  <a:schemeClr val="tx1"/>
                </a:solidFill>
                <a:effectLst/>
                <a:latin typeface="+mn-lt"/>
                <a:ea typeface="+mn-ea"/>
                <a:cs typeface="+mn-cs"/>
              </a:rPr>
              <a:t>-5 would be trapped in the matrix before the cross over point. Again, such phenomenon could only be modelled by a compositional model considering the nanopore confinement effect.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3D254-590E-C643-A374-678B619A62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46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to sum up, a multiphase multicomponent model is established and it could accurately model gas injection process in fractured unconventional reservoirs.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reservoir pressure is much higher than Pb, the nanopore confinement effect will have a very limited impact on RF during depletion and early huff-n-puff stage.</a:t>
            </a:r>
          </a:p>
          <a:p>
            <a:r>
              <a:rPr lang="en-US" sz="1200" kern="1200" dirty="0">
                <a:solidFill>
                  <a:schemeClr val="tx1"/>
                </a:solidFill>
                <a:effectLst/>
                <a:latin typeface="+mn-lt"/>
                <a:ea typeface="+mn-ea"/>
                <a:cs typeface="+mn-cs"/>
              </a:rPr>
              <a:t>Geomechanics is an important factor, but not always in a detrimental way.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 but not the least, the component RF improved after huff-n-puff but some vital behaviors such as gas trapping could only be understood by a compositional model which consider the complex physics. </a:t>
            </a:r>
          </a:p>
        </p:txBody>
      </p:sp>
      <p:sp>
        <p:nvSpPr>
          <p:cNvPr id="4" name="Slide Number Placeholder 3"/>
          <p:cNvSpPr>
            <a:spLocks noGrp="1"/>
          </p:cNvSpPr>
          <p:nvPr>
            <p:ph type="sldNum" sz="quarter" idx="5"/>
          </p:nvPr>
        </p:nvSpPr>
        <p:spPr/>
        <p:txBody>
          <a:bodyPr/>
          <a:lstStyle/>
          <a:p>
            <a:pPr>
              <a:defRPr/>
            </a:pPr>
            <a:fld id="{3363D254-590E-C643-A374-678B619A6238}" type="slidenum">
              <a:rPr lang="en-US" altLang="en-US" smtClean="0"/>
              <a:pPr>
                <a:defRPr/>
              </a:pPr>
              <a:t>21</a:t>
            </a:fld>
            <a:endParaRPr lang="en-US" altLang="en-US"/>
          </a:p>
        </p:txBody>
      </p:sp>
    </p:spTree>
    <p:extLst>
      <p:ext uri="{BB962C8B-B14F-4D97-AF65-F5344CB8AC3E}">
        <p14:creationId xmlns:p14="http://schemas.microsoft.com/office/powerpoint/2010/main" val="52194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generalized minimal residual method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737DA-E69D-DC4C-9E65-509B3A989B1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0471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show a base case based on a typical well in eagle ford shale. The well geometry is summarized in the table. A fraction of the well is modelling by assuming symmetry. The hydraulic fracture is modelled explicitly by logarithmic refinement while nature fractures are modelling by </a:t>
            </a:r>
            <a:r>
              <a:rPr lang="en-US" sz="1200" kern="1200" dirty="0" err="1">
                <a:solidFill>
                  <a:schemeClr val="tx1"/>
                </a:solidFill>
                <a:effectLst/>
                <a:latin typeface="+mn-lt"/>
                <a:ea typeface="+mn-ea"/>
                <a:cs typeface="+mn-cs"/>
              </a:rPr>
              <a:t>MINC</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626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Five different rock regions were defined, and different rock properties were used for different regions. Different relative curves were also used in fracture and matrix media. With very small residual saturation in fractures.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7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base case is then under depletion for two years and is put on cyclic gas injection with produced gas. The gas was injected for 5 months, and then soaked for 1 month and finally produced for 6 months. </a:t>
            </a:r>
          </a:p>
          <a:p>
            <a:r>
              <a:rPr lang="en-US" sz="1200" kern="1200" dirty="0">
                <a:solidFill>
                  <a:schemeClr val="tx1"/>
                </a:solidFill>
                <a:effectLst/>
                <a:latin typeface="+mn-lt"/>
                <a:ea typeface="+mn-ea"/>
                <a:cs typeface="+mn-cs"/>
              </a:rPr>
              <a:t>Our model is then validated against GEM without Pc effect and geomechanics. We can see that both oil rate and pressure and oil saturation at the well grid matched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9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more cases are run with our simulator. Case 2 is with geomechanics effect and Case 3 is with nanopore confinement effect only. Case 4 coupled PC and geomechanics effects. </a:t>
            </a:r>
          </a:p>
          <a:p>
            <a:r>
              <a:rPr lang="en-US" sz="1200" kern="1200" dirty="0">
                <a:solidFill>
                  <a:schemeClr val="tx1"/>
                </a:solidFill>
                <a:effectLst/>
                <a:latin typeface="+mn-lt"/>
                <a:ea typeface="+mn-ea"/>
                <a:cs typeface="+mn-cs"/>
              </a:rPr>
              <a:t>The left figure shows the RF of methane and right figure shows the RF of </a:t>
            </a:r>
            <a:r>
              <a:rPr lang="en-US" sz="1200" kern="1200" dirty="0" err="1">
                <a:solidFill>
                  <a:schemeClr val="tx1"/>
                </a:solidFill>
                <a:effectLst/>
                <a:latin typeface="+mn-lt"/>
                <a:ea typeface="+mn-ea"/>
                <a:cs typeface="+mn-cs"/>
              </a:rPr>
              <a:t>C2</a:t>
            </a:r>
            <a:r>
              <a:rPr lang="en-US" sz="1200" kern="1200" dirty="0">
                <a:solidFill>
                  <a:schemeClr val="tx1"/>
                </a:solidFill>
                <a:effectLst/>
                <a:latin typeface="+mn-lt"/>
                <a:ea typeface="+mn-ea"/>
                <a:cs typeface="+mn-cs"/>
              </a:rPr>
              <a:t>-5 which represents the </a:t>
            </a:r>
            <a:r>
              <a:rPr lang="en-US" sz="1200" kern="1200" dirty="0" err="1">
                <a:solidFill>
                  <a:schemeClr val="tx1"/>
                </a:solidFill>
                <a:effectLst/>
                <a:latin typeface="+mn-lt"/>
                <a:ea typeface="+mn-ea"/>
                <a:cs typeface="+mn-cs"/>
              </a:rPr>
              <a:t>NGL</a:t>
            </a:r>
            <a:r>
              <a:rPr lang="en-US" sz="1200" kern="1200" dirty="0">
                <a:solidFill>
                  <a:schemeClr val="tx1"/>
                </a:solidFill>
                <a:effectLst/>
                <a:latin typeface="+mn-lt"/>
                <a:ea typeface="+mn-ea"/>
                <a:cs typeface="+mn-cs"/>
              </a:rPr>
              <a:t>. We can see the appreciable RF reduction caused by the geomechanically effect. While nanopore confinement effect has very limited impact on RF for the early huff-n-puff.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94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then investigate the effect of nanopore confinement effect by changing the effective pore size. Still the impact of Pc effect on RF is small for early huff-n-puff and P is much larger than Pb.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89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investigated the effect of </a:t>
            </a:r>
            <a:r>
              <a:rPr lang="en-US" sz="1200" kern="1200" dirty="0" err="1">
                <a:solidFill>
                  <a:schemeClr val="tx1"/>
                </a:solidFill>
                <a:effectLst/>
                <a:latin typeface="+mn-lt"/>
                <a:ea typeface="+mn-ea"/>
                <a:cs typeface="+mn-cs"/>
              </a:rPr>
              <a:t>Biot’s</a:t>
            </a:r>
            <a:r>
              <a:rPr lang="en-US" sz="1200" kern="1200" dirty="0">
                <a:solidFill>
                  <a:schemeClr val="tx1"/>
                </a:solidFill>
                <a:effectLst/>
                <a:latin typeface="+mn-lt"/>
                <a:ea typeface="+mn-ea"/>
                <a:cs typeface="+mn-cs"/>
              </a:rPr>
              <a:t> coefficient on RF. The fracture </a:t>
            </a:r>
            <a:r>
              <a:rPr lang="en-US" sz="1200" kern="1200" dirty="0" err="1">
                <a:solidFill>
                  <a:schemeClr val="tx1"/>
                </a:solidFill>
                <a:effectLst/>
                <a:latin typeface="+mn-lt"/>
                <a:ea typeface="+mn-ea"/>
                <a:cs typeface="+mn-cs"/>
              </a:rPr>
              <a:t>Biot</a:t>
            </a:r>
            <a:r>
              <a:rPr lang="en-US" sz="1200" kern="1200" dirty="0">
                <a:solidFill>
                  <a:schemeClr val="tx1"/>
                </a:solidFill>
                <a:effectLst/>
                <a:latin typeface="+mn-lt"/>
                <a:ea typeface="+mn-ea"/>
                <a:cs typeface="+mn-cs"/>
              </a:rPr>
              <a:t> coefficient alpha was set as 0.7 in previous cases. A higher alpha in fracture means a higher contribution from stress effect. And our simulation shows a higher alpha would lead to a smaller RF due to fracture permeability reduction.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02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if we keep the alpha in matrix the same, a higher alpha in matrix would yield a higher RF due to enhanced rock compaction drive. Also, we could say stress dependent permeability dominant fracture flow, while stress dependent por volume dominates matrix depletion.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27873-B9E3-4BB1-AC1C-5AD78A75E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441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ED1F44AC-FF31-44E2-B4A2-480C439A1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61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14400" y="1981200"/>
            <a:ext cx="10363200" cy="41148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FB1948FB-EB97-4906-997C-8C6372295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42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B848787F-3637-433B-A113-2048EEF52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6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9915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9207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8043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69EBB-88AA-FF4D-B28A-BBBAC72B944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344766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69EBB-88AA-FF4D-B28A-BBBAC72B944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07507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62145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69EBB-88AA-FF4D-B28A-BBBAC72B944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477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98320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4114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4C536313-D09D-426F-9168-BB9685A1F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263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175587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742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33213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10989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59716"/>
            <a:ext cx="9144000" cy="2387600"/>
          </a:xfrm>
        </p:spPr>
        <p:txBody>
          <a:bodyPr anchor="ctr">
            <a:normAutofit/>
          </a:bodyPr>
          <a:lstStyle>
            <a:lvl1pPr algn="ctr">
              <a:defRPr sz="2800"/>
            </a:lvl1pPr>
          </a:lstStyle>
          <a:p>
            <a:r>
              <a:rPr lang="en-US" dirty="0"/>
              <a:t>Click to edit Master title style</a:t>
            </a:r>
          </a:p>
        </p:txBody>
      </p:sp>
      <p:sp>
        <p:nvSpPr>
          <p:cNvPr id="3" name="Subtitle 2"/>
          <p:cNvSpPr>
            <a:spLocks noGrp="1"/>
          </p:cNvSpPr>
          <p:nvPr>
            <p:ph type="subTitle" idx="1"/>
          </p:nvPr>
        </p:nvSpPr>
        <p:spPr>
          <a:xfrm>
            <a:off x="1524000" y="3903882"/>
            <a:ext cx="9144000" cy="1655762"/>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66347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9810"/>
            <a:ext cx="10515600" cy="735706"/>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838200" y="958776"/>
            <a:ext cx="10515600" cy="5024766"/>
          </a:xfrm>
        </p:spPr>
        <p:txBody>
          <a:bodyPr/>
          <a:lstStyle>
            <a:lvl1pPr marL="0" indent="0">
              <a:buFontTx/>
              <a:buNone/>
              <a:defRPr sz="2400"/>
            </a:lvl1pPr>
            <a:lvl2pPr>
              <a:defRPr sz="2000"/>
            </a:lvl2pPr>
            <a:lvl3pPr marL="1143000" indent="-228600">
              <a:buFont typeface="Wingdings" panose="05000000000000000000" pitchFamily="2" charset="2"/>
              <a:buChar char="§"/>
              <a:defRPr sz="1800"/>
            </a:lvl3pPr>
            <a:lvl4pPr marL="1600200" indent="-228600">
              <a:buFont typeface="Wingdings" panose="05000000000000000000" pitchFamily="2" charset="2"/>
              <a:buChar char="Ø"/>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chemeClr val="tx1"/>
                </a:solidFill>
              </a:defRPr>
            </a:lvl1pPr>
          </a:lstStyle>
          <a:p>
            <a:fld id="{95DD845D-BEAD-3749-808E-4EBEDDED822A}"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E69A9A35-7E1C-4DAA-8C74-227ADBF2DD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199" y="6313027"/>
            <a:ext cx="3727878" cy="426227"/>
          </a:xfrm>
          <a:prstGeom prst="rect">
            <a:avLst/>
          </a:prstGeom>
        </p:spPr>
      </p:pic>
    </p:spTree>
    <p:extLst>
      <p:ext uri="{BB962C8B-B14F-4D97-AF65-F5344CB8AC3E}">
        <p14:creationId xmlns:p14="http://schemas.microsoft.com/office/powerpoint/2010/main" val="221377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a:bodyPr>
          <a:lstStyle>
            <a:lvl1pP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381000" y="1160463"/>
            <a:ext cx="5669280" cy="5016500"/>
          </a:xfrm>
        </p:spPr>
        <p:txBody>
          <a:bodyPr/>
          <a:lstStyle>
            <a:lvl1pPr>
              <a:defRPr sz="2400"/>
            </a:lvl1pPr>
            <a:lvl2pPr marL="685800" indent="-228600">
              <a:buFont typeface="Wingdings" panose="05000000000000000000" pitchFamily="2" charset="2"/>
              <a:buChar char="Ø"/>
              <a:defRPr sz="2000"/>
            </a:lvl2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72200" y="1160463"/>
            <a:ext cx="5669280" cy="5016500"/>
          </a:xfrm>
        </p:spPr>
        <p:txBody>
          <a:bodyPr/>
          <a:lstStyle>
            <a:lvl1pPr>
              <a:defRPr sz="2400"/>
            </a:lvl1pPr>
            <a:lvl2pPr marL="685800" indent="-228600">
              <a:buFont typeface="Wingdings" panose="05000000000000000000" pitchFamily="2" charset="2"/>
              <a:buChar char="Ø"/>
              <a:defRPr sz="2000"/>
            </a:lvl2pPr>
          </a:lstStyle>
          <a:p>
            <a:pPr lvl="0"/>
            <a:r>
              <a:rPr lang="en-US" dirty="0"/>
              <a:t>Click to edit Master text styles</a:t>
            </a:r>
          </a:p>
          <a:p>
            <a:pPr lvl="1"/>
            <a:r>
              <a:rPr lang="en-US" dirty="0"/>
              <a:t>Second level</a:t>
            </a:r>
          </a:p>
        </p:txBody>
      </p:sp>
      <p:sp>
        <p:nvSpPr>
          <p:cNvPr id="6" name="Footer Placeholder 5"/>
          <p:cNvSpPr>
            <a:spLocks noGrp="1"/>
          </p:cNvSpPr>
          <p:nvPr>
            <p:ph type="ftr" sz="quarter" idx="11"/>
          </p:nvPr>
        </p:nvSpPr>
        <p:spPr/>
        <p:txBody>
          <a:bodyPr/>
          <a:lstStyle/>
          <a:p>
            <a:endParaRPr lang="en-US"/>
          </a:p>
        </p:txBody>
      </p:sp>
      <p:pic>
        <p:nvPicPr>
          <p:cNvPr id="8" name="Picture 7" descr="A close up of a logo&#10;&#10;Description automatically generated">
            <a:extLst>
              <a:ext uri="{FF2B5EF4-FFF2-40B4-BE49-F238E27FC236}">
                <a16:creationId xmlns:a16="http://schemas.microsoft.com/office/drawing/2014/main" id="{55D16190-8A64-44E0-8D22-B47CDAD46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199" y="6313027"/>
            <a:ext cx="3727878" cy="426227"/>
          </a:xfrm>
          <a:prstGeom prst="rect">
            <a:avLst/>
          </a:prstGeom>
        </p:spPr>
      </p:pic>
      <p:sp>
        <p:nvSpPr>
          <p:cNvPr id="9" name="Slide Number Placeholder 5">
            <a:extLst>
              <a:ext uri="{FF2B5EF4-FFF2-40B4-BE49-F238E27FC236}">
                <a16:creationId xmlns:a16="http://schemas.microsoft.com/office/drawing/2014/main" id="{2DFEA19B-3BF9-4BA0-A4FA-194F12465D3D}"/>
              </a:ext>
            </a:extLst>
          </p:cNvPr>
          <p:cNvSpPr>
            <a:spLocks noGrp="1"/>
          </p:cNvSpPr>
          <p:nvPr>
            <p:ph type="sldNum" sz="quarter" idx="12"/>
          </p:nvPr>
        </p:nvSpPr>
        <p:spPr>
          <a:xfrm>
            <a:off x="8610600" y="6356350"/>
            <a:ext cx="2743200" cy="365125"/>
          </a:xfrm>
        </p:spPr>
        <p:txBody>
          <a:bodyPr/>
          <a:lstStyle>
            <a:lvl1pPr>
              <a:defRPr sz="1600">
                <a:solidFill>
                  <a:schemeClr val="tx1"/>
                </a:solidFill>
              </a:defRPr>
            </a:lvl1pPr>
          </a:lstStyle>
          <a:p>
            <a:fld id="{95DD845D-BEAD-3749-808E-4EBEDDED822A}" type="slidenum">
              <a:rPr lang="en-US" smtClean="0"/>
              <a:pPr/>
              <a:t>‹#›</a:t>
            </a:fld>
            <a:endParaRPr lang="en-US"/>
          </a:p>
        </p:txBody>
      </p:sp>
    </p:spTree>
    <p:extLst>
      <p:ext uri="{BB962C8B-B14F-4D97-AF65-F5344CB8AC3E}">
        <p14:creationId xmlns:p14="http://schemas.microsoft.com/office/powerpoint/2010/main" val="768860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3816A-C327-463F-86C5-0BA5B023DE80}"/>
              </a:ext>
            </a:extLst>
          </p:cNvPr>
          <p:cNvSpPr>
            <a:spLocks noGrp="1"/>
          </p:cNvSpPr>
          <p:nvPr>
            <p:ph type="sldNum" sz="quarter" idx="12"/>
          </p:nvPr>
        </p:nvSpPr>
        <p:spPr>
          <a:xfrm>
            <a:off x="8610600" y="6356350"/>
            <a:ext cx="2743200" cy="365125"/>
          </a:xfrm>
        </p:spPr>
        <p:txBody>
          <a:bodyPr/>
          <a:lstStyle>
            <a:lvl1pPr>
              <a:defRPr sz="1600">
                <a:solidFill>
                  <a:schemeClr val="tx1"/>
                </a:solidFill>
              </a:defRPr>
            </a:lvl1pPr>
          </a:lstStyle>
          <a:p>
            <a:fld id="{95DD845D-BEAD-3749-808E-4EBEDDED822A}"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341E108D-54FD-4F31-BDEB-23E2520BD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199" y="6313027"/>
            <a:ext cx="3727878" cy="426227"/>
          </a:xfrm>
          <a:prstGeom prst="rect">
            <a:avLst/>
          </a:prstGeom>
        </p:spPr>
      </p:pic>
    </p:spTree>
    <p:extLst>
      <p:ext uri="{BB962C8B-B14F-4D97-AF65-F5344CB8AC3E}">
        <p14:creationId xmlns:p14="http://schemas.microsoft.com/office/powerpoint/2010/main" val="3772970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29133F73-7351-4E48-96A3-9298A4B389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199" y="6313027"/>
            <a:ext cx="3727878" cy="426227"/>
          </a:xfrm>
          <a:prstGeom prst="rect">
            <a:avLst/>
          </a:prstGeom>
        </p:spPr>
      </p:pic>
      <p:sp>
        <p:nvSpPr>
          <p:cNvPr id="6" name="Slide Number Placeholder 5">
            <a:extLst>
              <a:ext uri="{FF2B5EF4-FFF2-40B4-BE49-F238E27FC236}">
                <a16:creationId xmlns:a16="http://schemas.microsoft.com/office/drawing/2014/main" id="{29273765-5FB4-4997-A847-9539CE2E9E3E}"/>
              </a:ext>
            </a:extLst>
          </p:cNvPr>
          <p:cNvSpPr>
            <a:spLocks noGrp="1"/>
          </p:cNvSpPr>
          <p:nvPr>
            <p:ph type="sldNum" sz="quarter" idx="12"/>
          </p:nvPr>
        </p:nvSpPr>
        <p:spPr>
          <a:xfrm>
            <a:off x="8610600" y="6356350"/>
            <a:ext cx="2743200" cy="365125"/>
          </a:xfrm>
        </p:spPr>
        <p:txBody>
          <a:bodyPr/>
          <a:lstStyle>
            <a:lvl1pPr>
              <a:defRPr sz="1600">
                <a:solidFill>
                  <a:schemeClr val="tx1"/>
                </a:solidFill>
              </a:defRPr>
            </a:lvl1pPr>
          </a:lstStyle>
          <a:p>
            <a:fld id="{95DD845D-BEAD-3749-808E-4EBEDDED822A}" type="slidenum">
              <a:rPr lang="en-US" smtClean="0"/>
              <a:pPr/>
              <a:t>‹#›</a:t>
            </a:fld>
            <a:endParaRPr lang="en-US"/>
          </a:p>
        </p:txBody>
      </p:sp>
    </p:spTree>
    <p:extLst>
      <p:ext uri="{BB962C8B-B14F-4D97-AF65-F5344CB8AC3E}">
        <p14:creationId xmlns:p14="http://schemas.microsoft.com/office/powerpoint/2010/main" val="1692273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 name="bk object 20"/>
          <p:cNvSpPr/>
          <p:nvPr/>
        </p:nvSpPr>
        <p:spPr>
          <a:xfrm>
            <a:off x="6889622" y="190754"/>
            <a:ext cx="0" cy="492759"/>
          </a:xfrm>
          <a:custGeom>
            <a:avLst/>
            <a:gdLst/>
            <a:ahLst/>
            <a:cxnLst/>
            <a:rect l="l" t="t" r="r" b="b"/>
            <a:pathLst>
              <a:path h="492759">
                <a:moveTo>
                  <a:pt x="0" y="0"/>
                </a:moveTo>
                <a:lnTo>
                  <a:pt x="0" y="492506"/>
                </a:lnTo>
              </a:path>
            </a:pathLst>
          </a:custGeom>
          <a:ln w="38100">
            <a:solidFill>
              <a:srgbClr val="FFFFFF"/>
            </a:solidFill>
          </a:ln>
        </p:spPr>
        <p:txBody>
          <a:bodyPr wrap="square" lIns="0" tIns="0" rIns="0" bIns="0" rtlCol="0"/>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263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Edit Master text styles</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D19E29E-F8D2-4C4E-8E2B-55C28DB713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8334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7794" y="60007"/>
            <a:ext cx="3697606" cy="661720"/>
          </a:xfrm>
          <a:prstGeom prst="rect">
            <a:avLst/>
          </a:prstGeom>
        </p:spPr>
        <p:txBody>
          <a:bodyPr lIns="0" tIns="0" rIns="0" bIns="0"/>
          <a:lstStyle>
            <a:lvl1pPr>
              <a:defRPr sz="21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rgbClr val="0046A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8811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07794" y="60007"/>
            <a:ext cx="3697606" cy="661720"/>
          </a:xfrm>
          <a:prstGeom prst="rect">
            <a:avLst/>
          </a:prstGeom>
        </p:spPr>
        <p:txBody>
          <a:bodyPr lIns="0" tIns="0" rIns="0" bIns="0"/>
          <a:lstStyle>
            <a:lvl1pPr>
              <a:defRPr sz="215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64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0" name="bk object 20"/>
          <p:cNvSpPr/>
          <p:nvPr/>
        </p:nvSpPr>
        <p:spPr>
          <a:xfrm>
            <a:off x="6889622" y="190754"/>
            <a:ext cx="0" cy="492759"/>
          </a:xfrm>
          <a:custGeom>
            <a:avLst/>
            <a:gdLst/>
            <a:ahLst/>
            <a:cxnLst/>
            <a:rect l="l" t="t" r="r" b="b"/>
            <a:pathLst>
              <a:path h="492759">
                <a:moveTo>
                  <a:pt x="0" y="0"/>
                </a:moveTo>
                <a:lnTo>
                  <a:pt x="0" y="492506"/>
                </a:lnTo>
              </a:path>
            </a:pathLst>
          </a:custGeom>
          <a:ln w="38100">
            <a:solidFill>
              <a:srgbClr val="FFFFFF"/>
            </a:solidFill>
          </a:ln>
        </p:spPr>
        <p:txBody>
          <a:bodyPr wrap="square" lIns="0" tIns="0" rIns="0" bIns="0" rtlCol="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11343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11/8/2019</a:t>
            </a:fld>
            <a:endParaRPr lang="en-US"/>
          </a:p>
        </p:txBody>
      </p:sp>
      <p:sp>
        <p:nvSpPr>
          <p:cNvPr id="4" name="Holder 4"/>
          <p:cNvSpPr>
            <a:spLocks noGrp="1"/>
          </p:cNvSpPr>
          <p:nvPr>
            <p:ph type="sldNum" sz="quarter" idx="7"/>
          </p:nvPr>
        </p:nvSpPr>
        <p:spPr>
          <a:xfrm>
            <a:off x="8778240" y="6377940"/>
            <a:ext cx="2804160" cy="276999"/>
          </a:xfrm>
        </p:spPr>
        <p:txBody>
          <a:bodyPr lIns="0" tIns="0" rIns="0" bIns="0"/>
          <a:lstStyle>
            <a:lvl1pPr algn="r">
              <a:defRPr>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51549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27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8340B6F0-C5A0-4E37-9B94-CC8CE845A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984BC040-8E91-43E6-AAB0-D2AE304F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38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235FB0F1-B868-4019-8DBF-3AC41040F0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58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0F6B5EBD-17E3-42E7-BC06-011F460547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56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B7556CA7-C1D9-46A4-BA0A-E8C843382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2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894049B7-D457-40B6-A048-600E1A554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16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40738"/>
            </a:gs>
            <a:gs pos="0">
              <a:srgbClr val="000000"/>
            </a:gs>
            <a:gs pos="74001">
              <a:srgbClr val="0A128C"/>
            </a:gs>
            <a:gs pos="100000">
              <a:srgbClr val="181CC7"/>
            </a:gs>
            <a:gs pos="100000">
              <a:srgbClr val="7005D4"/>
            </a:gs>
          </a:gsLst>
          <a:lin ang="5400000" scaled="0"/>
          <a:tileRect/>
        </a:gra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a:xfrm>
            <a:off x="9360117" y="6248400"/>
            <a:ext cx="2540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32" indent="-285744">
              <a:defRPr sz="2400">
                <a:solidFill>
                  <a:schemeClr val="bg1"/>
                </a:solidFill>
                <a:latin typeface="Arial" pitchFamily="34" charset="0"/>
                <a:ea typeface="ヒラギノ角ゴ Pro W3" pitchFamily="75" charset="-128"/>
              </a:defRPr>
            </a:lvl2pPr>
            <a:lvl3pPr marL="1142971" indent="-228594">
              <a:defRPr sz="2400">
                <a:solidFill>
                  <a:schemeClr val="bg1"/>
                </a:solidFill>
                <a:latin typeface="Arial" pitchFamily="34" charset="0"/>
                <a:ea typeface="ヒラギノ角ゴ Pro W3" pitchFamily="75" charset="-128"/>
              </a:defRPr>
            </a:lvl3pPr>
            <a:lvl4pPr marL="1600160" indent="-228594">
              <a:defRPr sz="2400">
                <a:solidFill>
                  <a:schemeClr val="bg1"/>
                </a:solidFill>
                <a:latin typeface="Arial" pitchFamily="34" charset="0"/>
                <a:ea typeface="ヒラギノ角ゴ Pro W3" pitchFamily="75" charset="-128"/>
              </a:defRPr>
            </a:lvl4pPr>
            <a:lvl5pPr marL="2057349" indent="-228594">
              <a:defRPr sz="2400">
                <a:solidFill>
                  <a:schemeClr val="bg1"/>
                </a:solidFill>
                <a:latin typeface="Arial" pitchFamily="34" charset="0"/>
                <a:ea typeface="ヒラギノ角ゴ Pro W3" pitchFamily="75" charset="-128"/>
              </a:defRPr>
            </a:lvl5pPr>
            <a:lvl6pPr marL="2514537"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726"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8914"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103"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a:t>
            </a:fld>
            <a:endParaRPr lang="en-US" sz="1400" dirty="0">
              <a:solidFill>
                <a:srgbClr val="FFFFFF"/>
              </a:solidFill>
            </a:endParaRPr>
          </a:p>
        </p:txBody>
      </p:sp>
      <p:sp>
        <p:nvSpPr>
          <p:cNvPr id="9" name="Rectangle 8"/>
          <p:cNvSpPr/>
          <p:nvPr userDrawn="1"/>
        </p:nvSpPr>
        <p:spPr bwMode="auto">
          <a:xfrm>
            <a:off x="0" y="6271148"/>
            <a:ext cx="12192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TextBox 9"/>
          <p:cNvSpPr txBox="1"/>
          <p:nvPr userDrawn="1"/>
        </p:nvSpPr>
        <p:spPr>
          <a:xfrm>
            <a:off x="1387947" y="6538123"/>
            <a:ext cx="4677819" cy="307777"/>
          </a:xfrm>
          <a:prstGeom prst="rect">
            <a:avLst/>
          </a:prstGeom>
          <a:noFill/>
        </p:spPr>
        <p:txBody>
          <a:bodyPr wrap="none" rtlCol="0">
            <a:spAutoFit/>
          </a:bodyPr>
          <a:lstStyle/>
          <a:p>
            <a:r>
              <a:rPr lang="en-US" sz="1400" dirty="0">
                <a:solidFill>
                  <a:srgbClr val="000000"/>
                </a:solidFill>
              </a:rPr>
              <a:t>Kick-Off Meeting, November 16, 2012, Golden, Colorado</a:t>
            </a:r>
          </a:p>
        </p:txBody>
      </p:sp>
      <p:grpSp>
        <p:nvGrpSpPr>
          <p:cNvPr id="11" name="Group 10"/>
          <p:cNvGrpSpPr>
            <a:grpSpLocks noChangeAspect="1"/>
          </p:cNvGrpSpPr>
          <p:nvPr userDrawn="1"/>
        </p:nvGrpSpPr>
        <p:grpSpPr>
          <a:xfrm>
            <a:off x="188532" y="6146400"/>
            <a:ext cx="1017913" cy="609674"/>
            <a:chOff x="-32212" y="427945"/>
            <a:chExt cx="5134907" cy="4100706"/>
          </a:xfrm>
        </p:grpSpPr>
        <p:grpSp>
          <p:nvGrpSpPr>
            <p:cNvPr id="12" name="Group 11"/>
            <p:cNvGrpSpPr/>
            <p:nvPr/>
          </p:nvGrpSpPr>
          <p:grpSpPr>
            <a:xfrm>
              <a:off x="1124624" y="1927737"/>
              <a:ext cx="3978071" cy="2600914"/>
              <a:chOff x="918033" y="1927737"/>
              <a:chExt cx="3978071" cy="2600914"/>
            </a:xfrm>
          </p:grpSpPr>
          <p:sp>
            <p:nvSpPr>
              <p:cNvPr id="14" name="Isosceles Triangle 13"/>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ight Triangle 14"/>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13" name="Arc 12"/>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sp>
        <p:nvSpPr>
          <p:cNvPr id="16" name="TextBox 15"/>
          <p:cNvSpPr txBox="1"/>
          <p:nvPr userDrawn="1"/>
        </p:nvSpPr>
        <p:spPr>
          <a:xfrm>
            <a:off x="2194212" y="6288205"/>
            <a:ext cx="5027337"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Tree>
    <p:extLst>
      <p:ext uri="{BB962C8B-B14F-4D97-AF65-F5344CB8AC3E}">
        <p14:creationId xmlns:p14="http://schemas.microsoft.com/office/powerpoint/2010/main" val="4286618153"/>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ヒラギノ角ゴ Pro W3" pitchFamily="-110" charset="-128"/>
        </a:defRPr>
      </a:lvl1pPr>
      <a:lvl2pPr algn="ctr" rtl="0" eaLnBrk="1" fontAlgn="base" hangingPunct="1">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1" fontAlgn="base" hangingPunct="1">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1" fontAlgn="base" hangingPunct="1">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1" fontAlgn="base" hangingPunct="1">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189" algn="ctr" rtl="0" eaLnBrk="1" fontAlgn="base" hangingPunct="1">
        <a:spcBef>
          <a:spcPct val="0"/>
        </a:spcBef>
        <a:spcAft>
          <a:spcPct val="0"/>
        </a:spcAft>
        <a:defRPr sz="4400">
          <a:solidFill>
            <a:schemeClr val="tx2"/>
          </a:solidFill>
          <a:latin typeface="Arial" charset="0"/>
          <a:ea typeface="ヒラギノ角ゴ Pro W3" pitchFamily="8" charset="-128"/>
        </a:defRPr>
      </a:lvl6pPr>
      <a:lvl7pPr marL="914377" algn="ctr" rtl="0" eaLnBrk="1" fontAlgn="base" hangingPunct="1">
        <a:spcBef>
          <a:spcPct val="0"/>
        </a:spcBef>
        <a:spcAft>
          <a:spcPct val="0"/>
        </a:spcAft>
        <a:defRPr sz="4400">
          <a:solidFill>
            <a:schemeClr val="tx2"/>
          </a:solidFill>
          <a:latin typeface="Arial" charset="0"/>
          <a:ea typeface="ヒラギノ角ゴ Pro W3" pitchFamily="8" charset="-128"/>
        </a:defRPr>
      </a:lvl7pPr>
      <a:lvl8pPr marL="1371566" algn="ctr" rtl="0" eaLnBrk="1" fontAlgn="base" hangingPunct="1">
        <a:spcBef>
          <a:spcPct val="0"/>
        </a:spcBef>
        <a:spcAft>
          <a:spcPct val="0"/>
        </a:spcAft>
        <a:defRPr sz="4400">
          <a:solidFill>
            <a:schemeClr val="tx2"/>
          </a:solidFill>
          <a:latin typeface="Arial" charset="0"/>
          <a:ea typeface="ヒラギノ角ゴ Pro W3" pitchFamily="8" charset="-128"/>
        </a:defRPr>
      </a:lvl8pPr>
      <a:lvl9pPr marL="1828754" algn="ctr" rtl="0" eaLnBrk="1" fontAlgn="base" hangingPunct="1">
        <a:spcBef>
          <a:spcPct val="0"/>
        </a:spcBef>
        <a:spcAft>
          <a:spcPct val="0"/>
        </a:spcAft>
        <a:defRPr sz="4400">
          <a:solidFill>
            <a:schemeClr val="tx2"/>
          </a:solidFill>
          <a:latin typeface="Arial" charset="0"/>
          <a:ea typeface="ヒラギノ角ゴ Pro W3" pitchFamily="8" charset="-128"/>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ヒラギノ角ゴ Pro W3" pitchFamily="-110" charset="-128"/>
        </a:defRPr>
      </a:lvl1pPr>
      <a:lvl2pPr marL="742932" indent="-285744" algn="l" rtl="0" eaLnBrk="1" fontAlgn="base" hangingPunct="1">
        <a:spcBef>
          <a:spcPct val="20000"/>
        </a:spcBef>
        <a:spcAft>
          <a:spcPct val="0"/>
        </a:spcAft>
        <a:buChar char="–"/>
        <a:defRPr sz="2800">
          <a:solidFill>
            <a:schemeClr val="tx1"/>
          </a:solidFill>
          <a:latin typeface="+mn-lt"/>
          <a:ea typeface="+mn-ea"/>
          <a:cs typeface="ヒラギノ角ゴ Pro W3" pitchFamily="-110" charset="-128"/>
        </a:defRPr>
      </a:lvl2pPr>
      <a:lvl3pPr marL="1142971" indent="-228594" algn="l" rtl="0" eaLnBrk="1" fontAlgn="base" hangingPunct="1">
        <a:spcBef>
          <a:spcPct val="20000"/>
        </a:spcBef>
        <a:spcAft>
          <a:spcPct val="0"/>
        </a:spcAft>
        <a:buChar char="•"/>
        <a:defRPr sz="2400">
          <a:solidFill>
            <a:schemeClr val="tx1"/>
          </a:solidFill>
          <a:latin typeface="+mn-lt"/>
          <a:ea typeface="+mn-ea"/>
          <a:cs typeface="ヒラギノ角ゴ Pro W3" pitchFamily="-110" charset="-128"/>
        </a:defRPr>
      </a:lvl3pPr>
      <a:lvl4pPr marL="1600160" indent="-228594" algn="l" rtl="0" eaLnBrk="1" fontAlgn="base" hangingPunct="1">
        <a:spcBef>
          <a:spcPct val="20000"/>
        </a:spcBef>
        <a:spcAft>
          <a:spcPct val="0"/>
        </a:spcAft>
        <a:buChar char="–"/>
        <a:defRPr sz="2000">
          <a:solidFill>
            <a:schemeClr val="tx1"/>
          </a:solidFill>
          <a:latin typeface="+mn-lt"/>
          <a:ea typeface="+mn-ea"/>
          <a:cs typeface="ヒラギノ角ゴ Pro W3" pitchFamily="-110" charset="-128"/>
        </a:defRPr>
      </a:lvl4pPr>
      <a:lvl5pPr marL="2057349" indent="-228594" algn="l" rtl="0" eaLnBrk="1" fontAlgn="base" hangingPunct="1">
        <a:spcBef>
          <a:spcPct val="20000"/>
        </a:spcBef>
        <a:spcAft>
          <a:spcPct val="0"/>
        </a:spcAft>
        <a:buChar char="»"/>
        <a:defRPr sz="2000">
          <a:solidFill>
            <a:schemeClr val="tx1"/>
          </a:solidFill>
          <a:latin typeface="+mn-lt"/>
          <a:ea typeface="+mn-ea"/>
          <a:cs typeface="ヒラギノ角ゴ Pro W3" pitchFamily="-110" charset="-128"/>
        </a:defRPr>
      </a:lvl5pPr>
      <a:lvl6pPr marL="2514537" indent="-228594" algn="l" rtl="0" eaLnBrk="1" fontAlgn="base" hangingPunct="1">
        <a:spcBef>
          <a:spcPct val="20000"/>
        </a:spcBef>
        <a:spcAft>
          <a:spcPct val="0"/>
        </a:spcAft>
        <a:buChar char="»"/>
        <a:defRPr sz="2000">
          <a:solidFill>
            <a:schemeClr val="tx1"/>
          </a:solidFill>
          <a:latin typeface="+mn-lt"/>
          <a:ea typeface="+mn-ea"/>
        </a:defRPr>
      </a:lvl6pPr>
      <a:lvl7pPr marL="2971726" indent="-228594" algn="l" rtl="0" eaLnBrk="1" fontAlgn="base" hangingPunct="1">
        <a:spcBef>
          <a:spcPct val="20000"/>
        </a:spcBef>
        <a:spcAft>
          <a:spcPct val="0"/>
        </a:spcAft>
        <a:buChar char="»"/>
        <a:defRPr sz="2000">
          <a:solidFill>
            <a:schemeClr val="tx1"/>
          </a:solidFill>
          <a:latin typeface="+mn-lt"/>
          <a:ea typeface="+mn-ea"/>
        </a:defRPr>
      </a:lvl7pPr>
      <a:lvl8pPr marL="3428914" indent="-228594" algn="l" rtl="0" eaLnBrk="1" fontAlgn="base" hangingPunct="1">
        <a:spcBef>
          <a:spcPct val="20000"/>
        </a:spcBef>
        <a:spcAft>
          <a:spcPct val="0"/>
        </a:spcAft>
        <a:buChar char="»"/>
        <a:defRPr sz="2000">
          <a:solidFill>
            <a:schemeClr val="tx1"/>
          </a:solidFill>
          <a:latin typeface="+mn-lt"/>
          <a:ea typeface="+mn-ea"/>
        </a:defRPr>
      </a:lvl8pPr>
      <a:lvl9pPr marL="3886103" indent="-228594"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69EBB-88AA-FF4D-B28A-BBBAC72B9446}" type="datetimeFigureOut">
              <a:rPr lang="en-US" smtClean="0"/>
              <a:t>11/8/2019</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BBDE6-E92C-0749-93DB-4C1438A3C8C1}" type="slidenum">
              <a:rPr lang="en-US" smtClean="0"/>
              <a:t>‹#›</a:t>
            </a:fld>
            <a:endParaRPr lang="en-US"/>
          </a:p>
        </p:txBody>
      </p:sp>
    </p:spTree>
    <p:extLst>
      <p:ext uri="{BB962C8B-B14F-4D97-AF65-F5344CB8AC3E}">
        <p14:creationId xmlns:p14="http://schemas.microsoft.com/office/powerpoint/2010/main" val="601919703"/>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95DD845D-BEAD-3749-808E-4EBEDDED822A}"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42135447-E346-47F4-B8B1-7FB50710D5C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8199" y="6313027"/>
            <a:ext cx="3727878" cy="426227"/>
          </a:xfrm>
          <a:prstGeom prst="rect">
            <a:avLst/>
          </a:prstGeom>
        </p:spPr>
      </p:pic>
    </p:spTree>
    <p:extLst>
      <p:ext uri="{BB962C8B-B14F-4D97-AF65-F5344CB8AC3E}">
        <p14:creationId xmlns:p14="http://schemas.microsoft.com/office/powerpoint/2010/main" val="2300195021"/>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405765" y="2379281"/>
            <a:ext cx="11380469" cy="1958975"/>
          </a:xfrm>
          <a:prstGeom prst="rect">
            <a:avLst/>
          </a:prstGeom>
        </p:spPr>
        <p:txBody>
          <a:bodyPr wrap="square" lIns="0" tIns="0" rIns="0" bIns="0">
            <a:spAutoFit/>
          </a:bodyPr>
          <a:lstStyle>
            <a:lvl1pPr>
              <a:defRPr sz="2000" b="1" i="0">
                <a:solidFill>
                  <a:srgbClr val="0046AC"/>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12" name="Text Placeholder 15">
            <a:extLst>
              <a:ext uri="{FF2B5EF4-FFF2-40B4-BE49-F238E27FC236}">
                <a16:creationId xmlns:a16="http://schemas.microsoft.com/office/drawing/2014/main" id="{3498076E-9E54-405E-B9B9-B4A5450E6ED7}"/>
              </a:ext>
            </a:extLst>
          </p:cNvPr>
          <p:cNvSpPr txBox="1">
            <a:spLocks/>
          </p:cNvSpPr>
          <p:nvPr userDrawn="1"/>
        </p:nvSpPr>
        <p:spPr>
          <a:xfrm>
            <a:off x="76200" y="607026"/>
            <a:ext cx="9200515" cy="681356"/>
          </a:xfrm>
          <a:prstGeom prst="rect">
            <a:avLst/>
          </a:prstGeom>
        </p:spPr>
        <p:txBody>
          <a:bodyPr>
            <a:noAutofit/>
          </a:bodyPr>
          <a:lstStyle>
            <a:lvl1pPr marL="0" indent="0" algn="ctr" defTabSz="4388900" rtl="0" eaLnBrk="1" latinLnBrk="0" hangingPunct="1">
              <a:spcBef>
                <a:spcPct val="20000"/>
              </a:spcBef>
              <a:buFontTx/>
              <a:buNone/>
              <a:defRPr sz="6000" kern="1200">
                <a:solidFill>
                  <a:schemeClr val="bg1"/>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l">
              <a:spcBef>
                <a:spcPts val="0"/>
              </a:spcBef>
            </a:pPr>
            <a:r>
              <a:rPr lang="en-US" sz="600" dirty="0">
                <a:latin typeface="Arial" panose="020B0604020202020204" pitchFamily="34" charset="0"/>
                <a:cs typeface="Arial" panose="020B0604020202020204" pitchFamily="34" charset="0"/>
              </a:rPr>
              <a:t>Society of Petroleum Engineers</a:t>
            </a:r>
          </a:p>
        </p:txBody>
      </p:sp>
      <p:sp>
        <p:nvSpPr>
          <p:cNvPr id="14" name="object 3">
            <a:extLst>
              <a:ext uri="{FF2B5EF4-FFF2-40B4-BE49-F238E27FC236}">
                <a16:creationId xmlns:a16="http://schemas.microsoft.com/office/drawing/2014/main" id="{5E6B3245-CAD5-422F-80D0-132C370E4827}"/>
              </a:ext>
            </a:extLst>
          </p:cNvPr>
          <p:cNvSpPr/>
          <p:nvPr userDrawn="1"/>
        </p:nvSpPr>
        <p:spPr>
          <a:xfrm>
            <a:off x="6889622" y="190754"/>
            <a:ext cx="0" cy="492759"/>
          </a:xfrm>
          <a:custGeom>
            <a:avLst/>
            <a:gdLst/>
            <a:ahLst/>
            <a:cxnLst/>
            <a:rect l="l" t="t" r="r" b="b"/>
            <a:pathLst>
              <a:path h="492759">
                <a:moveTo>
                  <a:pt x="0" y="0"/>
                </a:moveTo>
                <a:lnTo>
                  <a:pt x="0" y="492506"/>
                </a:lnTo>
              </a:path>
            </a:pathLst>
          </a:custGeom>
          <a:ln w="3810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1480305822"/>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Lst>
  <p:txStyles>
    <p:titleStyle>
      <a:lvl1pPr>
        <a:defRPr sz="2000" b="0" i="1">
          <a:latin typeface="Calibri" panose="020F0502020204030204" pitchFamily="34"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0.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jp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50.jp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hyperlink" Target="mailto:yetian@mines.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notesSlide" Target="../notesSlides/notesSlide1.xml"/><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5.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6.bin"/><Relationship Id="rId3" Type="http://schemas.openxmlformats.org/officeDocument/2006/relationships/image" Target="../media/image23.png"/><Relationship Id="rId7" Type="http://schemas.openxmlformats.org/officeDocument/2006/relationships/oleObject" Target="../embeddings/oleObject13.bin"/><Relationship Id="rId12" Type="http://schemas.openxmlformats.org/officeDocument/2006/relationships/image" Target="../media/image21.wmf"/><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0.wmf"/><Relationship Id="rId4" Type="http://schemas.openxmlformats.org/officeDocument/2006/relationships/image" Target="../media/image24.png"/><Relationship Id="rId9" Type="http://schemas.openxmlformats.org/officeDocument/2006/relationships/oleObject" Target="../embeddings/oleObject14.bin"/><Relationship Id="rId14"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7.jpg"/><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bwMode="auto">
          <a:xfrm>
            <a:off x="0" y="6163539"/>
            <a:ext cx="12192000" cy="20584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ヒラギノ角ゴ Pro W3" pitchFamily="8" charset="-128"/>
            </a:endParaRPr>
          </a:p>
        </p:txBody>
      </p:sp>
      <p:sp>
        <p:nvSpPr>
          <p:cNvPr id="5" name="Rectangle 4"/>
          <p:cNvSpPr/>
          <p:nvPr/>
        </p:nvSpPr>
        <p:spPr bwMode="auto">
          <a:xfrm>
            <a:off x="0" y="1723718"/>
            <a:ext cx="12192000" cy="323292"/>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ヒラギノ角ゴ Pro W3" pitchFamily="8" charset="-128"/>
            </a:endParaRPr>
          </a:p>
        </p:txBody>
      </p:sp>
      <p:sp>
        <p:nvSpPr>
          <p:cNvPr id="10" name="Rectangle 9"/>
          <p:cNvSpPr/>
          <p:nvPr/>
        </p:nvSpPr>
        <p:spPr bwMode="auto">
          <a:xfrm>
            <a:off x="0" y="-13509"/>
            <a:ext cx="12192000" cy="1918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ヒラギノ角ゴ Pro W3" pitchFamily="8" charset="-128"/>
            </a:endParaRPr>
          </a:p>
        </p:txBody>
      </p:sp>
      <p:sp>
        <p:nvSpPr>
          <p:cNvPr id="6147" name="Text Box 29"/>
          <p:cNvSpPr txBox="1">
            <a:spLocks noChangeArrowheads="1"/>
          </p:cNvSpPr>
          <p:nvPr/>
        </p:nvSpPr>
        <p:spPr bwMode="auto">
          <a:xfrm>
            <a:off x="2505075" y="4447486"/>
            <a:ext cx="7181851" cy="68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ctr">
              <a:lnSpc>
                <a:spcPct val="60000"/>
              </a:lnSpc>
              <a:spcBef>
                <a:spcPct val="50000"/>
              </a:spcBef>
            </a:pPr>
            <a:r>
              <a:rPr lang="en-CA" sz="2200" dirty="0">
                <a:solidFill>
                  <a:srgbClr val="FFFFFF"/>
                </a:solidFill>
                <a:latin typeface="Arial"/>
                <a:cs typeface="Arial"/>
              </a:rPr>
              <a:t>Y</a:t>
            </a:r>
            <a:r>
              <a:rPr lang="en-US" sz="2200" dirty="0">
                <a:solidFill>
                  <a:srgbClr val="FFFFFF"/>
                </a:solidFill>
                <a:latin typeface="Arial"/>
                <a:cs typeface="Arial"/>
              </a:rPr>
              <a:t>e Tian</a:t>
            </a:r>
            <a:endParaRPr lang="en-US" sz="2200" dirty="0">
              <a:cs typeface="Arial" panose="020B0604020202020204" pitchFamily="34" charset="0"/>
            </a:endParaRPr>
          </a:p>
          <a:p>
            <a:pPr algn="ctr">
              <a:lnSpc>
                <a:spcPct val="60000"/>
              </a:lnSpc>
              <a:spcBef>
                <a:spcPct val="50000"/>
              </a:spcBef>
            </a:pPr>
            <a:r>
              <a:rPr lang="en-US" sz="2200" dirty="0">
                <a:solidFill>
                  <a:srgbClr val="FFFFFF"/>
                </a:solidFill>
                <a:latin typeface="Arial"/>
                <a:cs typeface="Arial" panose="020B0604020202020204" pitchFamily="34" charset="0"/>
              </a:rPr>
              <a:t>(</a:t>
            </a:r>
            <a:r>
              <a:rPr lang="en-US" sz="2200" dirty="0" err="1">
                <a:solidFill>
                  <a:srgbClr val="FFFFFF"/>
                </a:solidFill>
                <a:latin typeface="Arial"/>
                <a:cs typeface="Arial" panose="020B0604020202020204" pitchFamily="34" charset="0"/>
              </a:rPr>
              <a:t>SPE</a:t>
            </a:r>
            <a:r>
              <a:rPr lang="en-US" sz="2200" dirty="0">
                <a:solidFill>
                  <a:srgbClr val="FFFFFF"/>
                </a:solidFill>
                <a:latin typeface="Arial"/>
                <a:cs typeface="Arial" panose="020B0604020202020204" pitchFamily="34" charset="0"/>
              </a:rPr>
              <a:t> 193818; </a:t>
            </a:r>
            <a:r>
              <a:rPr lang="en-US" sz="2200" dirty="0" err="1">
                <a:solidFill>
                  <a:srgbClr val="FFFFFF"/>
                </a:solidFill>
                <a:latin typeface="Arial"/>
                <a:cs typeface="Arial" panose="020B0604020202020204" pitchFamily="34" charset="0"/>
              </a:rPr>
              <a:t>SPE197101</a:t>
            </a:r>
            <a:r>
              <a:rPr lang="en-US" sz="2200" dirty="0">
                <a:solidFill>
                  <a:srgbClr val="FFFFFF"/>
                </a:solidFill>
                <a:latin typeface="Arial"/>
                <a:cs typeface="Arial" panose="020B0604020202020204" pitchFamily="34" charset="0"/>
              </a:rPr>
              <a:t>)</a:t>
            </a:r>
            <a:endParaRPr lang="en-US" sz="2200" dirty="0">
              <a:solidFill>
                <a:srgbClr val="FFFFFF"/>
              </a:solidFill>
              <a:latin typeface="Arial"/>
              <a:cs typeface="Arial"/>
            </a:endParaRPr>
          </a:p>
        </p:txBody>
      </p:sp>
      <p:sp>
        <p:nvSpPr>
          <p:cNvPr id="6150" name="Slide Number Placeholder 6"/>
          <p:cNvSpPr>
            <a:spLocks noGrp="1"/>
          </p:cNvSpPr>
          <p:nvPr>
            <p:ph type="sldNum" sz="quarter" idx="12"/>
          </p:nvPr>
        </p:nvSpPr>
        <p:spPr>
          <a:xfrm>
            <a:off x="8544088" y="627108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32" indent="-285744">
              <a:defRPr sz="2400">
                <a:solidFill>
                  <a:schemeClr val="bg1"/>
                </a:solidFill>
                <a:latin typeface="Arial" pitchFamily="34" charset="0"/>
                <a:ea typeface="ヒラギノ角ゴ Pro W3" pitchFamily="75" charset="-128"/>
              </a:defRPr>
            </a:lvl2pPr>
            <a:lvl3pPr marL="1142971" indent="-228594">
              <a:defRPr sz="2400">
                <a:solidFill>
                  <a:schemeClr val="bg1"/>
                </a:solidFill>
                <a:latin typeface="Arial" pitchFamily="34" charset="0"/>
                <a:ea typeface="ヒラギノ角ゴ Pro W3" pitchFamily="75" charset="-128"/>
              </a:defRPr>
            </a:lvl3pPr>
            <a:lvl4pPr marL="1600160" indent="-228594">
              <a:defRPr sz="2400">
                <a:solidFill>
                  <a:schemeClr val="bg1"/>
                </a:solidFill>
                <a:latin typeface="Arial" pitchFamily="34" charset="0"/>
                <a:ea typeface="ヒラギノ角ゴ Pro W3" pitchFamily="75" charset="-128"/>
              </a:defRPr>
            </a:lvl4pPr>
            <a:lvl5pPr marL="2057349" indent="-228594">
              <a:defRPr sz="2400">
                <a:solidFill>
                  <a:schemeClr val="bg1"/>
                </a:solidFill>
                <a:latin typeface="Arial" pitchFamily="34" charset="0"/>
                <a:ea typeface="ヒラギノ角ゴ Pro W3" pitchFamily="75" charset="-128"/>
              </a:defRPr>
            </a:lvl5pPr>
            <a:lvl6pPr marL="2514537"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726"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8914"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103"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a:solidFill>
                  <a:srgbClr val="FFFFFF"/>
                </a:solidFill>
              </a:rPr>
              <a:pPr/>
              <a:t>1</a:t>
            </a:fld>
            <a:endParaRPr lang="en-US" sz="1400" dirty="0">
              <a:solidFill>
                <a:srgbClr val="FFFFFF"/>
              </a:solidFill>
            </a:endParaRPr>
          </a:p>
        </p:txBody>
      </p:sp>
      <p:pic>
        <p:nvPicPr>
          <p:cNvPr id="3" name="Picture 2"/>
          <p:cNvPicPr>
            <a:picLocks noChangeAspect="1"/>
          </p:cNvPicPr>
          <p:nvPr/>
        </p:nvPicPr>
        <p:blipFill>
          <a:blip r:embed="rId2"/>
          <a:stretch>
            <a:fillRect/>
          </a:stretch>
        </p:blipFill>
        <p:spPr>
          <a:xfrm>
            <a:off x="6083301" y="3416301"/>
            <a:ext cx="12700" cy="12700"/>
          </a:xfrm>
          <a:prstGeom prst="rect">
            <a:avLst/>
          </a:prstGeom>
        </p:spPr>
      </p:pic>
      <p:pic>
        <p:nvPicPr>
          <p:cNvPr id="4" name="Picture 3"/>
          <p:cNvPicPr>
            <a:picLocks noChangeAspect="1"/>
          </p:cNvPicPr>
          <p:nvPr/>
        </p:nvPicPr>
        <p:blipFill>
          <a:blip r:embed="rId2"/>
          <a:stretch>
            <a:fillRect/>
          </a:stretch>
        </p:blipFill>
        <p:spPr>
          <a:xfrm>
            <a:off x="6083301" y="3416301"/>
            <a:ext cx="12700" cy="12700"/>
          </a:xfrm>
          <a:prstGeom prst="rect">
            <a:avLst/>
          </a:prstGeom>
        </p:spPr>
      </p:pic>
      <p:grpSp>
        <p:nvGrpSpPr>
          <p:cNvPr id="12" name="Group 11"/>
          <p:cNvGrpSpPr>
            <a:grpSpLocks noChangeAspect="1"/>
          </p:cNvGrpSpPr>
          <p:nvPr/>
        </p:nvGrpSpPr>
        <p:grpSpPr>
          <a:xfrm>
            <a:off x="-36552" y="76895"/>
            <a:ext cx="1661931" cy="1737607"/>
            <a:chOff x="-32212" y="427945"/>
            <a:chExt cx="5226747" cy="5464750"/>
          </a:xfrm>
        </p:grpSpPr>
        <p:sp>
          <p:nvSpPr>
            <p:cNvPr id="13" name="Rectangle 12"/>
            <p:cNvSpPr/>
            <p:nvPr/>
          </p:nvSpPr>
          <p:spPr>
            <a:xfrm>
              <a:off x="1032783" y="4415367"/>
              <a:ext cx="4161752" cy="1477328"/>
            </a:xfrm>
            <a:prstGeom prst="rect">
              <a:avLst/>
            </a:prstGeom>
            <a:noFill/>
          </p:spPr>
          <p:txBody>
            <a:bodyPr wrap="square" lIns="0" tIns="0" rIns="0" bIns="0">
              <a:normAutofit/>
            </a:bodyPr>
            <a:lstStyle/>
            <a:p>
              <a:pPr algn="ctr"/>
              <a:r>
                <a:rPr lang="en-US" sz="28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Britannic Bold"/>
                  <a:cs typeface="Britannic Bold"/>
                </a:rPr>
                <a:t>U R E P</a:t>
              </a:r>
            </a:p>
          </p:txBody>
        </p:sp>
        <p:grpSp>
          <p:nvGrpSpPr>
            <p:cNvPr id="14" name="Group 13"/>
            <p:cNvGrpSpPr/>
            <p:nvPr/>
          </p:nvGrpSpPr>
          <p:grpSpPr>
            <a:xfrm>
              <a:off x="-32212" y="427945"/>
              <a:ext cx="5134907" cy="4100706"/>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7" name="Isosceles Triangle 16"/>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Triangle 17"/>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Arc 15"/>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6" name="TextBox 5"/>
          <p:cNvSpPr txBox="1"/>
          <p:nvPr/>
        </p:nvSpPr>
        <p:spPr>
          <a:xfrm>
            <a:off x="2078821" y="661991"/>
            <a:ext cx="8646919" cy="954107"/>
          </a:xfrm>
          <a:prstGeom prst="rect">
            <a:avLst/>
          </a:prstGeom>
          <a:noFill/>
        </p:spPr>
        <p:txBody>
          <a:bodyPr wrap="none" rtlCol="0">
            <a:spAutoFit/>
          </a:bodyPr>
          <a:lstStyle/>
          <a:p>
            <a:pPr algn="ctr"/>
            <a:r>
              <a:rPr lang="en-US" sz="2800" dirty="0">
                <a:solidFill>
                  <a:schemeClr val="tx1"/>
                </a:solidFill>
                <a:latin typeface="Britannic Bold"/>
                <a:cs typeface="Britannic Bold"/>
              </a:rPr>
              <a:t>UNCONVENTIONAL RESERVOIR ENGINEERING PROJECT</a:t>
            </a:r>
          </a:p>
          <a:p>
            <a:pPr algn="ctr"/>
            <a:r>
              <a:rPr lang="en-US" sz="2800" dirty="0">
                <a:solidFill>
                  <a:schemeClr val="tx1"/>
                </a:solidFill>
                <a:latin typeface="+mj-lt"/>
                <a:cs typeface="Copperplate"/>
              </a:rPr>
              <a:t>Colorado School of Mines</a:t>
            </a:r>
          </a:p>
        </p:txBody>
      </p:sp>
      <p:pic>
        <p:nvPicPr>
          <p:cNvPr id="9" name="Picture 8"/>
          <p:cNvPicPr>
            <a:picLocks noChangeAspect="1"/>
          </p:cNvPicPr>
          <p:nvPr/>
        </p:nvPicPr>
        <p:blipFill>
          <a:blip r:embed="rId3"/>
          <a:stretch>
            <a:fillRect/>
          </a:stretch>
        </p:blipFill>
        <p:spPr>
          <a:xfrm>
            <a:off x="11053690" y="561372"/>
            <a:ext cx="918793" cy="936835"/>
          </a:xfrm>
          <a:prstGeom prst="rect">
            <a:avLst/>
          </a:prstGeom>
        </p:spPr>
      </p:pic>
      <p:sp>
        <p:nvSpPr>
          <p:cNvPr id="20" name="TextBox 19"/>
          <p:cNvSpPr txBox="1"/>
          <p:nvPr/>
        </p:nvSpPr>
        <p:spPr>
          <a:xfrm>
            <a:off x="11053690" y="1500423"/>
            <a:ext cx="962123" cy="461665"/>
          </a:xfrm>
          <a:prstGeom prst="rect">
            <a:avLst/>
          </a:prstGeom>
          <a:noFill/>
        </p:spPr>
        <p:txBody>
          <a:bodyPr wrap="none" rtlCol="0">
            <a:spAutoFit/>
          </a:bodyPr>
          <a:lstStyle/>
          <a:p>
            <a:r>
              <a:rPr lang="en-US" b="1" dirty="0">
                <a:solidFill>
                  <a:srgbClr val="000000"/>
                </a:solidFill>
                <a:latin typeface="Copperplate Gothic Bold"/>
                <a:cs typeface="Copperplate Gothic Bold"/>
              </a:rPr>
              <a:t>CSM</a:t>
            </a:r>
          </a:p>
        </p:txBody>
      </p:sp>
      <p:sp>
        <p:nvSpPr>
          <p:cNvPr id="31" name="Rectangle 30"/>
          <p:cNvSpPr/>
          <p:nvPr/>
        </p:nvSpPr>
        <p:spPr bwMode="auto">
          <a:xfrm>
            <a:off x="0" y="6271147"/>
            <a:ext cx="12192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ヒラギノ角ゴ Pro W3" pitchFamily="8" charset="-128"/>
            </a:endParaRPr>
          </a:p>
        </p:txBody>
      </p:sp>
      <p:grpSp>
        <p:nvGrpSpPr>
          <p:cNvPr id="33" name="Group 32"/>
          <p:cNvGrpSpPr>
            <a:grpSpLocks noChangeAspect="1"/>
          </p:cNvGrpSpPr>
          <p:nvPr/>
        </p:nvGrpSpPr>
        <p:grpSpPr>
          <a:xfrm>
            <a:off x="-49655" y="6143085"/>
            <a:ext cx="763435" cy="609675"/>
            <a:chOff x="-32212" y="427945"/>
            <a:chExt cx="5134907" cy="4100706"/>
          </a:xfrm>
        </p:grpSpPr>
        <p:grpSp>
          <p:nvGrpSpPr>
            <p:cNvPr id="34" name="Group 33"/>
            <p:cNvGrpSpPr/>
            <p:nvPr/>
          </p:nvGrpSpPr>
          <p:grpSpPr>
            <a:xfrm>
              <a:off x="1124624" y="1927737"/>
              <a:ext cx="3978071" cy="2600914"/>
              <a:chOff x="918033" y="1927737"/>
              <a:chExt cx="3978071" cy="2600914"/>
            </a:xfrm>
          </p:grpSpPr>
          <p:sp>
            <p:nvSpPr>
              <p:cNvPr id="36" name="Isosceles Triangle 35"/>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ight Triangle 36"/>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Arc 34"/>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TextBox 37"/>
          <p:cNvSpPr txBox="1"/>
          <p:nvPr/>
        </p:nvSpPr>
        <p:spPr>
          <a:xfrm>
            <a:off x="826189" y="6284889"/>
            <a:ext cx="5027337"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32" name="Text Box 28"/>
          <p:cNvSpPr txBox="1">
            <a:spLocks noChangeArrowheads="1"/>
          </p:cNvSpPr>
          <p:nvPr/>
        </p:nvSpPr>
        <p:spPr bwMode="auto">
          <a:xfrm>
            <a:off x="1940532" y="3110833"/>
            <a:ext cx="928164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spcBef>
                <a:spcPct val="50000"/>
              </a:spcBef>
            </a:pPr>
            <a:r>
              <a:rPr lang="en-US" sz="2800" dirty="0">
                <a:cs typeface="Arial" panose="020B0604020202020204" pitchFamily="34" charset="0"/>
              </a:rPr>
              <a:t>Modeling Studies of Gas Injection in Tight Oil Reservoirs</a:t>
            </a:r>
            <a:r>
              <a:rPr lang="en-US" dirty="0"/>
              <a:t/>
            </a:r>
            <a:br>
              <a:rPr lang="en-US" dirty="0"/>
            </a:br>
            <a:endParaRPr lang="en-US" sz="2800" b="1" dirty="0">
              <a:solidFill>
                <a:srgbClr val="FFFFFF"/>
              </a:solidFill>
              <a:latin typeface="Century Gothic" panose="020B0502020202020204" pitchFamily="34" charset="0"/>
              <a:cs typeface="Arial Rounded MT Bold"/>
            </a:endParaRPr>
          </a:p>
        </p:txBody>
      </p:sp>
      <p:sp>
        <p:nvSpPr>
          <p:cNvPr id="39" name="TextBox 38">
            <a:extLst>
              <a:ext uri="{FF2B5EF4-FFF2-40B4-BE49-F238E27FC236}">
                <a16:creationId xmlns:a16="http://schemas.microsoft.com/office/drawing/2014/main" id="{55075F67-D9E7-43E8-A50D-AA99A234B3AD}"/>
              </a:ext>
            </a:extLst>
          </p:cNvPr>
          <p:cNvSpPr txBox="1"/>
          <p:nvPr/>
        </p:nvSpPr>
        <p:spPr>
          <a:xfrm>
            <a:off x="849905" y="6534806"/>
            <a:ext cx="4652236" cy="307777"/>
          </a:xfrm>
          <a:prstGeom prst="rect">
            <a:avLst/>
          </a:prstGeom>
          <a:noFill/>
        </p:spPr>
        <p:txBody>
          <a:bodyPr wrap="none" rtlCol="0">
            <a:spAutoFit/>
          </a:bodyPr>
          <a:lstStyle/>
          <a:p>
            <a:r>
              <a:rPr lang="en-US" sz="1400" dirty="0">
                <a:solidFill>
                  <a:srgbClr val="000000"/>
                </a:solidFill>
              </a:rPr>
              <a:t>Advisory Board Meeting, Nov 8, 2019, Golden, Colorado</a:t>
            </a:r>
          </a:p>
        </p:txBody>
      </p:sp>
    </p:spTree>
    <p:extLst>
      <p:ext uri="{BB962C8B-B14F-4D97-AF65-F5344CB8AC3E}">
        <p14:creationId xmlns:p14="http://schemas.microsoft.com/office/powerpoint/2010/main" val="1298712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BD85-437A-45D7-8C3A-F7BB622FCE2E}"/>
              </a:ext>
            </a:extLst>
          </p:cNvPr>
          <p:cNvSpPr>
            <a:spLocks noGrp="1"/>
          </p:cNvSpPr>
          <p:nvPr>
            <p:ph type="title"/>
          </p:nvPr>
        </p:nvSpPr>
        <p:spPr>
          <a:xfrm>
            <a:off x="838200" y="169810"/>
            <a:ext cx="5607631" cy="735706"/>
          </a:xfrm>
        </p:spPr>
        <p:txBody>
          <a:bodyPr>
            <a:normAutofit fontScale="90000"/>
          </a:bodyPr>
          <a:lstStyle/>
          <a:p>
            <a:r>
              <a:rPr lang="en-US" dirty="0"/>
              <a:t>An in-house compositional </a:t>
            </a:r>
            <a:r>
              <a:rPr lang="en-US" altLang="zh-CN" dirty="0"/>
              <a:t>simulator</a:t>
            </a:r>
            <a:br>
              <a:rPr lang="en-US" altLang="zh-CN" dirty="0"/>
            </a:br>
            <a:r>
              <a:rPr lang="en-US" altLang="zh-CN" dirty="0" err="1"/>
              <a:t>MSFLOW_COM</a:t>
            </a:r>
            <a:endParaRPr lang="en-US" dirty="0"/>
          </a:p>
        </p:txBody>
      </p:sp>
      <p:sp>
        <p:nvSpPr>
          <p:cNvPr id="4" name="Slide Number Placeholder 3">
            <a:extLst>
              <a:ext uri="{FF2B5EF4-FFF2-40B4-BE49-F238E27FC236}">
                <a16:creationId xmlns:a16="http://schemas.microsoft.com/office/drawing/2014/main" id="{0FB1177C-BF6F-46AB-9EE0-5CEDA689E2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D845D-BEAD-3749-808E-4EBEDDED822A}" type="slidenum">
              <a:rPr kumimoji="0" lang="en-US" sz="16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B1F77F10-F718-4131-8577-EF8B6C94AFB1}"/>
              </a:ext>
            </a:extLst>
          </p:cNvPr>
          <p:cNvSpPr/>
          <p:nvPr/>
        </p:nvSpPr>
        <p:spPr>
          <a:xfrm>
            <a:off x="1977110" y="1034814"/>
            <a:ext cx="2073349" cy="107388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Data input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Initialization</a:t>
            </a:r>
          </a:p>
        </p:txBody>
      </p:sp>
      <p:sp>
        <p:nvSpPr>
          <p:cNvPr id="6" name="Rectangle 5">
            <a:extLst>
              <a:ext uri="{FF2B5EF4-FFF2-40B4-BE49-F238E27FC236}">
                <a16:creationId xmlns:a16="http://schemas.microsoft.com/office/drawing/2014/main" id="{701AA2E3-C41B-4695-95DD-ECFB8DA63286}"/>
              </a:ext>
            </a:extLst>
          </p:cNvPr>
          <p:cNvSpPr/>
          <p:nvPr/>
        </p:nvSpPr>
        <p:spPr>
          <a:xfrm>
            <a:off x="7536167" y="1034812"/>
            <a:ext cx="2603208" cy="107388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Calculation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secondary variables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imes" panose="02020603060405020304" pitchFamily="18" charset="0"/>
                <a:ea typeface="+mn-ea"/>
                <a:cs typeface="+mn-cs"/>
              </a:rPr>
              <a:t>VLE</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n-US" sz="1800" b="0" i="1" u="none" strike="noStrike" kern="1200" cap="none" spc="0" normalizeH="0" baseline="0" noProof="0" dirty="0">
                <a:ln>
                  <a:noFill/>
                </a:ln>
                <a:solidFill>
                  <a:prstClr val="black"/>
                </a:solidFill>
                <a:effectLst/>
                <a:uLnTx/>
                <a:uFillTx/>
                <a:latin typeface="Times" panose="02020603060405020304" pitchFamily="18" charset="0"/>
                <a:ea typeface="+mn-ea"/>
                <a:cs typeface="+mn-cs"/>
              </a:rPr>
              <a:t>S</a:t>
            </a:r>
            <a:r>
              <a:rPr kumimoji="0" lang="el-GR" sz="1800" b="0" i="1" u="none" strike="noStrike" kern="1200" cap="none" spc="0" normalizeH="0" baseline="-25000" noProof="0" dirty="0">
                <a:ln>
                  <a:noFill/>
                </a:ln>
                <a:solidFill>
                  <a:prstClr val="black"/>
                </a:solidFill>
                <a:effectLst/>
                <a:uLnTx/>
                <a:uFillTx/>
                <a:latin typeface="Times" panose="02020603060405020304" pitchFamily="18" charset="0"/>
                <a:ea typeface="+mn-ea"/>
                <a:cs typeface="+mn-cs"/>
              </a:rPr>
              <a:t>β</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ρ</a:t>
            </a:r>
            <a:r>
              <a:rPr kumimoji="0" lang="el-GR" sz="1800" b="0" i="1" u="none" strike="noStrike" kern="1200" cap="none" spc="0" normalizeH="0" baseline="-25000" noProof="0" dirty="0">
                <a:ln>
                  <a:noFill/>
                </a:ln>
                <a:solidFill>
                  <a:prstClr val="black"/>
                </a:solidFill>
                <a:effectLst/>
                <a:uLnTx/>
                <a:uFillTx/>
                <a:latin typeface="Times" panose="02020603060405020304" pitchFamily="18" charset="0"/>
                <a:ea typeface="+mn-ea"/>
                <a:cs typeface="+mn-cs"/>
              </a:rPr>
              <a:t>β</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μ</a:t>
            </a:r>
            <a:r>
              <a:rPr kumimoji="0" lang="el-GR" sz="1800" b="0" i="1" u="none" strike="noStrike" kern="1200" cap="none" spc="0" normalizeH="0" baseline="-25000" noProof="0" dirty="0">
                <a:ln>
                  <a:noFill/>
                </a:ln>
                <a:solidFill>
                  <a:prstClr val="black"/>
                </a:solidFill>
                <a:effectLst/>
                <a:uLnTx/>
                <a:uFillTx/>
                <a:latin typeface="Times" panose="02020603060405020304" pitchFamily="18" charset="0"/>
                <a:ea typeface="+mn-ea"/>
                <a:cs typeface="+mn-cs"/>
              </a:rPr>
              <a:t>β</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n-US" sz="1800" b="0" i="1" u="none" strike="noStrike" kern="1200" cap="none" spc="0" normalizeH="0" baseline="0" noProof="0" dirty="0">
                <a:ln>
                  <a:noFill/>
                </a:ln>
                <a:solidFill>
                  <a:prstClr val="black"/>
                </a:solidFill>
                <a:effectLst/>
                <a:uLnTx/>
                <a:uFillTx/>
                <a:latin typeface="Times" panose="02020603060405020304" pitchFamily="18" charset="0"/>
                <a:ea typeface="+mn-ea"/>
                <a:cs typeface="+mn-cs"/>
              </a:rPr>
              <a:t>k</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n-US" sz="1800" b="0" i="1" u="none" strike="noStrike" kern="1200" cap="none" spc="0" normalizeH="0" baseline="0" noProof="0" dirty="0" err="1">
                <a:ln>
                  <a:noFill/>
                </a:ln>
                <a:solidFill>
                  <a:prstClr val="black"/>
                </a:solidFill>
                <a:effectLst/>
                <a:uLnTx/>
                <a:uFillTx/>
                <a:latin typeface="Times" panose="02020603060405020304" pitchFamily="18" charset="0"/>
                <a:ea typeface="+mn-ea"/>
                <a:cs typeface="+mn-cs"/>
              </a:rPr>
              <a:t>k</a:t>
            </a:r>
            <a:r>
              <a:rPr kumimoji="0" lang="en-US" sz="1800" b="0" i="1" u="none" strike="noStrike" kern="1200" cap="none" spc="0" normalizeH="0" baseline="-25000" noProof="0" dirty="0" err="1">
                <a:ln>
                  <a:noFill/>
                </a:ln>
                <a:solidFill>
                  <a:prstClr val="black"/>
                </a:solidFill>
                <a:effectLst/>
                <a:uLnTx/>
                <a:uFillTx/>
                <a:latin typeface="Times" panose="02020603060405020304" pitchFamily="18" charset="0"/>
                <a:ea typeface="+mn-ea"/>
                <a:cs typeface="+mn-cs"/>
              </a:rPr>
              <a:t>r</a:t>
            </a:r>
            <a:r>
              <a:rPr kumimoji="0" lang="el-GR" sz="1800" b="0" i="1" u="none" strike="noStrike" kern="1200" cap="none" spc="0" normalizeH="0" baseline="-25000" noProof="0" dirty="0">
                <a:ln>
                  <a:noFill/>
                </a:ln>
                <a:solidFill>
                  <a:prstClr val="black"/>
                </a:solidFill>
                <a:effectLst/>
                <a:uLnTx/>
                <a:uFillTx/>
                <a:latin typeface="Times" panose="02020603060405020304" pitchFamily="18" charset="0"/>
                <a:ea typeface="+mn-ea"/>
                <a:cs typeface="+mn-cs"/>
              </a:rPr>
              <a:t>β</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φ</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t>
            </a:r>
            <a:r>
              <a:rPr kumimoji="0" lang="en-US" sz="1800" b="0" i="1" u="none" strike="noStrike" kern="1200" cap="none" spc="0" normalizeH="0" baseline="0" noProof="0" dirty="0" err="1">
                <a:ln>
                  <a:noFill/>
                </a:ln>
                <a:solidFill>
                  <a:prstClr val="black"/>
                </a:solidFill>
                <a:effectLst/>
                <a:uLnTx/>
                <a:uFillTx/>
                <a:latin typeface="Times" panose="02020603060405020304" pitchFamily="18" charset="0"/>
                <a:ea typeface="+mn-ea"/>
                <a:cs typeface="+mn-cs"/>
              </a:rPr>
              <a:t>J</a:t>
            </a:r>
            <a:r>
              <a:rPr kumimoji="0" lang="en-US" sz="1800" b="0" i="0" u="none" strike="noStrike" kern="1200" cap="none" spc="0" normalizeH="0" baseline="-25000" noProof="0" dirty="0" err="1">
                <a:ln>
                  <a:noFill/>
                </a:ln>
                <a:solidFill>
                  <a:prstClr val="black"/>
                </a:solidFill>
                <a:effectLst/>
                <a:uLnTx/>
                <a:uFillTx/>
                <a:latin typeface="Times" panose="02020603060405020304" pitchFamily="18" charset="0"/>
                <a:ea typeface="+mn-ea"/>
                <a:cs typeface="+mn-cs"/>
              </a:rPr>
              <a:t>diff</a:t>
            </a:r>
            <a:r>
              <a:rPr kumimoji="0" lang="en-US" sz="1800" b="0" i="0" u="none" strike="noStrike" kern="1200" cap="none" spc="0" normalizeH="0" baseline="-25000" noProof="0" dirty="0">
                <a:ln>
                  <a:noFill/>
                </a:ln>
                <a:solidFill>
                  <a:prstClr val="black"/>
                </a:solidFill>
                <a:effectLst/>
                <a:uLnTx/>
                <a:uFillTx/>
                <a:latin typeface="Times" panose="02020603060405020304" pitchFamily="18" charset="0"/>
                <a:ea typeface="+mn-ea"/>
                <a:cs typeface="+mn-cs"/>
              </a:rPr>
              <a:t> </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,etc.)</a:t>
            </a:r>
          </a:p>
        </p:txBody>
      </p:sp>
      <p:sp>
        <p:nvSpPr>
          <p:cNvPr id="15" name="Rectangle 14">
            <a:extLst>
              <a:ext uri="{FF2B5EF4-FFF2-40B4-BE49-F238E27FC236}">
                <a16:creationId xmlns:a16="http://schemas.microsoft.com/office/drawing/2014/main" id="{F3EA3178-B31E-4C9E-84AB-1282F7F0EFC4}"/>
              </a:ext>
            </a:extLst>
          </p:cNvPr>
          <p:cNvSpPr/>
          <p:nvPr/>
        </p:nvSpPr>
        <p:spPr>
          <a:xfrm>
            <a:off x="1975338" y="3069174"/>
            <a:ext cx="2073349" cy="107388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Simulation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(e.g., time stepping)</a:t>
            </a:r>
          </a:p>
        </p:txBody>
      </p:sp>
      <p:cxnSp>
        <p:nvCxnSpPr>
          <p:cNvPr id="16" name="Straight Arrow Connector 15">
            <a:extLst>
              <a:ext uri="{FF2B5EF4-FFF2-40B4-BE49-F238E27FC236}">
                <a16:creationId xmlns:a16="http://schemas.microsoft.com/office/drawing/2014/main" id="{3543D79C-39EB-49BA-B581-1F55D9B7E4B1}"/>
              </a:ext>
            </a:extLst>
          </p:cNvPr>
          <p:cNvCxnSpPr>
            <a:cxnSpLocks/>
            <a:stCxn id="5" idx="2"/>
            <a:endCxn id="15" idx="0"/>
          </p:cNvCxnSpPr>
          <p:nvPr/>
        </p:nvCxnSpPr>
        <p:spPr>
          <a:xfrm flipH="1">
            <a:off x="3012013" y="2108703"/>
            <a:ext cx="1772" cy="960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FE883F9-915E-47BD-8C00-CC687DC25B61}"/>
              </a:ext>
            </a:extLst>
          </p:cNvPr>
          <p:cNvSpPr/>
          <p:nvPr/>
        </p:nvSpPr>
        <p:spPr>
          <a:xfrm>
            <a:off x="1977110" y="5103534"/>
            <a:ext cx="2073349" cy="107388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Output</a:t>
            </a:r>
          </a:p>
        </p:txBody>
      </p:sp>
      <p:cxnSp>
        <p:nvCxnSpPr>
          <p:cNvPr id="20" name="Straight Arrow Connector 19">
            <a:extLst>
              <a:ext uri="{FF2B5EF4-FFF2-40B4-BE49-F238E27FC236}">
                <a16:creationId xmlns:a16="http://schemas.microsoft.com/office/drawing/2014/main" id="{4D1566CC-F783-4AB4-B334-8658DDA7BB7C}"/>
              </a:ext>
            </a:extLst>
          </p:cNvPr>
          <p:cNvCxnSpPr>
            <a:cxnSpLocks/>
            <a:stCxn id="15" idx="2"/>
            <a:endCxn id="19" idx="0"/>
          </p:cNvCxnSpPr>
          <p:nvPr/>
        </p:nvCxnSpPr>
        <p:spPr>
          <a:xfrm>
            <a:off x="3012013" y="4143063"/>
            <a:ext cx="1772" cy="9604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43AB5D5-F4D9-4B0B-8494-6891FB4F512A}"/>
              </a:ext>
            </a:extLst>
          </p:cNvPr>
          <p:cNvCxnSpPr>
            <a:cxnSpLocks/>
          </p:cNvCxnSpPr>
          <p:nvPr/>
        </p:nvCxnSpPr>
        <p:spPr>
          <a:xfrm flipH="1">
            <a:off x="4048688" y="3808143"/>
            <a:ext cx="348747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405F23E-4E52-4FBE-9065-64F73C9EA2E9}"/>
              </a:ext>
            </a:extLst>
          </p:cNvPr>
          <p:cNvSpPr txBox="1"/>
          <p:nvPr/>
        </p:nvSpPr>
        <p:spPr>
          <a:xfrm>
            <a:off x="4304539" y="3100522"/>
            <a:ext cx="214129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Primary variables @</a:t>
            </a:r>
            <a:r>
              <a:rPr kumimoji="0" lang="en-US" sz="1800" b="0" i="1" u="none" strike="noStrike" kern="1200" cap="none" spc="0" normalizeH="0" baseline="0" noProof="0" dirty="0">
                <a:ln>
                  <a:noFill/>
                </a:ln>
                <a:solidFill>
                  <a:prstClr val="black"/>
                </a:solidFill>
                <a:effectLst/>
                <a:uLnTx/>
                <a:uFillTx/>
                <a:latin typeface="Times" panose="02020603060405020304" pitchFamily="18" charset="0"/>
                <a:ea typeface="+mn-ea"/>
                <a:cs typeface="+mn-cs"/>
              </a:rPr>
              <a:t>t</a:t>
            </a:r>
          </a:p>
        </p:txBody>
      </p:sp>
      <p:sp>
        <p:nvSpPr>
          <p:cNvPr id="31" name="TextBox 30">
            <a:extLst>
              <a:ext uri="{FF2B5EF4-FFF2-40B4-BE49-F238E27FC236}">
                <a16:creationId xmlns:a16="http://schemas.microsoft.com/office/drawing/2014/main" id="{A67F1E0E-D2BE-47CB-BD91-1407DE590FAB}"/>
              </a:ext>
            </a:extLst>
          </p:cNvPr>
          <p:cNvSpPr txBox="1"/>
          <p:nvPr/>
        </p:nvSpPr>
        <p:spPr>
          <a:xfrm>
            <a:off x="4159018" y="3827267"/>
            <a:ext cx="24323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Converged results @</a:t>
            </a:r>
            <a:r>
              <a:rPr kumimoji="0" lang="en-US" sz="1800" b="0" i="1" u="none" strike="noStrike" kern="1200" cap="none" spc="0" normalizeH="0" baseline="0" noProof="0" dirty="0" err="1">
                <a:ln>
                  <a:noFill/>
                </a:ln>
                <a:solidFill>
                  <a:prstClr val="black"/>
                </a:solidFill>
                <a:effectLst/>
                <a:uLnTx/>
                <a:uFillTx/>
                <a:latin typeface="Times" panose="02020603060405020304" pitchFamily="18" charset="0"/>
                <a:ea typeface="+mn-ea"/>
                <a:cs typeface="+mn-cs"/>
              </a:rPr>
              <a:t>t</a:t>
            </a:r>
            <a:r>
              <a:rPr kumimoji="0" lang="en-US" sz="1800" b="0" i="0" u="none" strike="noStrike" kern="1200" cap="none" spc="0" normalizeH="0" baseline="0" noProof="0" dirty="0" err="1">
                <a:ln>
                  <a:noFill/>
                </a:ln>
                <a:solidFill>
                  <a:prstClr val="black"/>
                </a:solidFill>
                <a:effectLst/>
                <a:uLnTx/>
                <a:uFillTx/>
                <a:latin typeface="Times" panose="02020603060405020304" pitchFamily="18" charset="0"/>
                <a:ea typeface="+mn-ea"/>
                <a:cs typeface="+mn-cs"/>
              </a:rPr>
              <a:t>+1</a:t>
            </a:r>
            <a:endPar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endParaRPr>
          </a:p>
        </p:txBody>
      </p:sp>
      <p:cxnSp>
        <p:nvCxnSpPr>
          <p:cNvPr id="32" name="Straight Arrow Connector 31">
            <a:extLst>
              <a:ext uri="{FF2B5EF4-FFF2-40B4-BE49-F238E27FC236}">
                <a16:creationId xmlns:a16="http://schemas.microsoft.com/office/drawing/2014/main" id="{D2F43DF4-DE0A-4DC0-8A11-0B5BD209C6EB}"/>
              </a:ext>
            </a:extLst>
          </p:cNvPr>
          <p:cNvCxnSpPr>
            <a:cxnSpLocks/>
          </p:cNvCxnSpPr>
          <p:nvPr/>
        </p:nvCxnSpPr>
        <p:spPr>
          <a:xfrm flipV="1">
            <a:off x="8558665" y="2123565"/>
            <a:ext cx="0" cy="9455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E6233DE-C7C6-4608-A48D-98E8C5B2A137}"/>
              </a:ext>
            </a:extLst>
          </p:cNvPr>
          <p:cNvCxnSpPr>
            <a:cxnSpLocks/>
          </p:cNvCxnSpPr>
          <p:nvPr/>
        </p:nvCxnSpPr>
        <p:spPr>
          <a:xfrm>
            <a:off x="9051307" y="2123648"/>
            <a:ext cx="0" cy="9455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3490CFD-E7A4-47C2-B942-0D06ADFDF463}"/>
              </a:ext>
            </a:extLst>
          </p:cNvPr>
          <p:cNvSpPr txBox="1"/>
          <p:nvPr/>
        </p:nvSpPr>
        <p:spPr>
          <a:xfrm>
            <a:off x="7515445" y="2253657"/>
            <a:ext cx="101963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Primary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variables</a:t>
            </a:r>
          </a:p>
        </p:txBody>
      </p:sp>
      <p:sp>
        <p:nvSpPr>
          <p:cNvPr id="37" name="TextBox 36">
            <a:extLst>
              <a:ext uri="{FF2B5EF4-FFF2-40B4-BE49-F238E27FC236}">
                <a16:creationId xmlns:a16="http://schemas.microsoft.com/office/drawing/2014/main" id="{586270E8-E5F2-4F55-8B05-1A6C45586590}"/>
              </a:ext>
            </a:extLst>
          </p:cNvPr>
          <p:cNvSpPr txBox="1"/>
          <p:nvPr/>
        </p:nvSpPr>
        <p:spPr>
          <a:xfrm>
            <a:off x="8986677" y="2265772"/>
            <a:ext cx="121623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Secondary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variables</a:t>
            </a:r>
          </a:p>
        </p:txBody>
      </p:sp>
      <p:sp>
        <p:nvSpPr>
          <p:cNvPr id="38" name="Rectangle 37">
            <a:extLst>
              <a:ext uri="{FF2B5EF4-FFF2-40B4-BE49-F238E27FC236}">
                <a16:creationId xmlns:a16="http://schemas.microsoft.com/office/drawing/2014/main" id="{C0C9929F-9A7E-4551-AC41-C63CE949C619}"/>
              </a:ext>
            </a:extLst>
          </p:cNvPr>
          <p:cNvSpPr/>
          <p:nvPr/>
        </p:nvSpPr>
        <p:spPr>
          <a:xfrm>
            <a:off x="7536167" y="5103534"/>
            <a:ext cx="2603208" cy="107388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Iterative sparse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matrix solver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Times" panose="02020603060405020304" pitchFamily="18" charset="0"/>
                <a:ea typeface="+mn-ea"/>
                <a:cs typeface="+mn-cs"/>
              </a:rPr>
              <a:t>GMRES</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a:t>
            </a:r>
          </a:p>
        </p:txBody>
      </p:sp>
      <p:cxnSp>
        <p:nvCxnSpPr>
          <p:cNvPr id="41" name="Straight Arrow Connector 40">
            <a:extLst>
              <a:ext uri="{FF2B5EF4-FFF2-40B4-BE49-F238E27FC236}">
                <a16:creationId xmlns:a16="http://schemas.microsoft.com/office/drawing/2014/main" id="{D0BEE48B-EF0C-4644-B13C-AA9A66862B00}"/>
              </a:ext>
            </a:extLst>
          </p:cNvPr>
          <p:cNvCxnSpPr>
            <a:cxnSpLocks/>
          </p:cNvCxnSpPr>
          <p:nvPr/>
        </p:nvCxnSpPr>
        <p:spPr>
          <a:xfrm flipV="1">
            <a:off x="8558665" y="4142030"/>
            <a:ext cx="0" cy="9455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6D4936-7E2F-443B-8978-D7ED110AAC2C}"/>
              </a:ext>
            </a:extLst>
          </p:cNvPr>
          <p:cNvCxnSpPr>
            <a:cxnSpLocks/>
          </p:cNvCxnSpPr>
          <p:nvPr/>
        </p:nvCxnSpPr>
        <p:spPr>
          <a:xfrm>
            <a:off x="9051307" y="4142113"/>
            <a:ext cx="0" cy="9455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D85D46A-E1AA-4658-AC1B-7C4387BA5C58}"/>
              </a:ext>
            </a:extLst>
          </p:cNvPr>
          <p:cNvSpPr txBox="1"/>
          <p:nvPr/>
        </p:nvSpPr>
        <p:spPr>
          <a:xfrm>
            <a:off x="7567156" y="4381923"/>
            <a:ext cx="96052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Solution</a:t>
            </a:r>
          </a:p>
        </p:txBody>
      </p:sp>
      <p:sp>
        <p:nvSpPr>
          <p:cNvPr id="44" name="TextBox 43">
            <a:extLst>
              <a:ext uri="{FF2B5EF4-FFF2-40B4-BE49-F238E27FC236}">
                <a16:creationId xmlns:a16="http://schemas.microsoft.com/office/drawing/2014/main" id="{E9E1CDFD-C03D-48E9-9764-2CA5F407E028}"/>
              </a:ext>
            </a:extLst>
          </p:cNvPr>
          <p:cNvSpPr txBox="1"/>
          <p:nvPr/>
        </p:nvSpPr>
        <p:spPr>
          <a:xfrm>
            <a:off x="9269356" y="4290173"/>
            <a:ext cx="14863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Linear system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endParaRPr>
          </a:p>
        </p:txBody>
      </p:sp>
      <p:sp>
        <p:nvSpPr>
          <p:cNvPr id="45" name="TextBox 44">
            <a:extLst>
              <a:ext uri="{FF2B5EF4-FFF2-40B4-BE49-F238E27FC236}">
                <a16:creationId xmlns:a16="http://schemas.microsoft.com/office/drawing/2014/main" id="{8400D8B1-55E4-4AE4-A0E7-0E4162D4CFDE}"/>
              </a:ext>
            </a:extLst>
          </p:cNvPr>
          <p:cNvSpPr txBox="1"/>
          <p:nvPr/>
        </p:nvSpPr>
        <p:spPr>
          <a:xfrm>
            <a:off x="935337" y="2289709"/>
            <a:ext cx="297479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Initial state</a:t>
            </a:r>
          </a:p>
        </p:txBody>
      </p:sp>
      <p:sp>
        <p:nvSpPr>
          <p:cNvPr id="46" name="TextBox 45">
            <a:extLst>
              <a:ext uri="{FF2B5EF4-FFF2-40B4-BE49-F238E27FC236}">
                <a16:creationId xmlns:a16="http://schemas.microsoft.com/office/drawing/2014/main" id="{B5D4D0EB-279B-42A3-A4ED-B43E449C5AC6}"/>
              </a:ext>
            </a:extLst>
          </p:cNvPr>
          <p:cNvSpPr txBox="1"/>
          <p:nvPr/>
        </p:nvSpPr>
        <p:spPr>
          <a:xfrm>
            <a:off x="935337" y="4347791"/>
            <a:ext cx="236642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Simulation results</a:t>
            </a:r>
          </a:p>
        </p:txBody>
      </p:sp>
      <p:graphicFrame>
        <p:nvGraphicFramePr>
          <p:cNvPr id="47" name="Object 46">
            <a:extLst>
              <a:ext uri="{FF2B5EF4-FFF2-40B4-BE49-F238E27FC236}">
                <a16:creationId xmlns:a16="http://schemas.microsoft.com/office/drawing/2014/main" id="{929A6770-89B7-4FE6-BA1E-6E57E053D830}"/>
              </a:ext>
            </a:extLst>
          </p:cNvPr>
          <p:cNvGraphicFramePr>
            <a:graphicFrameLocks noChangeAspect="1"/>
          </p:cNvGraphicFramePr>
          <p:nvPr/>
        </p:nvGraphicFramePr>
        <p:xfrm>
          <a:off x="9155113" y="4591050"/>
          <a:ext cx="1947862" cy="420688"/>
        </p:xfrm>
        <a:graphic>
          <a:graphicData uri="http://schemas.openxmlformats.org/presentationml/2006/ole">
            <mc:AlternateContent xmlns:mc="http://schemas.openxmlformats.org/markup-compatibility/2006">
              <mc:Choice xmlns:v="urn:schemas-microsoft-com:vml" Requires="v">
                <p:oleObj spid="_x0000_s23652" name="Equation" r:id="rId4" imgW="1942920" imgH="419040" progId="Equation.DSMT4">
                  <p:embed/>
                </p:oleObj>
              </mc:Choice>
              <mc:Fallback>
                <p:oleObj name="Equation" r:id="rId4" imgW="1942920" imgH="419040" progId="Equation.DSMT4">
                  <p:embed/>
                  <p:pic>
                    <p:nvPicPr>
                      <p:cNvPr id="47" name="Object 46">
                        <a:extLst>
                          <a:ext uri="{FF2B5EF4-FFF2-40B4-BE49-F238E27FC236}">
                            <a16:creationId xmlns:a16="http://schemas.microsoft.com/office/drawing/2014/main" id="{929A6770-89B7-4FE6-BA1E-6E57E053D830}"/>
                          </a:ext>
                        </a:extLst>
                      </p:cNvPr>
                      <p:cNvPicPr>
                        <a:picLocks noChangeAspect="1" noChangeArrowheads="1"/>
                      </p:cNvPicPr>
                      <p:nvPr/>
                    </p:nvPicPr>
                    <p:blipFill>
                      <a:blip r:embed="rId5"/>
                      <a:srcRect/>
                      <a:stretch>
                        <a:fillRect/>
                      </a:stretch>
                    </p:blipFill>
                    <p:spPr bwMode="auto">
                      <a:xfrm>
                        <a:off x="9155113" y="4591050"/>
                        <a:ext cx="1947862"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a:extLst>
              <a:ext uri="{FF2B5EF4-FFF2-40B4-BE49-F238E27FC236}">
                <a16:creationId xmlns:a16="http://schemas.microsoft.com/office/drawing/2014/main" id="{3631A10D-24EF-454A-860F-86337BFB34C3}"/>
              </a:ext>
            </a:extLst>
          </p:cNvPr>
          <p:cNvGraphicFramePr>
            <a:graphicFrameLocks noChangeAspect="1"/>
          </p:cNvGraphicFramePr>
          <p:nvPr/>
        </p:nvGraphicFramePr>
        <p:xfrm>
          <a:off x="7802563" y="4627563"/>
          <a:ext cx="446087" cy="293687"/>
        </p:xfrm>
        <a:graphic>
          <a:graphicData uri="http://schemas.openxmlformats.org/presentationml/2006/ole">
            <mc:AlternateContent xmlns:mc="http://schemas.openxmlformats.org/markup-compatibility/2006">
              <mc:Choice xmlns:v="urn:schemas-microsoft-com:vml" Requires="v">
                <p:oleObj spid="_x0000_s23653" name="Equation" r:id="rId6" imgW="444240" imgH="291960" progId="Equation.DSMT4">
                  <p:embed/>
                </p:oleObj>
              </mc:Choice>
              <mc:Fallback>
                <p:oleObj name="Equation" r:id="rId6" imgW="444240" imgH="291960" progId="Equation.DSMT4">
                  <p:embed/>
                  <p:pic>
                    <p:nvPicPr>
                      <p:cNvPr id="48" name="Object 47">
                        <a:extLst>
                          <a:ext uri="{FF2B5EF4-FFF2-40B4-BE49-F238E27FC236}">
                            <a16:creationId xmlns:a16="http://schemas.microsoft.com/office/drawing/2014/main" id="{3631A10D-24EF-454A-860F-86337BFB34C3}"/>
                          </a:ext>
                        </a:extLst>
                      </p:cNvPr>
                      <p:cNvPicPr>
                        <a:picLocks noChangeAspect="1" noChangeArrowheads="1"/>
                      </p:cNvPicPr>
                      <p:nvPr/>
                    </p:nvPicPr>
                    <p:blipFill>
                      <a:blip r:embed="rId7"/>
                      <a:srcRect/>
                      <a:stretch>
                        <a:fillRect/>
                      </a:stretch>
                    </p:blipFill>
                    <p:spPr bwMode="auto">
                      <a:xfrm>
                        <a:off x="7802563" y="4627563"/>
                        <a:ext cx="446087" cy="29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Rectangle 50">
            <a:extLst>
              <a:ext uri="{FF2B5EF4-FFF2-40B4-BE49-F238E27FC236}">
                <a16:creationId xmlns:a16="http://schemas.microsoft.com/office/drawing/2014/main" id="{9C876FB3-A6C4-4143-9BE2-8878B79C0B2B}"/>
              </a:ext>
            </a:extLst>
          </p:cNvPr>
          <p:cNvSpPr/>
          <p:nvPr/>
        </p:nvSpPr>
        <p:spPr>
          <a:xfrm>
            <a:off x="7536167" y="3069174"/>
            <a:ext cx="2603208" cy="107388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Assemble system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linear equations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a:t>
            </a:r>
            <a:r>
              <a:rPr kumimoji="0" lang="en-US" sz="1800" b="1"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R</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 and </a:t>
            </a:r>
            <a:r>
              <a:rPr kumimoji="0" lang="en-US" sz="1800" b="1"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J</a:t>
            </a:r>
            <a:r>
              <a:rPr kumimoji="0" lang="en-US" sz="1800" b="0" i="0" u="none" strike="noStrike" kern="1200" cap="none" spc="0" normalizeH="0" baseline="0" noProof="0" dirty="0">
                <a:ln>
                  <a:noFill/>
                </a:ln>
                <a:solidFill>
                  <a:prstClr val="black"/>
                </a:solidFill>
                <a:effectLst/>
                <a:uLnTx/>
                <a:uFillTx/>
                <a:latin typeface="Times" panose="02020603060405020304" pitchFamily="18" charset="0"/>
                <a:ea typeface="+mn-ea"/>
                <a:cs typeface="+mn-cs"/>
              </a:rPr>
              <a:t>)</a:t>
            </a:r>
          </a:p>
        </p:txBody>
      </p:sp>
      <p:sp>
        <p:nvSpPr>
          <p:cNvPr id="54" name="Rectangle 53">
            <a:extLst>
              <a:ext uri="{FF2B5EF4-FFF2-40B4-BE49-F238E27FC236}">
                <a16:creationId xmlns:a16="http://schemas.microsoft.com/office/drawing/2014/main" id="{2328CB70-BEF5-49D3-98C6-B77DA274D23C}"/>
              </a:ext>
            </a:extLst>
          </p:cNvPr>
          <p:cNvSpPr/>
          <p:nvPr/>
        </p:nvSpPr>
        <p:spPr>
          <a:xfrm>
            <a:off x="6746359" y="723014"/>
            <a:ext cx="4435549" cy="5633335"/>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1367E186-A221-4965-A123-031DCC8A59FE}"/>
              </a:ext>
            </a:extLst>
          </p:cNvPr>
          <p:cNvSpPr txBox="1"/>
          <p:nvPr/>
        </p:nvSpPr>
        <p:spPr>
          <a:xfrm>
            <a:off x="9363525" y="388778"/>
            <a:ext cx="185179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Newton iteration</a:t>
            </a:r>
          </a:p>
        </p:txBody>
      </p:sp>
      <p:cxnSp>
        <p:nvCxnSpPr>
          <p:cNvPr id="29" name="Straight Arrow Connector 28">
            <a:extLst>
              <a:ext uri="{FF2B5EF4-FFF2-40B4-BE49-F238E27FC236}">
                <a16:creationId xmlns:a16="http://schemas.microsoft.com/office/drawing/2014/main" id="{B39FCDEE-B837-44F5-BF3E-0706A17B2180}"/>
              </a:ext>
            </a:extLst>
          </p:cNvPr>
          <p:cNvCxnSpPr>
            <a:cxnSpLocks/>
          </p:cNvCxnSpPr>
          <p:nvPr/>
        </p:nvCxnSpPr>
        <p:spPr>
          <a:xfrm>
            <a:off x="4048687" y="3469854"/>
            <a:ext cx="34874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F6F646E-1805-4752-893A-E6689B723F0C}"/>
              </a:ext>
            </a:extLst>
          </p:cNvPr>
          <p:cNvSpPr/>
          <p:nvPr/>
        </p:nvSpPr>
        <p:spPr>
          <a:xfrm>
            <a:off x="5691494" y="6494687"/>
            <a:ext cx="473976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(Wu, 2005; </a:t>
            </a:r>
            <a:r>
              <a:rPr kumimoji="0" lang="en-US" sz="1600" b="0" i="0" u="none" strike="noStrike" kern="1200" cap="none" spc="0" normalizeH="0" baseline="0" noProof="0" dirty="0" err="1">
                <a:ln>
                  <a:noFill/>
                </a:ln>
                <a:solidFill>
                  <a:prstClr val="white">
                    <a:lumMod val="50000"/>
                  </a:prstClr>
                </a:solidFill>
                <a:effectLst/>
                <a:uLnTx/>
                <a:uFillTx/>
                <a:latin typeface="Arial" panose="020B0604020202020204" pitchFamily="34" charset="0"/>
                <a:ea typeface="+mn-ea"/>
                <a:cs typeface="Arial" panose="020B0604020202020204" pitchFamily="34" charset="0"/>
              </a:rPr>
              <a:t>Xiong</a:t>
            </a: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2015, Tian et al., 2019)</a:t>
            </a:r>
          </a:p>
        </p:txBody>
      </p:sp>
    </p:spTree>
    <p:extLst>
      <p:ext uri="{BB962C8B-B14F-4D97-AF65-F5344CB8AC3E}">
        <p14:creationId xmlns:p14="http://schemas.microsoft.com/office/powerpoint/2010/main" val="797240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3D980CBA-08C6-40B7-A083-982F1B0B68DD}"/>
              </a:ext>
            </a:extLst>
          </p:cNvPr>
          <p:cNvSpPr txBox="1">
            <a:spLocks/>
          </p:cNvSpPr>
          <p:nvPr/>
        </p:nvSpPr>
        <p:spPr bwMode="auto">
          <a:xfrm>
            <a:off x="505631" y="331159"/>
            <a:ext cx="838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charset="0"/>
                <a:ea typeface="MS PGothic" charset="-128"/>
                <a:cs typeface="+mn-cs"/>
              </a:rPr>
              <a:t>Conceptual model</a:t>
            </a:r>
          </a:p>
        </p:txBody>
      </p:sp>
      <p:sp>
        <p:nvSpPr>
          <p:cNvPr id="10" name="Slide Number Placeholder 3">
            <a:extLst>
              <a:ext uri="{FF2B5EF4-FFF2-40B4-BE49-F238E27FC236}">
                <a16:creationId xmlns:a16="http://schemas.microsoft.com/office/drawing/2014/main" id="{A4D3D0FA-F267-45E9-8AFD-589974204896}"/>
              </a:ext>
            </a:extLst>
          </p:cNvPr>
          <p:cNvSpPr>
            <a:spLocks noGrp="1"/>
          </p:cNvSpPr>
          <p:nvPr>
            <p:ph type="sldNum" sz="quarter" idx="7"/>
          </p:nvPr>
        </p:nvSpPr>
        <p:spPr>
          <a:xfrm>
            <a:off x="8778240" y="6377940"/>
            <a:ext cx="280416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itle 8">
            <a:extLst>
              <a:ext uri="{FF2B5EF4-FFF2-40B4-BE49-F238E27FC236}">
                <a16:creationId xmlns:a16="http://schemas.microsoft.com/office/drawing/2014/main" id="{51AFE792-B81C-4224-9C37-4106B21C1BBF}"/>
              </a:ext>
            </a:extLst>
          </p:cNvPr>
          <p:cNvSpPr txBox="1">
            <a:spLocks/>
          </p:cNvSpPr>
          <p:nvPr/>
        </p:nvSpPr>
        <p:spPr bwMode="auto">
          <a:xfrm>
            <a:off x="172720" y="912100"/>
            <a:ext cx="5293361"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18000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 typical well in Eagle Ford Shale</a:t>
            </a:r>
          </a:p>
          <a:p>
            <a:pPr marL="18000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Only a fraction of well is modelled</a:t>
            </a:r>
          </a:p>
          <a:p>
            <a:pPr marL="18000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Grids is logarithmically refined near HF.</a:t>
            </a:r>
          </a:p>
          <a:p>
            <a:pPr marL="180000" lvl="1" eaLnBrk="1" fontAlgn="auto" hangingPunct="1">
              <a:spcBef>
                <a:spcPts val="0"/>
              </a:spcBef>
              <a:spcAft>
                <a:spcPts val="0"/>
              </a:spcAft>
              <a:buFont typeface="Wingdings" panose="05000000000000000000" pitchFamily="2" charset="2"/>
              <a:buChar char="Ø"/>
            </a:pPr>
            <a:r>
              <a:rPr lang="en-US" altLang="zh-CN" sz="2200" dirty="0">
                <a:solidFill>
                  <a:prstClr val="black"/>
                </a:solidFill>
              </a:rPr>
              <a:t>5 regions: propped HF, unpropped HF, NF in </a:t>
            </a:r>
            <a:r>
              <a:rPr lang="en-US" altLang="zh-CN" sz="2200" dirty="0" err="1">
                <a:solidFill>
                  <a:prstClr val="black"/>
                </a:solidFill>
              </a:rPr>
              <a:t>SRV</a:t>
            </a:r>
            <a:r>
              <a:rPr lang="en-US" altLang="zh-CN" sz="2200" dirty="0">
                <a:solidFill>
                  <a:prstClr val="black"/>
                </a:solidFill>
              </a:rPr>
              <a:t>, NF outside </a:t>
            </a:r>
            <a:r>
              <a:rPr lang="en-US" altLang="zh-CN" sz="2200" dirty="0" err="1">
                <a:solidFill>
                  <a:prstClr val="black"/>
                </a:solidFill>
              </a:rPr>
              <a:t>SRV</a:t>
            </a:r>
            <a:r>
              <a:rPr lang="en-US" altLang="zh-CN" sz="2200" dirty="0">
                <a:solidFill>
                  <a:prstClr val="black"/>
                </a:solidFill>
              </a:rPr>
              <a:t>, Matrix</a:t>
            </a:r>
          </a:p>
          <a:p>
            <a:pPr marL="18000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p:txBody>
      </p:sp>
      <p:pic>
        <p:nvPicPr>
          <p:cNvPr id="11" name="Picture 10">
            <a:extLst>
              <a:ext uri="{FF2B5EF4-FFF2-40B4-BE49-F238E27FC236}">
                <a16:creationId xmlns:a16="http://schemas.microsoft.com/office/drawing/2014/main" id="{3DC6EEF9-18BE-4C97-A1CF-420292706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 y="2932742"/>
            <a:ext cx="6344560" cy="3773788"/>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D956F797-DFFF-44E6-9817-12DBF2629B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358"/>
          <a:stretch/>
        </p:blipFill>
        <p:spPr>
          <a:xfrm>
            <a:off x="6812279" y="3144041"/>
            <a:ext cx="4399280" cy="3640891"/>
          </a:xfrm>
          <a:prstGeom prst="rect">
            <a:avLst/>
          </a:prstGeom>
        </p:spPr>
      </p:pic>
      <p:graphicFrame>
        <p:nvGraphicFramePr>
          <p:cNvPr id="13" name="Table 12">
            <a:extLst>
              <a:ext uri="{FF2B5EF4-FFF2-40B4-BE49-F238E27FC236}">
                <a16:creationId xmlns:a16="http://schemas.microsoft.com/office/drawing/2014/main" id="{8CC7CEF4-A6CD-4453-B276-2788299F6CB5}"/>
              </a:ext>
            </a:extLst>
          </p:cNvPr>
          <p:cNvGraphicFramePr>
            <a:graphicFrameLocks noGrp="1"/>
          </p:cNvGraphicFramePr>
          <p:nvPr/>
        </p:nvGraphicFramePr>
        <p:xfrm>
          <a:off x="5466081" y="1260715"/>
          <a:ext cx="6553199" cy="1645920"/>
        </p:xfrm>
        <a:graphic>
          <a:graphicData uri="http://schemas.openxmlformats.org/drawingml/2006/table">
            <a:tbl>
              <a:tblPr firstRow="1" firstCol="1" bandRow="1">
                <a:tableStyleId>{5940675A-B579-460E-94D1-54222C63F5DA}</a:tableStyleId>
              </a:tblPr>
              <a:tblGrid>
                <a:gridCol w="2822917">
                  <a:extLst>
                    <a:ext uri="{9D8B030D-6E8A-4147-A177-3AD203B41FA5}">
                      <a16:colId xmlns:a16="http://schemas.microsoft.com/office/drawing/2014/main" val="257973600"/>
                    </a:ext>
                  </a:extLst>
                </a:gridCol>
                <a:gridCol w="743335">
                  <a:extLst>
                    <a:ext uri="{9D8B030D-6E8A-4147-A177-3AD203B41FA5}">
                      <a16:colId xmlns:a16="http://schemas.microsoft.com/office/drawing/2014/main" val="1634943885"/>
                    </a:ext>
                  </a:extLst>
                </a:gridCol>
                <a:gridCol w="1912223">
                  <a:extLst>
                    <a:ext uri="{9D8B030D-6E8A-4147-A177-3AD203B41FA5}">
                      <a16:colId xmlns:a16="http://schemas.microsoft.com/office/drawing/2014/main" val="2710570518"/>
                    </a:ext>
                  </a:extLst>
                </a:gridCol>
                <a:gridCol w="1074724">
                  <a:extLst>
                    <a:ext uri="{9D8B030D-6E8A-4147-A177-3AD203B41FA5}">
                      <a16:colId xmlns:a16="http://schemas.microsoft.com/office/drawing/2014/main" val="592826705"/>
                    </a:ext>
                  </a:extLst>
                </a:gridCol>
              </a:tblGrid>
              <a:tr h="198120">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Well geometry</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 </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Fractional model</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 </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6342483"/>
                  </a:ext>
                </a:extLst>
              </a:tr>
              <a:tr h="190500">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Perforated lateral length, ft</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6840</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b"/>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X, ft</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90</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37159147"/>
                  </a:ext>
                </a:extLst>
              </a:tr>
              <a:tr h="182880">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Stage number</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19</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Y, ft</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650</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68461120"/>
                  </a:ext>
                </a:extLst>
              </a:tr>
              <a:tr h="182880">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Clusters per stage</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4</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Z, ft</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100</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9396589"/>
                  </a:ext>
                </a:extLst>
              </a:tr>
              <a:tr h="182880">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Cluster spacing, ft</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90</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HF half-length, ft</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210</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02118412"/>
                  </a:ext>
                </a:extLst>
              </a:tr>
              <a:tr h="190500">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Formation thickness, ft</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a:effectLst/>
                          <a:latin typeface="Times New Roman" panose="02020603050405020304" pitchFamily="18" charset="0"/>
                          <a:cs typeface="Times New Roman" panose="02020603050405020304" pitchFamily="18" charset="0"/>
                        </a:rPr>
                        <a:t>100</a:t>
                      </a:r>
                      <a:endParaRPr lang="zh-CN" sz="18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HF height, ft</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just" fontAlgn="auto" hangingPunct="1">
                        <a:spcAft>
                          <a:spcPts val="0"/>
                        </a:spcAft>
                      </a:pPr>
                      <a:r>
                        <a:rPr lang="en-US" sz="1800" dirty="0">
                          <a:effectLst/>
                          <a:latin typeface="Times New Roman" panose="02020603050405020304" pitchFamily="18" charset="0"/>
                          <a:cs typeface="Times New Roman" panose="02020603050405020304" pitchFamily="18" charset="0"/>
                        </a:rPr>
                        <a:t>36</a:t>
                      </a:r>
                      <a:endParaRPr lang="zh-CN" sz="18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70536799"/>
                  </a:ext>
                </a:extLst>
              </a:tr>
            </a:tbl>
          </a:graphicData>
        </a:graphic>
      </p:graphicFrame>
    </p:spTree>
    <p:extLst>
      <p:ext uri="{BB962C8B-B14F-4D97-AF65-F5344CB8AC3E}">
        <p14:creationId xmlns:p14="http://schemas.microsoft.com/office/powerpoint/2010/main" val="4113841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3D980CBA-08C6-40B7-A083-982F1B0B68DD}"/>
              </a:ext>
            </a:extLst>
          </p:cNvPr>
          <p:cNvSpPr txBox="1">
            <a:spLocks/>
          </p:cNvSpPr>
          <p:nvPr/>
        </p:nvSpPr>
        <p:spPr bwMode="auto">
          <a:xfrm>
            <a:off x="661746" y="240472"/>
            <a:ext cx="838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charset="0"/>
                <a:ea typeface="MS PGothic" charset="-128"/>
                <a:cs typeface="+mn-cs"/>
              </a:rPr>
              <a:t>Conceptual model</a:t>
            </a:r>
          </a:p>
        </p:txBody>
      </p:sp>
      <p:sp>
        <p:nvSpPr>
          <p:cNvPr id="10" name="Slide Number Placeholder 3">
            <a:extLst>
              <a:ext uri="{FF2B5EF4-FFF2-40B4-BE49-F238E27FC236}">
                <a16:creationId xmlns:a16="http://schemas.microsoft.com/office/drawing/2014/main" id="{A4D3D0FA-F267-45E9-8AFD-589974204896}"/>
              </a:ext>
            </a:extLst>
          </p:cNvPr>
          <p:cNvSpPr>
            <a:spLocks noGrp="1"/>
          </p:cNvSpPr>
          <p:nvPr>
            <p:ph type="sldNum" sz="quarter" idx="7"/>
          </p:nvPr>
        </p:nvSpPr>
        <p:spPr>
          <a:xfrm>
            <a:off x="9043746" y="6434749"/>
            <a:ext cx="280416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itle 8">
            <a:extLst>
              <a:ext uri="{FF2B5EF4-FFF2-40B4-BE49-F238E27FC236}">
                <a16:creationId xmlns:a16="http://schemas.microsoft.com/office/drawing/2014/main" id="{CB9DAE30-DC0A-460B-936C-191E538D0A71}"/>
              </a:ext>
            </a:extLst>
          </p:cNvPr>
          <p:cNvSpPr txBox="1">
            <a:spLocks/>
          </p:cNvSpPr>
          <p:nvPr/>
        </p:nvSpPr>
        <p:spPr bwMode="auto">
          <a:xfrm>
            <a:off x="806388" y="753272"/>
            <a:ext cx="1155824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2857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Different Kr for fracture and matrix,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kr</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in fractures has less residual saturation.</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p:txBody>
      </p:sp>
      <p:pic>
        <p:nvPicPr>
          <p:cNvPr id="6" name="Picture 5">
            <a:extLst>
              <a:ext uri="{FF2B5EF4-FFF2-40B4-BE49-F238E27FC236}">
                <a16:creationId xmlns:a16="http://schemas.microsoft.com/office/drawing/2014/main" id="{BE0B6949-56D2-4293-A4C1-B47764B72E59}"/>
              </a:ext>
            </a:extLst>
          </p:cNvPr>
          <p:cNvPicPr>
            <a:picLocks noChangeAspect="1"/>
          </p:cNvPicPr>
          <p:nvPr/>
        </p:nvPicPr>
        <p:blipFill>
          <a:blip r:embed="rId3"/>
          <a:stretch>
            <a:fillRect/>
          </a:stretch>
        </p:blipFill>
        <p:spPr>
          <a:xfrm>
            <a:off x="321081" y="1264493"/>
            <a:ext cx="2743200" cy="1828800"/>
          </a:xfrm>
          <a:prstGeom prst="rect">
            <a:avLst/>
          </a:prstGeom>
        </p:spPr>
      </p:pic>
      <p:pic>
        <p:nvPicPr>
          <p:cNvPr id="7" name="Picture 6">
            <a:extLst>
              <a:ext uri="{FF2B5EF4-FFF2-40B4-BE49-F238E27FC236}">
                <a16:creationId xmlns:a16="http://schemas.microsoft.com/office/drawing/2014/main" id="{395BAD26-9D05-45C6-A2DD-F9A36DC56D97}"/>
              </a:ext>
            </a:extLst>
          </p:cNvPr>
          <p:cNvPicPr>
            <a:picLocks noChangeAspect="1"/>
          </p:cNvPicPr>
          <p:nvPr/>
        </p:nvPicPr>
        <p:blipFill>
          <a:blip r:embed="rId4"/>
          <a:stretch>
            <a:fillRect/>
          </a:stretch>
        </p:blipFill>
        <p:spPr>
          <a:xfrm>
            <a:off x="3303608" y="1267849"/>
            <a:ext cx="2743200" cy="1828800"/>
          </a:xfrm>
          <a:prstGeom prst="rect">
            <a:avLst/>
          </a:prstGeom>
        </p:spPr>
      </p:pic>
      <p:pic>
        <p:nvPicPr>
          <p:cNvPr id="1026" name="Picture 1">
            <a:extLst>
              <a:ext uri="{FF2B5EF4-FFF2-40B4-BE49-F238E27FC236}">
                <a16:creationId xmlns:a16="http://schemas.microsoft.com/office/drawing/2014/main" id="{1449B963-57B9-4883-8B32-74E4232E13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4705" y="1303898"/>
            <a:ext cx="2743200" cy="182973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a:extLst>
              <a:ext uri="{FF2B5EF4-FFF2-40B4-BE49-F238E27FC236}">
                <a16:creationId xmlns:a16="http://schemas.microsoft.com/office/drawing/2014/main" id="{CDA9D730-1EC7-4D66-91A6-A69ABC4465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9521" y="1357548"/>
            <a:ext cx="2743200" cy="18297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E3A2AE4B-226F-48DD-B9DB-A1990C32FF4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B8DC2358-1878-4237-A86C-5E8CDFF6A052}"/>
              </a:ext>
            </a:extLst>
          </p:cNvPr>
          <p:cNvSpPr/>
          <p:nvPr/>
        </p:nvSpPr>
        <p:spPr>
          <a:xfrm>
            <a:off x="2654606" y="3234570"/>
            <a:ext cx="1680140"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Kr for matrix </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C869896-44BD-4399-8F57-73EA576B9483}"/>
              </a:ext>
            </a:extLst>
          </p:cNvPr>
          <p:cNvSpPr/>
          <p:nvPr/>
        </p:nvSpPr>
        <p:spPr>
          <a:xfrm>
            <a:off x="8419870" y="3205883"/>
            <a:ext cx="189930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Kr for fractures</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itle 8">
            <a:extLst>
              <a:ext uri="{FF2B5EF4-FFF2-40B4-BE49-F238E27FC236}">
                <a16:creationId xmlns:a16="http://schemas.microsoft.com/office/drawing/2014/main" id="{E6679741-5C45-4B73-AF34-0FF9E4AF1063}"/>
              </a:ext>
            </a:extLst>
          </p:cNvPr>
          <p:cNvSpPr txBox="1">
            <a:spLocks/>
          </p:cNvSpPr>
          <p:nvPr/>
        </p:nvSpPr>
        <p:spPr bwMode="auto">
          <a:xfrm>
            <a:off x="775585" y="3803378"/>
            <a:ext cx="11558240" cy="962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Six pseudo components are used</a:t>
            </a:r>
            <a:r>
              <a:rPr lang="en-US" altLang="zh-CN" sz="2200" dirty="0">
                <a:solidFill>
                  <a:prstClr val="black"/>
                </a:solidFill>
              </a:rPr>
              <a:t>,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initial reservoir pressure 8125 psi &gt;&gt; Pb 1585 psi</a:t>
            </a:r>
          </a:p>
          <a:p>
            <a:pPr marL="18000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GOR</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944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scf</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stb</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WinProp</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v.s</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948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scf</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stb</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(MSLOW_COM) above Pb</a:t>
            </a:r>
          </a:p>
          <a:p>
            <a:pPr marL="18000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p:txBody>
      </p:sp>
      <p:pic>
        <p:nvPicPr>
          <p:cNvPr id="14" name="Picture 13">
            <a:extLst>
              <a:ext uri="{FF2B5EF4-FFF2-40B4-BE49-F238E27FC236}">
                <a16:creationId xmlns:a16="http://schemas.microsoft.com/office/drawing/2014/main" id="{DD414506-E121-41EB-AE0E-CBFA5FC6F0DA}"/>
              </a:ext>
            </a:extLst>
          </p:cNvPr>
          <p:cNvPicPr>
            <a:picLocks noChangeAspect="1"/>
          </p:cNvPicPr>
          <p:nvPr/>
        </p:nvPicPr>
        <p:blipFill>
          <a:blip r:embed="rId7"/>
          <a:stretch>
            <a:fillRect/>
          </a:stretch>
        </p:blipFill>
        <p:spPr>
          <a:xfrm>
            <a:off x="2172731" y="4602991"/>
            <a:ext cx="7846537" cy="2014537"/>
          </a:xfrm>
          <a:prstGeom prst="rect">
            <a:avLst/>
          </a:prstGeom>
        </p:spPr>
      </p:pic>
    </p:spTree>
    <p:extLst>
      <p:ext uri="{BB962C8B-B14F-4D97-AF65-F5344CB8AC3E}">
        <p14:creationId xmlns:p14="http://schemas.microsoft.com/office/powerpoint/2010/main" val="3744947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3D980CBA-08C6-40B7-A083-982F1B0B68DD}"/>
              </a:ext>
            </a:extLst>
          </p:cNvPr>
          <p:cNvSpPr txBox="1">
            <a:spLocks/>
          </p:cNvSpPr>
          <p:nvPr/>
        </p:nvSpPr>
        <p:spPr bwMode="auto">
          <a:xfrm>
            <a:off x="762000" y="888209"/>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charset="0"/>
                <a:ea typeface="MS PGothic" charset="-128"/>
                <a:cs typeface="+mn-cs"/>
              </a:rPr>
              <a:t>Model validation </a:t>
            </a:r>
            <a:r>
              <a:rPr kumimoji="0" lang="en-US" altLang="en-US" sz="2800" b="1" i="0" u="none" strike="noStrike" kern="1200" cap="none" spc="0" normalizeH="0" baseline="0" noProof="0" dirty="0" err="1">
                <a:ln>
                  <a:noFill/>
                </a:ln>
                <a:solidFill>
                  <a:srgbClr val="000000"/>
                </a:solidFill>
                <a:effectLst/>
                <a:uLnTx/>
                <a:uFillTx/>
                <a:latin typeface="Arial" charset="0"/>
                <a:ea typeface="MS PGothic" charset="-128"/>
                <a:cs typeface="+mn-cs"/>
              </a:rPr>
              <a:t>v.s</a:t>
            </a:r>
            <a:r>
              <a:rPr kumimoji="0" lang="en-US" altLang="en-US" sz="2800" b="1" i="0" u="none" strike="noStrike" kern="1200" cap="none" spc="0" normalizeH="0" baseline="0" noProof="0" dirty="0">
                <a:ln>
                  <a:noFill/>
                </a:ln>
                <a:solidFill>
                  <a:srgbClr val="000000"/>
                </a:solidFill>
                <a:effectLst/>
                <a:uLnTx/>
                <a:uFillTx/>
                <a:latin typeface="Arial" charset="0"/>
                <a:ea typeface="MS PGothic" charset="-128"/>
                <a:cs typeface="+mn-cs"/>
              </a:rPr>
              <a:t>. CMG-GEM without Pc and geomechanics</a:t>
            </a:r>
          </a:p>
        </p:txBody>
      </p:sp>
      <p:sp>
        <p:nvSpPr>
          <p:cNvPr id="10" name="Slide Number Placeholder 3">
            <a:extLst>
              <a:ext uri="{FF2B5EF4-FFF2-40B4-BE49-F238E27FC236}">
                <a16:creationId xmlns:a16="http://schemas.microsoft.com/office/drawing/2014/main" id="{A4D3D0FA-F267-45E9-8AFD-589974204896}"/>
              </a:ext>
            </a:extLst>
          </p:cNvPr>
          <p:cNvSpPr>
            <a:spLocks noGrp="1"/>
          </p:cNvSpPr>
          <p:nvPr>
            <p:ph type="sldNum" sz="quarter" idx="7"/>
          </p:nvPr>
        </p:nvSpPr>
        <p:spPr>
          <a:xfrm>
            <a:off x="8778240" y="6377940"/>
            <a:ext cx="280416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itle 8">
            <a:extLst>
              <a:ext uri="{FF2B5EF4-FFF2-40B4-BE49-F238E27FC236}">
                <a16:creationId xmlns:a16="http://schemas.microsoft.com/office/drawing/2014/main" id="{220B343A-EA65-4296-8819-278C2F065E7C}"/>
              </a:ext>
            </a:extLst>
          </p:cNvPr>
          <p:cNvSpPr txBox="1">
            <a:spLocks/>
          </p:cNvSpPr>
          <p:nvPr/>
        </p:nvSpPr>
        <p:spPr bwMode="auto">
          <a:xfrm>
            <a:off x="777240" y="1489949"/>
            <a:ext cx="94488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720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Depletion for 720 days, the accumulated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CH</a:t>
            </a:r>
            <a:r>
              <a:rPr kumimoji="0" lang="en-US" altLang="zh-CN" sz="2200" b="0" i="0" u="none" strike="noStrike" kern="1200" cap="none" spc="0" normalizeH="0" baseline="-25000" noProof="0" dirty="0" err="1">
                <a:ln>
                  <a:noFill/>
                </a:ln>
                <a:solidFill>
                  <a:prstClr val="black"/>
                </a:solidFill>
                <a:effectLst/>
                <a:uLnTx/>
                <a:uFillTx/>
                <a:latin typeface="Arial" charset="0"/>
                <a:ea typeface="MS PGothic" charset="-128"/>
                <a:cs typeface="+mn-cs"/>
              </a:rPr>
              <a:t>4</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CO</a:t>
            </a:r>
            <a:r>
              <a:rPr kumimoji="0" lang="en-US" altLang="zh-CN" sz="2200" b="0" i="0" u="none" strike="noStrike" kern="1200" cap="none" spc="0" normalizeH="0" baseline="-25000" noProof="0" dirty="0">
                <a:ln>
                  <a:noFill/>
                </a:ln>
                <a:solidFill>
                  <a:prstClr val="black"/>
                </a:solidFill>
                <a:effectLst/>
                <a:uLnTx/>
                <a:uFillTx/>
                <a:latin typeface="Arial" charset="0"/>
                <a:ea typeface="MS PGothic" charset="-128"/>
                <a:cs typeface="+mn-cs"/>
              </a:rPr>
              <a:t>2</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stored for injection </a:t>
            </a:r>
          </a:p>
          <a:p>
            <a:pPr marL="72000" marR="0" lvl="1"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Huff-n-puff with 91% CH</a:t>
            </a:r>
            <a:r>
              <a:rPr kumimoji="0" lang="en-US" altLang="zh-CN" sz="2200" b="0" i="0" u="none" strike="noStrike" kern="1200" cap="none" spc="0" normalizeH="0" baseline="-25000" noProof="0" dirty="0">
                <a:ln>
                  <a:noFill/>
                </a:ln>
                <a:solidFill>
                  <a:prstClr val="black"/>
                </a:solidFill>
                <a:effectLst/>
                <a:uLnTx/>
                <a:uFillTx/>
                <a:latin typeface="Arial" charset="0"/>
                <a:ea typeface="MS PGothic" charset="-128"/>
                <a:cs typeface="+mn-cs"/>
              </a:rPr>
              <a:t>4</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&amp;9% CO</a:t>
            </a:r>
            <a:r>
              <a:rPr kumimoji="0" lang="en-US" altLang="zh-CN" sz="2200" b="0" i="0" u="none" strike="noStrike" kern="1200" cap="none" spc="0" normalizeH="0" baseline="-25000" noProof="0" dirty="0">
                <a:ln>
                  <a:noFill/>
                </a:ln>
                <a:solidFill>
                  <a:prstClr val="black"/>
                </a:solidFill>
                <a:effectLst/>
                <a:uLnTx/>
                <a:uFillTx/>
                <a:latin typeface="Arial" charset="0"/>
                <a:ea typeface="MS PGothic" charset="-128"/>
                <a:cs typeface="+mn-cs"/>
              </a:rPr>
              <a:t>2</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t>
            </a:r>
            <a:r>
              <a:rPr kumimoji="0" lang="en-US" altLang="zh-CN" sz="2200" b="0" i="0" u="none" strike="noStrike" kern="1200" cap="none" spc="0" normalizeH="0" baseline="-25000" noProof="0" dirty="0">
                <a:ln>
                  <a:noFill/>
                </a:ln>
                <a:solidFill>
                  <a:prstClr val="black"/>
                </a:solidFill>
                <a:effectLst/>
                <a:uLnTx/>
                <a:uFillTx/>
                <a:latin typeface="Arial" charset="0"/>
                <a:ea typeface="MS PGothic" charset="-128"/>
                <a:cs typeface="+mn-cs"/>
              </a:rPr>
              <a:t>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inj</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(150d)+soaking(30d)+</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prd</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(180d) </a:t>
            </a:r>
          </a:p>
          <a:p>
            <a:pPr marL="72000" marR="0" lvl="1"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720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p:txBody>
      </p:sp>
      <p:pic>
        <p:nvPicPr>
          <p:cNvPr id="7" name="Picture 6" descr="A close up of a map&#10;&#10;Description automatically generated">
            <a:extLst>
              <a:ext uri="{FF2B5EF4-FFF2-40B4-BE49-F238E27FC236}">
                <a16:creationId xmlns:a16="http://schemas.microsoft.com/office/drawing/2014/main" id="{5BDFFE6A-EB54-4A96-9FCA-4026FDF05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040" y="2375135"/>
            <a:ext cx="5943600" cy="3671406"/>
          </a:xfrm>
          <a:prstGeom prst="rect">
            <a:avLst/>
          </a:prstGeom>
        </p:spPr>
      </p:pic>
      <p:pic>
        <p:nvPicPr>
          <p:cNvPr id="9" name="Picture 8" descr="A close up of a map&#10;&#10;Description automatically generated">
            <a:extLst>
              <a:ext uri="{FF2B5EF4-FFF2-40B4-BE49-F238E27FC236}">
                <a16:creationId xmlns:a16="http://schemas.microsoft.com/office/drawing/2014/main" id="{F273C1A0-A6B5-48A9-B878-39E31375F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400053"/>
            <a:ext cx="5943600" cy="3671406"/>
          </a:xfrm>
          <a:prstGeom prst="rect">
            <a:avLst/>
          </a:prstGeom>
        </p:spPr>
      </p:pic>
      <p:sp>
        <p:nvSpPr>
          <p:cNvPr id="11" name="Rectangle 10">
            <a:extLst>
              <a:ext uri="{FF2B5EF4-FFF2-40B4-BE49-F238E27FC236}">
                <a16:creationId xmlns:a16="http://schemas.microsoft.com/office/drawing/2014/main" id="{884A5263-D8DB-490F-8DCC-CA281152F5A0}"/>
              </a:ext>
            </a:extLst>
          </p:cNvPr>
          <p:cNvSpPr/>
          <p:nvPr/>
        </p:nvSpPr>
        <p:spPr>
          <a:xfrm>
            <a:off x="2694780" y="6043987"/>
            <a:ext cx="102124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Oil rate</a:t>
            </a:r>
            <a:endParaRPr kumimoji="0"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Rectangle 11">
            <a:extLst>
              <a:ext uri="{FF2B5EF4-FFF2-40B4-BE49-F238E27FC236}">
                <a16:creationId xmlns:a16="http://schemas.microsoft.com/office/drawing/2014/main" id="{64DBB3EA-4DE5-4642-BC75-5FA2CF2AEB3F}"/>
              </a:ext>
            </a:extLst>
          </p:cNvPr>
          <p:cNvSpPr/>
          <p:nvPr/>
        </p:nvSpPr>
        <p:spPr>
          <a:xfrm>
            <a:off x="8371563" y="5947053"/>
            <a:ext cx="2454198"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Po &amp; </a:t>
            </a:r>
            <a:r>
              <a:rPr kumimoji="0" lang="en-US" altLang="zh-CN" sz="22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Sw</a:t>
            </a:r>
            <a:r>
              <a:rPr kumimoji="0"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well grid</a:t>
            </a:r>
            <a:endParaRPr kumimoji="0"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746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map&#10;&#10;Description automatically generated">
            <a:extLst>
              <a:ext uri="{FF2B5EF4-FFF2-40B4-BE49-F238E27FC236}">
                <a16:creationId xmlns:a16="http://schemas.microsoft.com/office/drawing/2014/main" id="{A8BD4A51-B5DD-4400-97C7-637103FAC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06534"/>
            <a:ext cx="5943600" cy="3671406"/>
          </a:xfrm>
          <a:prstGeom prst="rect">
            <a:avLst/>
          </a:prstGeom>
        </p:spPr>
      </p:pic>
      <p:sp>
        <p:nvSpPr>
          <p:cNvPr id="3" name="Title 8">
            <a:extLst>
              <a:ext uri="{FF2B5EF4-FFF2-40B4-BE49-F238E27FC236}">
                <a16:creationId xmlns:a16="http://schemas.microsoft.com/office/drawing/2014/main" id="{3D980CBA-08C6-40B7-A083-982F1B0B68DD}"/>
              </a:ext>
            </a:extLst>
          </p:cNvPr>
          <p:cNvSpPr txBox="1">
            <a:spLocks/>
          </p:cNvSpPr>
          <p:nvPr/>
        </p:nvSpPr>
        <p:spPr bwMode="auto">
          <a:xfrm>
            <a:off x="398755" y="293563"/>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charset="0"/>
                <a:ea typeface="MS PGothic" charset="-128"/>
                <a:cs typeface="+mn-cs"/>
              </a:rPr>
              <a:t>Simulation results</a:t>
            </a:r>
          </a:p>
        </p:txBody>
      </p:sp>
      <p:sp>
        <p:nvSpPr>
          <p:cNvPr id="10" name="Slide Number Placeholder 3">
            <a:extLst>
              <a:ext uri="{FF2B5EF4-FFF2-40B4-BE49-F238E27FC236}">
                <a16:creationId xmlns:a16="http://schemas.microsoft.com/office/drawing/2014/main" id="{A4D3D0FA-F267-45E9-8AFD-589974204896}"/>
              </a:ext>
            </a:extLst>
          </p:cNvPr>
          <p:cNvSpPr>
            <a:spLocks noGrp="1"/>
          </p:cNvSpPr>
          <p:nvPr>
            <p:ph type="sldNum" sz="quarter" idx="7"/>
          </p:nvPr>
        </p:nvSpPr>
        <p:spPr>
          <a:xfrm>
            <a:off x="8778240" y="6377940"/>
            <a:ext cx="280416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itle 8">
            <a:extLst>
              <a:ext uri="{FF2B5EF4-FFF2-40B4-BE49-F238E27FC236}">
                <a16:creationId xmlns:a16="http://schemas.microsoft.com/office/drawing/2014/main" id="{CD6A8CB7-502A-4390-8C72-D50A4DF0F166}"/>
              </a:ext>
            </a:extLst>
          </p:cNvPr>
          <p:cNvSpPr txBox="1">
            <a:spLocks/>
          </p:cNvSpPr>
          <p:nvPr/>
        </p:nvSpPr>
        <p:spPr bwMode="auto">
          <a:xfrm>
            <a:off x="750533" y="957289"/>
            <a:ext cx="110871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Case 1: Base case validated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v.s</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GEM; Case 2: Geomechanics effects (Geo);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Case 3: nanopore confinement (Pc); Case 4: Pc coupled with geomechanics (</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Geo+Pc</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Appreciable difference due to Geo but not Pc at early huff-n-puff. </a:t>
            </a:r>
          </a:p>
        </p:txBody>
      </p:sp>
      <p:pic>
        <p:nvPicPr>
          <p:cNvPr id="14" name="Picture 13" descr="A close up of a map&#10;&#10;Description automatically generated">
            <a:extLst>
              <a:ext uri="{FF2B5EF4-FFF2-40B4-BE49-F238E27FC236}">
                <a16:creationId xmlns:a16="http://schemas.microsoft.com/office/drawing/2014/main" id="{11FD5AE9-F2EC-4F93-A711-5373EE191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706534"/>
            <a:ext cx="5943600" cy="3667328"/>
          </a:xfrm>
          <a:prstGeom prst="rect">
            <a:avLst/>
          </a:prstGeom>
        </p:spPr>
      </p:pic>
    </p:spTree>
    <p:extLst>
      <p:ext uri="{BB962C8B-B14F-4D97-AF65-F5344CB8AC3E}">
        <p14:creationId xmlns:p14="http://schemas.microsoft.com/office/powerpoint/2010/main" val="11966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ECDCF7-810E-4C89-9165-E8E0F0831DB5}"/>
              </a:ext>
            </a:extLst>
          </p:cNvPr>
          <p:cNvPicPr>
            <a:picLocks noChangeAspect="1"/>
          </p:cNvPicPr>
          <p:nvPr/>
        </p:nvPicPr>
        <p:blipFill>
          <a:blip r:embed="rId3"/>
          <a:stretch>
            <a:fillRect/>
          </a:stretch>
        </p:blipFill>
        <p:spPr>
          <a:xfrm>
            <a:off x="964432" y="894862"/>
            <a:ext cx="2235968" cy="943300"/>
          </a:xfrm>
          <a:prstGeom prst="rect">
            <a:avLst/>
          </a:prstGeom>
        </p:spPr>
      </p:pic>
      <p:sp>
        <p:nvSpPr>
          <p:cNvPr id="4" name="Title 8">
            <a:extLst>
              <a:ext uri="{FF2B5EF4-FFF2-40B4-BE49-F238E27FC236}">
                <a16:creationId xmlns:a16="http://schemas.microsoft.com/office/drawing/2014/main" id="{4F6A2E16-AE8D-40F8-93D7-C67B6BF04DAE}"/>
              </a:ext>
            </a:extLst>
          </p:cNvPr>
          <p:cNvSpPr txBox="1">
            <a:spLocks/>
          </p:cNvSpPr>
          <p:nvPr/>
        </p:nvSpPr>
        <p:spPr bwMode="auto">
          <a:xfrm>
            <a:off x="1089891" y="975292"/>
            <a:ext cx="12598400" cy="1654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 smaller C1 means a higher contribution from Pc effect.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C</a:t>
            </a:r>
            <a:r>
              <a:rPr kumimoji="0" lang="en-US" altLang="zh-CN" sz="2200" b="0" i="0" u="none" strike="noStrike" kern="1200" cap="none" spc="0" normalizeH="0" baseline="-2500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1</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=2, 5, 10;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correspond with </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r</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=5.4, 13.5, 27 nm; </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r</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means no Pc effect.</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Small difference by changing Pc at early huff-n-puff as P&gt;Pb in matrix.</a:t>
            </a:r>
          </a:p>
        </p:txBody>
      </p:sp>
      <p:sp>
        <p:nvSpPr>
          <p:cNvPr id="5" name="Rectangle 2">
            <a:extLst>
              <a:ext uri="{FF2B5EF4-FFF2-40B4-BE49-F238E27FC236}">
                <a16:creationId xmlns:a16="http://schemas.microsoft.com/office/drawing/2014/main" id="{62B3B891-67E3-4C97-9E10-68DDFD66B331}"/>
              </a:ext>
            </a:extLst>
          </p:cNvPr>
          <p:cNvSpPr>
            <a:spLocks noChangeArrowheads="1"/>
          </p:cNvSpPr>
          <p:nvPr/>
        </p:nvSpPr>
        <p:spPr bwMode="auto">
          <a:xfrm>
            <a:off x="4470401" y="312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1" name="Picture 10" descr="A close up of a map&#10;&#10;Description automatically generated">
            <a:extLst>
              <a:ext uri="{FF2B5EF4-FFF2-40B4-BE49-F238E27FC236}">
                <a16:creationId xmlns:a16="http://schemas.microsoft.com/office/drawing/2014/main" id="{36E0FB8A-FC5F-4783-A8E8-479762497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 y="2921000"/>
            <a:ext cx="6130021" cy="3786560"/>
          </a:xfrm>
          <a:prstGeom prst="rect">
            <a:avLst/>
          </a:prstGeom>
        </p:spPr>
      </p:pic>
      <p:pic>
        <p:nvPicPr>
          <p:cNvPr id="13" name="Picture 12" descr="A close up of a map&#10;&#10;Description automatically generated">
            <a:extLst>
              <a:ext uri="{FF2B5EF4-FFF2-40B4-BE49-F238E27FC236}">
                <a16:creationId xmlns:a16="http://schemas.microsoft.com/office/drawing/2014/main" id="{72BF40EB-DB33-43D4-804A-2BBB3DE6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676" y="2992637"/>
            <a:ext cx="6130021" cy="3789163"/>
          </a:xfrm>
          <a:prstGeom prst="rect">
            <a:avLst/>
          </a:prstGeom>
        </p:spPr>
      </p:pic>
      <p:sp>
        <p:nvSpPr>
          <p:cNvPr id="10" name="Title 8">
            <a:extLst>
              <a:ext uri="{FF2B5EF4-FFF2-40B4-BE49-F238E27FC236}">
                <a16:creationId xmlns:a16="http://schemas.microsoft.com/office/drawing/2014/main" id="{791F2B23-4586-41AB-96D5-4769DE2836E5}"/>
              </a:ext>
            </a:extLst>
          </p:cNvPr>
          <p:cNvSpPr txBox="1">
            <a:spLocks/>
          </p:cNvSpPr>
          <p:nvPr/>
        </p:nvSpPr>
        <p:spPr bwMode="auto">
          <a:xfrm>
            <a:off x="353291" y="355275"/>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charset="0"/>
                <a:ea typeface="MS PGothic" charset="-128"/>
                <a:cs typeface="+mn-cs"/>
              </a:rPr>
              <a:t>Simulation results</a:t>
            </a:r>
          </a:p>
        </p:txBody>
      </p:sp>
      <p:sp>
        <p:nvSpPr>
          <p:cNvPr id="12" name="Slide Number Placeholder 3">
            <a:extLst>
              <a:ext uri="{FF2B5EF4-FFF2-40B4-BE49-F238E27FC236}">
                <a16:creationId xmlns:a16="http://schemas.microsoft.com/office/drawing/2014/main" id="{13B88060-3401-4F9A-B60E-72FB0C1B4DA3}"/>
              </a:ext>
            </a:extLst>
          </p:cNvPr>
          <p:cNvSpPr txBox="1">
            <a:spLocks/>
          </p:cNvSpPr>
          <p:nvPr/>
        </p:nvSpPr>
        <p:spPr>
          <a:xfrm>
            <a:off x="8778240" y="6377940"/>
            <a:ext cx="280416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1513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0C9AEA-C7BA-4B8F-9FB3-CAE51A229DB1}"/>
              </a:ext>
            </a:extLst>
          </p:cNvPr>
          <p:cNvPicPr>
            <a:picLocks noChangeAspect="1"/>
          </p:cNvPicPr>
          <p:nvPr/>
        </p:nvPicPr>
        <p:blipFill>
          <a:blip r:embed="rId3"/>
          <a:stretch>
            <a:fillRect/>
          </a:stretch>
        </p:blipFill>
        <p:spPr>
          <a:xfrm>
            <a:off x="840662" y="1073416"/>
            <a:ext cx="2094261" cy="395689"/>
          </a:xfrm>
          <a:prstGeom prst="rect">
            <a:avLst/>
          </a:prstGeom>
        </p:spPr>
      </p:pic>
      <p:pic>
        <p:nvPicPr>
          <p:cNvPr id="8" name="Picture 7">
            <a:extLst>
              <a:ext uri="{FF2B5EF4-FFF2-40B4-BE49-F238E27FC236}">
                <a16:creationId xmlns:a16="http://schemas.microsoft.com/office/drawing/2014/main" id="{6AEC482E-AF55-458A-9886-A6DE74C68E7D}"/>
              </a:ext>
            </a:extLst>
          </p:cNvPr>
          <p:cNvPicPr>
            <a:picLocks noChangeAspect="1"/>
          </p:cNvPicPr>
          <p:nvPr/>
        </p:nvPicPr>
        <p:blipFill>
          <a:blip r:embed="rId4"/>
          <a:stretch>
            <a:fillRect/>
          </a:stretch>
        </p:blipFill>
        <p:spPr>
          <a:xfrm>
            <a:off x="5358273" y="869325"/>
            <a:ext cx="3048000" cy="803868"/>
          </a:xfrm>
          <a:prstGeom prst="rect">
            <a:avLst/>
          </a:prstGeom>
        </p:spPr>
      </p:pic>
      <p:pic>
        <p:nvPicPr>
          <p:cNvPr id="10" name="Picture 9">
            <a:extLst>
              <a:ext uri="{FF2B5EF4-FFF2-40B4-BE49-F238E27FC236}">
                <a16:creationId xmlns:a16="http://schemas.microsoft.com/office/drawing/2014/main" id="{B97B8A9A-EBFB-4E33-AD41-6344A0B1B7F1}"/>
              </a:ext>
            </a:extLst>
          </p:cNvPr>
          <p:cNvPicPr>
            <a:picLocks noChangeAspect="1"/>
          </p:cNvPicPr>
          <p:nvPr/>
        </p:nvPicPr>
        <p:blipFill>
          <a:blip r:embed="rId5"/>
          <a:stretch>
            <a:fillRect/>
          </a:stretch>
        </p:blipFill>
        <p:spPr>
          <a:xfrm>
            <a:off x="3286057" y="977971"/>
            <a:ext cx="2052393" cy="664301"/>
          </a:xfrm>
          <a:prstGeom prst="rect">
            <a:avLst/>
          </a:prstGeom>
        </p:spPr>
      </p:pic>
      <p:sp>
        <p:nvSpPr>
          <p:cNvPr id="4" name="Title 8">
            <a:extLst>
              <a:ext uri="{FF2B5EF4-FFF2-40B4-BE49-F238E27FC236}">
                <a16:creationId xmlns:a16="http://schemas.microsoft.com/office/drawing/2014/main" id="{4F6A2E16-AE8D-40F8-93D7-C67B6BF04DAE}"/>
              </a:ext>
            </a:extLst>
          </p:cNvPr>
          <p:cNvSpPr txBox="1">
            <a:spLocks/>
          </p:cNvSpPr>
          <p:nvPr/>
        </p:nvSpPr>
        <p:spPr bwMode="auto">
          <a:xfrm>
            <a:off x="584523" y="977971"/>
            <a:ext cx="115316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 higher </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α</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means a higher contribution from stress effect.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α </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=0.5, 0.7, 1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in fracture with same </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α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in matrix.</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higher the </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α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in fracture</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lower the RF, due to </a:t>
            </a:r>
            <a:r>
              <a:rPr kumimoji="0" lang="en-US" altLang="zh-CN" sz="2200" b="0" i="1" u="none" strike="noStrike" kern="1200" cap="none" spc="0" normalizeH="0" baseline="0" noProof="0" dirty="0">
                <a:ln>
                  <a:noFill/>
                </a:ln>
                <a:solidFill>
                  <a:prstClr val="black"/>
                </a:solidFill>
                <a:effectLst/>
                <a:uLnTx/>
                <a:uFillTx/>
                <a:latin typeface="Arial" charset="0"/>
                <a:ea typeface="MS PGothic" charset="-128"/>
                <a:cs typeface="+mn-cs"/>
              </a:rPr>
              <a:t>k</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reduction in fractures. </a:t>
            </a:r>
          </a:p>
        </p:txBody>
      </p:sp>
      <p:sp>
        <p:nvSpPr>
          <p:cNvPr id="5" name="Rectangle 2">
            <a:extLst>
              <a:ext uri="{FF2B5EF4-FFF2-40B4-BE49-F238E27FC236}">
                <a16:creationId xmlns:a16="http://schemas.microsoft.com/office/drawing/2014/main" id="{62B3B891-67E3-4C97-9E10-68DDFD66B331}"/>
              </a:ext>
            </a:extLst>
          </p:cNvPr>
          <p:cNvSpPr>
            <a:spLocks noChangeArrowheads="1"/>
          </p:cNvSpPr>
          <p:nvPr/>
        </p:nvSpPr>
        <p:spPr bwMode="auto">
          <a:xfrm>
            <a:off x="4470401" y="312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Picture 13" descr="A close up of a map&#10;&#10;Description automatically generated">
            <a:extLst>
              <a:ext uri="{FF2B5EF4-FFF2-40B4-BE49-F238E27FC236}">
                <a16:creationId xmlns:a16="http://schemas.microsoft.com/office/drawing/2014/main" id="{046CDF4E-D9CC-4D06-845D-E5EB022D6F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334" y="2924504"/>
            <a:ext cx="5903461" cy="3649119"/>
          </a:xfrm>
          <a:prstGeom prst="rect">
            <a:avLst/>
          </a:prstGeom>
        </p:spPr>
      </p:pic>
      <p:pic>
        <p:nvPicPr>
          <p:cNvPr id="16" name="Picture 15" descr="A close up of a map&#10;&#10;Description automatically generated">
            <a:extLst>
              <a:ext uri="{FF2B5EF4-FFF2-40B4-BE49-F238E27FC236}">
                <a16:creationId xmlns:a16="http://schemas.microsoft.com/office/drawing/2014/main" id="{A40490C3-DD00-474A-BE88-D26A703616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5413" y="2995800"/>
            <a:ext cx="5808319" cy="3587843"/>
          </a:xfrm>
          <a:prstGeom prst="rect">
            <a:avLst/>
          </a:prstGeom>
        </p:spPr>
      </p:pic>
      <p:sp>
        <p:nvSpPr>
          <p:cNvPr id="11" name="Title 8">
            <a:extLst>
              <a:ext uri="{FF2B5EF4-FFF2-40B4-BE49-F238E27FC236}">
                <a16:creationId xmlns:a16="http://schemas.microsoft.com/office/drawing/2014/main" id="{B67B5332-14A6-444A-B318-AB817AD09BA2}"/>
              </a:ext>
            </a:extLst>
          </p:cNvPr>
          <p:cNvSpPr txBox="1">
            <a:spLocks/>
          </p:cNvSpPr>
          <p:nvPr/>
        </p:nvSpPr>
        <p:spPr bwMode="auto">
          <a:xfrm>
            <a:off x="508000" y="376882"/>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charset="0"/>
                <a:ea typeface="MS PGothic" charset="-128"/>
                <a:cs typeface="+mn-cs"/>
              </a:rPr>
              <a:t>Simulation results</a:t>
            </a:r>
          </a:p>
        </p:txBody>
      </p:sp>
      <p:sp>
        <p:nvSpPr>
          <p:cNvPr id="12" name="Slide Number Placeholder 3">
            <a:extLst>
              <a:ext uri="{FF2B5EF4-FFF2-40B4-BE49-F238E27FC236}">
                <a16:creationId xmlns:a16="http://schemas.microsoft.com/office/drawing/2014/main" id="{B348F30E-F647-449B-BD97-871302A81863}"/>
              </a:ext>
            </a:extLst>
          </p:cNvPr>
          <p:cNvSpPr txBox="1">
            <a:spLocks/>
          </p:cNvSpPr>
          <p:nvPr/>
        </p:nvSpPr>
        <p:spPr>
          <a:xfrm>
            <a:off x="8778240" y="6377940"/>
            <a:ext cx="280416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122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0C9AEA-C7BA-4B8F-9FB3-CAE51A229DB1}"/>
              </a:ext>
            </a:extLst>
          </p:cNvPr>
          <p:cNvPicPr>
            <a:picLocks noChangeAspect="1"/>
          </p:cNvPicPr>
          <p:nvPr/>
        </p:nvPicPr>
        <p:blipFill>
          <a:blip r:embed="rId3"/>
          <a:stretch>
            <a:fillRect/>
          </a:stretch>
        </p:blipFill>
        <p:spPr>
          <a:xfrm>
            <a:off x="794480" y="852429"/>
            <a:ext cx="2094261" cy="395689"/>
          </a:xfrm>
          <a:prstGeom prst="rect">
            <a:avLst/>
          </a:prstGeom>
        </p:spPr>
      </p:pic>
      <p:pic>
        <p:nvPicPr>
          <p:cNvPr id="8" name="Picture 7">
            <a:extLst>
              <a:ext uri="{FF2B5EF4-FFF2-40B4-BE49-F238E27FC236}">
                <a16:creationId xmlns:a16="http://schemas.microsoft.com/office/drawing/2014/main" id="{6AEC482E-AF55-458A-9886-A6DE74C68E7D}"/>
              </a:ext>
            </a:extLst>
          </p:cNvPr>
          <p:cNvPicPr>
            <a:picLocks noChangeAspect="1"/>
          </p:cNvPicPr>
          <p:nvPr/>
        </p:nvPicPr>
        <p:blipFill>
          <a:blip r:embed="rId4"/>
          <a:stretch>
            <a:fillRect/>
          </a:stretch>
        </p:blipFill>
        <p:spPr>
          <a:xfrm>
            <a:off x="5312091" y="648338"/>
            <a:ext cx="3048000" cy="803868"/>
          </a:xfrm>
          <a:prstGeom prst="rect">
            <a:avLst/>
          </a:prstGeom>
        </p:spPr>
      </p:pic>
      <p:pic>
        <p:nvPicPr>
          <p:cNvPr id="10" name="Picture 9">
            <a:extLst>
              <a:ext uri="{FF2B5EF4-FFF2-40B4-BE49-F238E27FC236}">
                <a16:creationId xmlns:a16="http://schemas.microsoft.com/office/drawing/2014/main" id="{B97B8A9A-EBFB-4E33-AD41-6344A0B1B7F1}"/>
              </a:ext>
            </a:extLst>
          </p:cNvPr>
          <p:cNvPicPr>
            <a:picLocks noChangeAspect="1"/>
          </p:cNvPicPr>
          <p:nvPr/>
        </p:nvPicPr>
        <p:blipFill>
          <a:blip r:embed="rId5"/>
          <a:stretch>
            <a:fillRect/>
          </a:stretch>
        </p:blipFill>
        <p:spPr>
          <a:xfrm>
            <a:off x="3239875" y="756984"/>
            <a:ext cx="2052393" cy="664301"/>
          </a:xfrm>
          <a:prstGeom prst="rect">
            <a:avLst/>
          </a:prstGeom>
        </p:spPr>
      </p:pic>
      <p:sp>
        <p:nvSpPr>
          <p:cNvPr id="4" name="Title 8">
            <a:extLst>
              <a:ext uri="{FF2B5EF4-FFF2-40B4-BE49-F238E27FC236}">
                <a16:creationId xmlns:a16="http://schemas.microsoft.com/office/drawing/2014/main" id="{4F6A2E16-AE8D-40F8-93D7-C67B6BF04DAE}"/>
              </a:ext>
            </a:extLst>
          </p:cNvPr>
          <p:cNvSpPr txBox="1">
            <a:spLocks/>
          </p:cNvSpPr>
          <p:nvPr/>
        </p:nvSpPr>
        <p:spPr bwMode="auto">
          <a:xfrm>
            <a:off x="600534" y="988257"/>
            <a:ext cx="125984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α </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=0.1 0.4, 0.7, 1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in matrix with same </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α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in fracture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higher the </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α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in matrix</a:t>
            </a:r>
            <a:r>
              <a:rPr kumimoji="0" lang="en-US" altLang="zh-CN" sz="2200" b="0"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higher the RF, due to enhanced compaction drive.</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Stress-dependent </a:t>
            </a:r>
            <a:r>
              <a:rPr kumimoji="0" lang="en-US" altLang="zh-CN" sz="2200" b="0" i="1" u="none" strike="noStrike" kern="1200" cap="none" spc="0" normalizeH="0" baseline="0" noProof="0" dirty="0">
                <a:ln>
                  <a:noFill/>
                </a:ln>
                <a:solidFill>
                  <a:prstClr val="black"/>
                </a:solidFill>
                <a:effectLst/>
                <a:uLnTx/>
                <a:uFillTx/>
                <a:latin typeface="Arial" charset="0"/>
                <a:ea typeface="MS PGothic" charset="-128"/>
                <a:cs typeface="+mn-cs"/>
              </a:rPr>
              <a:t>k</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dominates fracture, while stress-dependent </a:t>
            </a:r>
            <a:r>
              <a:rPr kumimoji="0" lang="el-GR" altLang="zh-CN" sz="2200" b="1"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ϕ</a:t>
            </a:r>
            <a:r>
              <a:rPr kumimoji="0" lang="en-US" altLang="zh-CN" sz="2200" b="1" i="1" u="none" strike="noStrike" kern="1200" cap="none" spc="0" normalizeH="0" baseline="0" noProof="0" dirty="0">
                <a:ln>
                  <a:noFill/>
                </a:ln>
                <a:solidFill>
                  <a:prstClr val="black"/>
                </a:solidFill>
                <a:effectLst/>
                <a:uLnTx/>
                <a:uFillTx/>
                <a:latin typeface="Times New Roman" panose="02020603050405020304" pitchFamily="18" charset="0"/>
                <a:ea typeface="MS PGothic" charset="-128"/>
                <a:cs typeface="Times New Roman" panose="02020603050405020304" pitchFamily="18" charset="0"/>
              </a:rPr>
              <a:t> </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dominates matrix. </a:t>
            </a:r>
          </a:p>
        </p:txBody>
      </p:sp>
      <p:sp>
        <p:nvSpPr>
          <p:cNvPr id="5" name="Rectangle 2">
            <a:extLst>
              <a:ext uri="{FF2B5EF4-FFF2-40B4-BE49-F238E27FC236}">
                <a16:creationId xmlns:a16="http://schemas.microsoft.com/office/drawing/2014/main" id="{62B3B891-67E3-4C97-9E10-68DDFD66B331}"/>
              </a:ext>
            </a:extLst>
          </p:cNvPr>
          <p:cNvSpPr>
            <a:spLocks noChangeArrowheads="1"/>
          </p:cNvSpPr>
          <p:nvPr/>
        </p:nvSpPr>
        <p:spPr bwMode="auto">
          <a:xfrm>
            <a:off x="4470401" y="312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9" name="Picture 8" descr="A close up of a map&#10;&#10;Description automatically generated">
            <a:extLst>
              <a:ext uri="{FF2B5EF4-FFF2-40B4-BE49-F238E27FC236}">
                <a16:creationId xmlns:a16="http://schemas.microsoft.com/office/drawing/2014/main" id="{14C4FD77-DB68-4A6C-81F0-E89AD0877B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019" y="2921000"/>
            <a:ext cx="6352981" cy="3926981"/>
          </a:xfrm>
          <a:prstGeom prst="rect">
            <a:avLst/>
          </a:prstGeom>
        </p:spPr>
      </p:pic>
      <p:pic>
        <p:nvPicPr>
          <p:cNvPr id="12" name="Picture 11" descr="A close up of a map&#10;&#10;Description automatically generated">
            <a:extLst>
              <a:ext uri="{FF2B5EF4-FFF2-40B4-BE49-F238E27FC236}">
                <a16:creationId xmlns:a16="http://schemas.microsoft.com/office/drawing/2014/main" id="{9D9EB0C0-807A-49AE-A8B9-996C3EF22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2921000"/>
            <a:ext cx="6098955" cy="3769960"/>
          </a:xfrm>
          <a:prstGeom prst="rect">
            <a:avLst/>
          </a:prstGeom>
        </p:spPr>
      </p:pic>
      <p:sp>
        <p:nvSpPr>
          <p:cNvPr id="11" name="Title 8">
            <a:extLst>
              <a:ext uri="{FF2B5EF4-FFF2-40B4-BE49-F238E27FC236}">
                <a16:creationId xmlns:a16="http://schemas.microsoft.com/office/drawing/2014/main" id="{5A806A93-28BE-421A-96B0-1E2F1D0C0BFF}"/>
              </a:ext>
            </a:extLst>
          </p:cNvPr>
          <p:cNvSpPr txBox="1">
            <a:spLocks/>
          </p:cNvSpPr>
          <p:nvPr/>
        </p:nvSpPr>
        <p:spPr bwMode="auto">
          <a:xfrm>
            <a:off x="352619" y="309414"/>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charset="0"/>
                <a:ea typeface="MS PGothic" charset="-128"/>
                <a:cs typeface="+mn-cs"/>
              </a:rPr>
              <a:t>Simulation results</a:t>
            </a:r>
          </a:p>
        </p:txBody>
      </p:sp>
      <p:sp>
        <p:nvSpPr>
          <p:cNvPr id="13" name="Slide Number Placeholder 3">
            <a:extLst>
              <a:ext uri="{FF2B5EF4-FFF2-40B4-BE49-F238E27FC236}">
                <a16:creationId xmlns:a16="http://schemas.microsoft.com/office/drawing/2014/main" id="{D1565823-D9F4-461B-87E5-C1ACD314F27F}"/>
              </a:ext>
            </a:extLst>
          </p:cNvPr>
          <p:cNvSpPr txBox="1">
            <a:spLocks/>
          </p:cNvSpPr>
          <p:nvPr/>
        </p:nvSpPr>
        <p:spPr>
          <a:xfrm>
            <a:off x="8778240" y="6377940"/>
            <a:ext cx="280416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717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map&#10;&#10;Description automatically generated">
            <a:extLst>
              <a:ext uri="{FF2B5EF4-FFF2-40B4-BE49-F238E27FC236}">
                <a16:creationId xmlns:a16="http://schemas.microsoft.com/office/drawing/2014/main" id="{7916C500-766D-4432-BBB3-FB08374B6FA3}"/>
              </a:ext>
            </a:extLst>
          </p:cNvPr>
          <p:cNvPicPr>
            <a:picLocks noChangeAspect="1"/>
          </p:cNvPicPr>
          <p:nvPr/>
        </p:nvPicPr>
        <p:blipFill rotWithShape="1">
          <a:blip r:embed="rId3">
            <a:extLst>
              <a:ext uri="{28A0092B-C50C-407E-A947-70E740481C1C}">
                <a14:useLocalDpi xmlns:a14="http://schemas.microsoft.com/office/drawing/2010/main" val="0"/>
              </a:ext>
            </a:extLst>
          </a:blip>
          <a:srcRect l="3607" r="2613" b="3202"/>
          <a:stretch/>
        </p:blipFill>
        <p:spPr>
          <a:xfrm>
            <a:off x="4092146" y="1701800"/>
            <a:ext cx="8099855" cy="5167971"/>
          </a:xfrm>
          <a:prstGeom prst="rect">
            <a:avLst/>
          </a:prstGeom>
        </p:spPr>
      </p:pic>
      <p:sp>
        <p:nvSpPr>
          <p:cNvPr id="4" name="Title 8">
            <a:extLst>
              <a:ext uri="{FF2B5EF4-FFF2-40B4-BE49-F238E27FC236}">
                <a16:creationId xmlns:a16="http://schemas.microsoft.com/office/drawing/2014/main" id="{4F6A2E16-AE8D-40F8-93D7-C67B6BF04DAE}"/>
              </a:ext>
            </a:extLst>
          </p:cNvPr>
          <p:cNvSpPr txBox="1">
            <a:spLocks/>
          </p:cNvSpPr>
          <p:nvPr/>
        </p:nvSpPr>
        <p:spPr bwMode="auto">
          <a:xfrm>
            <a:off x="381000" y="761582"/>
            <a:ext cx="12598400" cy="5167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 charset="0"/>
                <a:ea typeface="MS PGothic" charset="-128"/>
                <a:cs typeface="+mn-cs"/>
              </a:rPr>
              <a:t>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Huff-n-puff for 8 cycles (no Pc). RF improved for all non-injected components.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heavier the component,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higher the RF at first.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lighter the component,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higher the RF </a:t>
            </a:r>
            <a:r>
              <a:rPr kumimoji="0" lang="en-US" altLang="zh-CN" sz="2200" b="0" i="0" u="none" strike="noStrike" kern="1200" cap="none" spc="0" normalizeH="0" baseline="0" noProof="0" dirty="0">
                <a:ln>
                  <a:noFill/>
                </a:ln>
                <a:solidFill>
                  <a:srgbClr val="FF0000"/>
                </a:solidFill>
                <a:effectLst/>
                <a:uLnTx/>
                <a:uFillTx/>
                <a:latin typeface="Arial" charset="0"/>
                <a:ea typeface="MS PGothic" charset="-128"/>
                <a:cs typeface="+mn-cs"/>
              </a:rPr>
              <a:t>finally</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Crossover at 3080</a:t>
            </a:r>
            <a:r>
              <a:rPr kumimoji="0" lang="en-US" altLang="zh-CN" sz="2200" b="0" i="0" u="none" strike="noStrike" kern="1200" cap="none" spc="0" normalizeH="0" baseline="30000" noProof="0" dirty="0">
                <a:ln>
                  <a:noFill/>
                </a:ln>
                <a:solidFill>
                  <a:prstClr val="black"/>
                </a:solidFill>
                <a:effectLst/>
                <a:uLnTx/>
                <a:uFillTx/>
                <a:latin typeface="Arial" charset="0"/>
                <a:ea typeface="MS PGothic" charset="-128"/>
                <a:cs typeface="+mn-cs"/>
              </a:rPr>
              <a:t>th</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d, where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lighter component RF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surpasses the heavier.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Critical gas saturation leads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to gas trapping in matrix,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light hence has a lower RF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at beginning.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black"/>
              </a:solidFill>
              <a:effectLst/>
              <a:uLnTx/>
              <a:uFillTx/>
              <a:latin typeface="Arial" charset="0"/>
              <a:ea typeface="MS PGothic" charset="-128"/>
              <a:cs typeface="+mn-cs"/>
            </a:endParaRPr>
          </a:p>
        </p:txBody>
      </p:sp>
      <p:sp>
        <p:nvSpPr>
          <p:cNvPr id="5" name="Rectangle 2">
            <a:extLst>
              <a:ext uri="{FF2B5EF4-FFF2-40B4-BE49-F238E27FC236}">
                <a16:creationId xmlns:a16="http://schemas.microsoft.com/office/drawing/2014/main" id="{62B3B891-67E3-4C97-9E10-68DDFD66B331}"/>
              </a:ext>
            </a:extLst>
          </p:cNvPr>
          <p:cNvSpPr>
            <a:spLocks noChangeArrowheads="1"/>
          </p:cNvSpPr>
          <p:nvPr/>
        </p:nvSpPr>
        <p:spPr bwMode="auto">
          <a:xfrm>
            <a:off x="4470401" y="312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15" name="Straight Connector 14">
            <a:extLst>
              <a:ext uri="{FF2B5EF4-FFF2-40B4-BE49-F238E27FC236}">
                <a16:creationId xmlns:a16="http://schemas.microsoft.com/office/drawing/2014/main" id="{45924C82-D278-4483-9C0F-89C61294BCE0}"/>
              </a:ext>
            </a:extLst>
          </p:cNvPr>
          <p:cNvCxnSpPr>
            <a:cxnSpLocks/>
          </p:cNvCxnSpPr>
          <p:nvPr/>
        </p:nvCxnSpPr>
        <p:spPr>
          <a:xfrm>
            <a:off x="10668000" y="1905000"/>
            <a:ext cx="0" cy="4267200"/>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8" name="Title 8">
            <a:extLst>
              <a:ext uri="{FF2B5EF4-FFF2-40B4-BE49-F238E27FC236}">
                <a16:creationId xmlns:a16="http://schemas.microsoft.com/office/drawing/2014/main" id="{D24ED810-DDB6-4250-B838-0BF5EFEBDF5E}"/>
              </a:ext>
            </a:extLst>
          </p:cNvPr>
          <p:cNvSpPr txBox="1">
            <a:spLocks/>
          </p:cNvSpPr>
          <p:nvPr/>
        </p:nvSpPr>
        <p:spPr bwMode="auto">
          <a:xfrm>
            <a:off x="381000" y="357740"/>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charset="0"/>
                <a:ea typeface="MS PGothic" charset="-128"/>
                <a:cs typeface="+mn-cs"/>
              </a:rPr>
              <a:t>Simulation results</a:t>
            </a:r>
          </a:p>
        </p:txBody>
      </p:sp>
      <p:sp>
        <p:nvSpPr>
          <p:cNvPr id="9" name="Slide Number Placeholder 3">
            <a:extLst>
              <a:ext uri="{FF2B5EF4-FFF2-40B4-BE49-F238E27FC236}">
                <a16:creationId xmlns:a16="http://schemas.microsoft.com/office/drawing/2014/main" id="{12FA06CC-B3CF-4E56-95AC-3A8A8261A972}"/>
              </a:ext>
            </a:extLst>
          </p:cNvPr>
          <p:cNvSpPr txBox="1">
            <a:spLocks/>
          </p:cNvSpPr>
          <p:nvPr/>
        </p:nvSpPr>
        <p:spPr>
          <a:xfrm>
            <a:off x="8778240" y="6377940"/>
            <a:ext cx="280416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72E48DE8-C2EC-402A-BB29-0E2B05350D50}"/>
              </a:ext>
            </a:extLst>
          </p:cNvPr>
          <p:cNvSpPr txBox="1"/>
          <p:nvPr/>
        </p:nvSpPr>
        <p:spPr>
          <a:xfrm>
            <a:off x="10517157" y="1535668"/>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a:t>
            </a:r>
          </a:p>
        </p:txBody>
      </p:sp>
    </p:spTree>
    <p:extLst>
      <p:ext uri="{BB962C8B-B14F-4D97-AF65-F5344CB8AC3E}">
        <p14:creationId xmlns:p14="http://schemas.microsoft.com/office/powerpoint/2010/main" val="34482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2B3B891-67E3-4C97-9E10-68DDFD66B331}"/>
              </a:ext>
            </a:extLst>
          </p:cNvPr>
          <p:cNvSpPr>
            <a:spLocks noChangeArrowheads="1"/>
          </p:cNvSpPr>
          <p:nvPr/>
        </p:nvSpPr>
        <p:spPr bwMode="auto">
          <a:xfrm>
            <a:off x="4470401" y="312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7" name="Picture 6" descr="A close up of a map&#10;&#10;Description automatically generated">
            <a:extLst>
              <a:ext uri="{FF2B5EF4-FFF2-40B4-BE49-F238E27FC236}">
                <a16:creationId xmlns:a16="http://schemas.microsoft.com/office/drawing/2014/main" id="{1DA2C390-A9C2-497B-9B67-519A07C20A98}"/>
              </a:ext>
            </a:extLst>
          </p:cNvPr>
          <p:cNvPicPr>
            <a:picLocks noChangeAspect="1"/>
          </p:cNvPicPr>
          <p:nvPr/>
        </p:nvPicPr>
        <p:blipFill rotWithShape="1">
          <a:blip r:embed="rId3">
            <a:extLst>
              <a:ext uri="{28A0092B-C50C-407E-A947-70E740481C1C}">
                <a14:useLocalDpi xmlns:a14="http://schemas.microsoft.com/office/drawing/2010/main" val="0"/>
              </a:ext>
            </a:extLst>
          </a:blip>
          <a:srcRect l="3499" r="3204" b="5660"/>
          <a:stretch/>
        </p:blipFill>
        <p:spPr>
          <a:xfrm>
            <a:off x="4064000" y="1599885"/>
            <a:ext cx="8128000" cy="5080316"/>
          </a:xfrm>
          <a:prstGeom prst="rect">
            <a:avLst/>
          </a:prstGeom>
        </p:spPr>
      </p:pic>
      <p:cxnSp>
        <p:nvCxnSpPr>
          <p:cNvPr id="15" name="Straight Connector 14">
            <a:extLst>
              <a:ext uri="{FF2B5EF4-FFF2-40B4-BE49-F238E27FC236}">
                <a16:creationId xmlns:a16="http://schemas.microsoft.com/office/drawing/2014/main" id="{45924C82-D278-4483-9C0F-89C61294BCE0}"/>
              </a:ext>
            </a:extLst>
          </p:cNvPr>
          <p:cNvCxnSpPr>
            <a:cxnSpLocks/>
          </p:cNvCxnSpPr>
          <p:nvPr/>
        </p:nvCxnSpPr>
        <p:spPr>
          <a:xfrm>
            <a:off x="8839200" y="2057400"/>
            <a:ext cx="0" cy="4114800"/>
          </a:xfrm>
          <a:prstGeom prst="line">
            <a:avLst/>
          </a:prstGeom>
          <a:ln>
            <a:solidFill>
              <a:srgbClr val="FFC000"/>
            </a:solidFill>
            <a:prstDash val="solid"/>
          </a:ln>
        </p:spPr>
        <p:style>
          <a:lnRef idx="2">
            <a:schemeClr val="accent1"/>
          </a:lnRef>
          <a:fillRef idx="0">
            <a:schemeClr val="accent1"/>
          </a:fillRef>
          <a:effectRef idx="1">
            <a:schemeClr val="accent1"/>
          </a:effectRef>
          <a:fontRef idx="minor">
            <a:schemeClr val="tx1"/>
          </a:fontRef>
        </p:style>
      </p:cxnSp>
      <p:sp>
        <p:nvSpPr>
          <p:cNvPr id="4" name="Title 8">
            <a:extLst>
              <a:ext uri="{FF2B5EF4-FFF2-40B4-BE49-F238E27FC236}">
                <a16:creationId xmlns:a16="http://schemas.microsoft.com/office/drawing/2014/main" id="{4F6A2E16-AE8D-40F8-93D7-C67B6BF04DAE}"/>
              </a:ext>
            </a:extLst>
          </p:cNvPr>
          <p:cNvSpPr txBox="1">
            <a:spLocks/>
          </p:cNvSpPr>
          <p:nvPr/>
        </p:nvSpPr>
        <p:spPr bwMode="auto">
          <a:xfrm>
            <a:off x="431800" y="729094"/>
            <a:ext cx="11760200" cy="3047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Reduce the critical gas saturation in matrix, the crossover now at 2360</a:t>
            </a:r>
            <a:r>
              <a:rPr kumimoji="0" lang="en-US" altLang="zh-CN" sz="2200" b="0" i="0" u="none" strike="noStrike" kern="1200" cap="none" spc="0" normalizeH="0" baseline="30000" noProof="0" dirty="0">
                <a:ln>
                  <a:noFill/>
                </a:ln>
                <a:solidFill>
                  <a:prstClr val="black"/>
                </a:solidFill>
                <a:effectLst/>
                <a:uLnTx/>
                <a:uFillTx/>
                <a:latin typeface="Arial" charset="0"/>
                <a:ea typeface="MS PGothic" charset="-128"/>
                <a:cs typeface="+mn-cs"/>
              </a:rPr>
              <a:t>th</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d compared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with 3080</a:t>
            </a:r>
            <a:r>
              <a:rPr kumimoji="0" lang="en-US" altLang="zh-CN" sz="2200" b="0" i="0" u="none" strike="noStrike" kern="1200" cap="none" spc="0" normalizeH="0" baseline="30000" noProof="0" dirty="0">
                <a:ln>
                  <a:noFill/>
                </a:ln>
                <a:solidFill>
                  <a:prstClr val="black"/>
                </a:solidFill>
                <a:effectLst/>
                <a:uLnTx/>
                <a:uFillTx/>
                <a:latin typeface="Arial" charset="0"/>
                <a:ea typeface="MS PGothic" charset="-128"/>
                <a:cs typeface="+mn-cs"/>
              </a:rPr>
              <a:t>th</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day earlier.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The crossover point is largely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Controlled by gas trapping.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Similar gas trapping behavior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found in CO</a:t>
            </a:r>
            <a:r>
              <a:rPr kumimoji="0" lang="en-US" altLang="zh-CN" sz="2200" b="0" i="0" u="none" strike="noStrike" kern="1200" cap="none" spc="0" normalizeH="0" baseline="-25000" noProof="0" dirty="0">
                <a:ln>
                  <a:noFill/>
                </a:ln>
                <a:solidFill>
                  <a:prstClr val="black"/>
                </a:solidFill>
                <a:effectLst/>
                <a:uLnTx/>
                <a:uFillTx/>
                <a:latin typeface="Arial" charset="0"/>
                <a:ea typeface="MS PGothic" charset="-128"/>
                <a:cs typeface="+mn-cs"/>
              </a:rPr>
              <a:t>2</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sequestration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a:t>
            </a:r>
            <a:r>
              <a:rPr kumimoji="0" lang="en-US" altLang="zh-CN" sz="2200" b="0" i="0" u="none" strike="noStrike" kern="1200" cap="none" spc="0" normalizeH="0" baseline="0" noProof="0" dirty="0" err="1">
                <a:ln>
                  <a:noFill/>
                </a:ln>
                <a:solidFill>
                  <a:prstClr val="black"/>
                </a:solidFill>
                <a:effectLst/>
                <a:uLnTx/>
                <a:uFillTx/>
                <a:latin typeface="Arial" charset="0"/>
                <a:ea typeface="MS PGothic" charset="-128"/>
                <a:cs typeface="+mn-cs"/>
              </a:rPr>
              <a:t>Juanes</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2006).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b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b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p:txBody>
      </p:sp>
      <p:sp>
        <p:nvSpPr>
          <p:cNvPr id="8" name="Title 8">
            <a:extLst>
              <a:ext uri="{FF2B5EF4-FFF2-40B4-BE49-F238E27FC236}">
                <a16:creationId xmlns:a16="http://schemas.microsoft.com/office/drawing/2014/main" id="{700E5257-AE74-4D74-A006-931378F70864}"/>
              </a:ext>
            </a:extLst>
          </p:cNvPr>
          <p:cNvSpPr txBox="1">
            <a:spLocks/>
          </p:cNvSpPr>
          <p:nvPr/>
        </p:nvSpPr>
        <p:spPr bwMode="auto">
          <a:xfrm>
            <a:off x="431800" y="297900"/>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charset="0"/>
                <a:ea typeface="MS PGothic" charset="-128"/>
                <a:cs typeface="+mn-cs"/>
              </a:rPr>
              <a:t>Simulation results</a:t>
            </a:r>
          </a:p>
        </p:txBody>
      </p:sp>
      <p:sp>
        <p:nvSpPr>
          <p:cNvPr id="9" name="Slide Number Placeholder 3">
            <a:extLst>
              <a:ext uri="{FF2B5EF4-FFF2-40B4-BE49-F238E27FC236}">
                <a16:creationId xmlns:a16="http://schemas.microsoft.com/office/drawing/2014/main" id="{24DECBCE-CD64-4DC5-BFD0-B353290C2B51}"/>
              </a:ext>
            </a:extLst>
          </p:cNvPr>
          <p:cNvSpPr txBox="1">
            <a:spLocks/>
          </p:cNvSpPr>
          <p:nvPr/>
        </p:nvSpPr>
        <p:spPr>
          <a:xfrm>
            <a:off x="8778240" y="6377940"/>
            <a:ext cx="280416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94D0258E-6E3D-4461-A83F-A57D5356828B}"/>
              </a:ext>
            </a:extLst>
          </p:cNvPr>
          <p:cNvCxnSpPr>
            <a:cxnSpLocks/>
          </p:cNvCxnSpPr>
          <p:nvPr/>
        </p:nvCxnSpPr>
        <p:spPr>
          <a:xfrm>
            <a:off x="10668000" y="2057400"/>
            <a:ext cx="0" cy="4114800"/>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BEBF3F-A3BF-4240-873C-C363E24524D2}"/>
              </a:ext>
            </a:extLst>
          </p:cNvPr>
          <p:cNvSpPr txBox="1"/>
          <p:nvPr/>
        </p:nvSpPr>
        <p:spPr>
          <a:xfrm>
            <a:off x="10517157" y="1611868"/>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a:t>
            </a:r>
          </a:p>
        </p:txBody>
      </p:sp>
      <p:sp>
        <p:nvSpPr>
          <p:cNvPr id="14" name="TextBox 13">
            <a:extLst>
              <a:ext uri="{FF2B5EF4-FFF2-40B4-BE49-F238E27FC236}">
                <a16:creationId xmlns:a16="http://schemas.microsoft.com/office/drawing/2014/main" id="{F9366AF8-488E-4577-9648-3BFCB2208105}"/>
              </a:ext>
            </a:extLst>
          </p:cNvPr>
          <p:cNvSpPr txBox="1"/>
          <p:nvPr/>
        </p:nvSpPr>
        <p:spPr>
          <a:xfrm>
            <a:off x="8686800" y="1600200"/>
            <a:ext cx="246682" cy="375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a:t>
            </a:r>
          </a:p>
        </p:txBody>
      </p:sp>
    </p:spTree>
    <p:extLst>
      <p:ext uri="{BB962C8B-B14F-4D97-AF65-F5344CB8AC3E}">
        <p14:creationId xmlns:p14="http://schemas.microsoft.com/office/powerpoint/2010/main" val="32172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5CB396-B384-444E-8D9C-1CE792886F96}"/>
              </a:ext>
            </a:extLst>
          </p:cNvPr>
          <p:cNvPicPr>
            <a:picLocks noChangeAspect="1"/>
          </p:cNvPicPr>
          <p:nvPr/>
        </p:nvPicPr>
        <p:blipFill>
          <a:blip r:embed="rId2"/>
          <a:stretch>
            <a:fillRect/>
          </a:stretch>
        </p:blipFill>
        <p:spPr>
          <a:xfrm>
            <a:off x="5671437" y="2338372"/>
            <a:ext cx="6520563" cy="4392628"/>
          </a:xfrm>
          <a:prstGeom prst="rect">
            <a:avLst/>
          </a:prstGeom>
        </p:spPr>
      </p:pic>
      <p:sp>
        <p:nvSpPr>
          <p:cNvPr id="2" name="Title 1">
            <a:extLst>
              <a:ext uri="{FF2B5EF4-FFF2-40B4-BE49-F238E27FC236}">
                <a16:creationId xmlns:a16="http://schemas.microsoft.com/office/drawing/2014/main" id="{4CCA4E9E-ED23-4A9C-8BD7-09FBBA8AA5D2}"/>
              </a:ext>
            </a:extLst>
          </p:cNvPr>
          <p:cNvSpPr>
            <a:spLocks noGrp="1"/>
          </p:cNvSpPr>
          <p:nvPr>
            <p:ph type="title"/>
          </p:nvPr>
        </p:nvSpPr>
        <p:spPr/>
        <p:txBody>
          <a:bodyPr>
            <a:normAutofit/>
          </a:bodyPr>
          <a:lstStyle/>
          <a:p>
            <a:r>
              <a:rPr lang="en-US" dirty="0"/>
              <a:t>Background—Status quo of tight oil production</a:t>
            </a:r>
          </a:p>
        </p:txBody>
      </p:sp>
      <p:sp>
        <p:nvSpPr>
          <p:cNvPr id="3" name="Content Placeholder 2">
            <a:extLst>
              <a:ext uri="{FF2B5EF4-FFF2-40B4-BE49-F238E27FC236}">
                <a16:creationId xmlns:a16="http://schemas.microsoft.com/office/drawing/2014/main" id="{5B4F57BB-49FB-477F-9286-AD69DE4D16E0}"/>
              </a:ext>
            </a:extLst>
          </p:cNvPr>
          <p:cNvSpPr>
            <a:spLocks noGrp="1"/>
          </p:cNvSpPr>
          <p:nvPr>
            <p:ph idx="1"/>
          </p:nvPr>
        </p:nvSpPr>
        <p:spPr>
          <a:xfrm>
            <a:off x="838199" y="807944"/>
            <a:ext cx="10634215" cy="5024766"/>
          </a:xfrm>
        </p:spPr>
        <p:txBody>
          <a:bodyPr/>
          <a:lstStyle/>
          <a:p>
            <a:pPr lvl="1"/>
            <a:r>
              <a:rPr lang="en-CA" dirty="0"/>
              <a:t>High initial rates (~800 b/d) due to long horizontal lateral and massive fracturing</a:t>
            </a:r>
          </a:p>
          <a:p>
            <a:pPr lvl="1"/>
            <a:r>
              <a:rPr lang="en-CA" dirty="0"/>
              <a:t>Fast decline (50%-75% production loss after 12 months)</a:t>
            </a:r>
          </a:p>
          <a:p>
            <a:pPr lvl="1"/>
            <a:r>
              <a:rPr lang="en-CA" dirty="0"/>
              <a:t>Recovery factor low (</a:t>
            </a:r>
            <a:r>
              <a:rPr lang="en-CA" dirty="0">
                <a:solidFill>
                  <a:srgbClr val="FF0000"/>
                </a:solidFill>
              </a:rPr>
              <a:t>&lt;10%</a:t>
            </a:r>
            <a:r>
              <a:rPr lang="en-CA" dirty="0"/>
              <a:t>) for depletion, needs for improved/enhanced oil recovery</a:t>
            </a:r>
          </a:p>
          <a:p>
            <a:r>
              <a:rPr lang="en-US" altLang="en-US" sz="2000" dirty="0">
                <a:solidFill>
                  <a:srgbClr val="000000"/>
                </a:solidFill>
              </a:rPr>
              <a:t>Gas injection </a:t>
            </a:r>
            <a:r>
              <a:rPr lang="en-CA" sz="2000" dirty="0"/>
              <a:t>is preferred over water, </a:t>
            </a:r>
            <a:r>
              <a:rPr lang="en-CA" altLang="zh-CN" sz="2000" dirty="0"/>
              <a:t>becoming 1</a:t>
            </a:r>
            <a:r>
              <a:rPr lang="en-CA" altLang="zh-CN" sz="2000" baseline="30000" dirty="0"/>
              <a:t>st</a:t>
            </a:r>
            <a:r>
              <a:rPr lang="en-CA" altLang="zh-CN" sz="2000" dirty="0"/>
              <a:t> choice due to:</a:t>
            </a:r>
          </a:p>
          <a:p>
            <a:pPr marL="342900" indent="-342900">
              <a:buFont typeface="+mj-lt"/>
              <a:buAutoNum type="arabicPeriod"/>
            </a:pPr>
            <a:r>
              <a:rPr lang="en-CA" altLang="zh-CN" sz="1800" dirty="0"/>
              <a:t>High injectivity &amp; compressibility</a:t>
            </a:r>
          </a:p>
          <a:p>
            <a:pPr marL="342900" indent="-342900">
              <a:buFont typeface="+mj-lt"/>
              <a:buAutoNum type="arabicPeriod"/>
            </a:pPr>
            <a:r>
              <a:rPr lang="en-US" altLang="zh-CN" sz="1800" dirty="0"/>
              <a:t>Less </a:t>
            </a:r>
            <a:r>
              <a:rPr lang="en-CA" altLang="zh-CN" sz="1800" dirty="0"/>
              <a:t>formation damage </a:t>
            </a:r>
            <a:r>
              <a:rPr lang="en-CA" altLang="zh-CN" sz="1800" dirty="0" err="1"/>
              <a:t>v.s</a:t>
            </a:r>
            <a:r>
              <a:rPr lang="en-CA" altLang="zh-CN" sz="1800" dirty="0"/>
              <a:t>. water</a:t>
            </a:r>
          </a:p>
          <a:p>
            <a:pPr marL="342900" indent="-342900">
              <a:buFont typeface="+mj-lt"/>
              <a:buAutoNum type="arabicPeriod"/>
            </a:pPr>
            <a:r>
              <a:rPr lang="en-CA" altLang="zh-CN" sz="1800" dirty="0"/>
              <a:t>Gas cost affordable (e.g. produced gas)</a:t>
            </a:r>
          </a:p>
          <a:p>
            <a:pPr marL="342900" indent="-342900">
              <a:buFont typeface="+mj-lt"/>
              <a:buAutoNum type="arabicPeriod"/>
            </a:pPr>
            <a:r>
              <a:rPr lang="en-CA" altLang="zh-CN" sz="1800" dirty="0"/>
              <a:t>Reduce gas flaring</a:t>
            </a:r>
          </a:p>
          <a:p>
            <a:endParaRPr lang="en-CA" altLang="zh-CN" sz="2000" dirty="0"/>
          </a:p>
          <a:p>
            <a:endParaRPr lang="en-CA" sz="2000" dirty="0"/>
          </a:p>
          <a:p>
            <a:pPr lvl="1"/>
            <a:endParaRPr lang="en-CA" dirty="0"/>
          </a:p>
          <a:p>
            <a:pPr marL="457200" lvl="1" indent="0">
              <a:buNone/>
            </a:pPr>
            <a:endParaRPr lang="en-CA" dirty="0"/>
          </a:p>
        </p:txBody>
      </p:sp>
      <p:sp>
        <p:nvSpPr>
          <p:cNvPr id="4" name="Slide Number Placeholder 3">
            <a:extLst>
              <a:ext uri="{FF2B5EF4-FFF2-40B4-BE49-F238E27FC236}">
                <a16:creationId xmlns:a16="http://schemas.microsoft.com/office/drawing/2014/main" id="{FEA9E4E5-A8D6-4DA6-9ED3-DF7C34108D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D845D-BEAD-3749-808E-4EBEDDED822A}" type="slidenum">
              <a:rPr kumimoji="0" lang="en-US" sz="16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Rectangle 6">
            <a:extLst>
              <a:ext uri="{FF2B5EF4-FFF2-40B4-BE49-F238E27FC236}">
                <a16:creationId xmlns:a16="http://schemas.microsoft.com/office/drawing/2014/main" id="{A81A7C67-B026-46CE-A240-67E2B5B7FA08}"/>
              </a:ext>
            </a:extLst>
          </p:cNvPr>
          <p:cNvSpPr/>
          <p:nvPr/>
        </p:nvSpPr>
        <p:spPr>
          <a:xfrm>
            <a:off x="7857844" y="6561723"/>
            <a:ext cx="305923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r>
              <a:rPr kumimoji="0" lang="en-US" sz="16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Wachtmeister</a:t>
            </a:r>
            <a:r>
              <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et al., 2017)</a:t>
            </a:r>
          </a:p>
        </p:txBody>
      </p:sp>
      <p:grpSp>
        <p:nvGrpSpPr>
          <p:cNvPr id="14" name="Group 13">
            <a:extLst>
              <a:ext uri="{FF2B5EF4-FFF2-40B4-BE49-F238E27FC236}">
                <a16:creationId xmlns:a16="http://schemas.microsoft.com/office/drawing/2014/main" id="{5CB33515-7E7A-4BD5-8551-1F171FF00814}"/>
              </a:ext>
            </a:extLst>
          </p:cNvPr>
          <p:cNvGrpSpPr/>
          <p:nvPr/>
        </p:nvGrpSpPr>
        <p:grpSpPr>
          <a:xfrm>
            <a:off x="6523350" y="5208642"/>
            <a:ext cx="952108" cy="784327"/>
            <a:chOff x="6429080" y="5208642"/>
            <a:chExt cx="952108" cy="784327"/>
          </a:xfrm>
        </p:grpSpPr>
        <p:cxnSp>
          <p:nvCxnSpPr>
            <p:cNvPr id="8" name="Straight Connector 7">
              <a:extLst>
                <a:ext uri="{FF2B5EF4-FFF2-40B4-BE49-F238E27FC236}">
                  <a16:creationId xmlns:a16="http://schemas.microsoft.com/office/drawing/2014/main" id="{C0C4BEAD-FD85-4BE1-8EE8-CDA131CB3CB7}"/>
                </a:ext>
              </a:extLst>
            </p:cNvPr>
            <p:cNvCxnSpPr>
              <a:cxnSpLocks/>
            </p:cNvCxnSpPr>
            <p:nvPr/>
          </p:nvCxnSpPr>
          <p:spPr>
            <a:xfrm>
              <a:off x="7381188" y="5231876"/>
              <a:ext cx="0" cy="76109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7143BA-D4BB-4484-95F4-B766FF72DC15}"/>
                </a:ext>
              </a:extLst>
            </p:cNvPr>
            <p:cNvCxnSpPr>
              <a:cxnSpLocks/>
            </p:cNvCxnSpPr>
            <p:nvPr/>
          </p:nvCxnSpPr>
          <p:spPr>
            <a:xfrm flipH="1">
              <a:off x="6429080" y="5208642"/>
              <a:ext cx="91349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5" name="Picture 14" descr="Related image">
            <a:extLst>
              <a:ext uri="{FF2B5EF4-FFF2-40B4-BE49-F238E27FC236}">
                <a16:creationId xmlns:a16="http://schemas.microsoft.com/office/drawing/2014/main" id="{6BE97E09-258B-4B07-BE82-24CDFCD077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88" y="3713278"/>
            <a:ext cx="4628264" cy="308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9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p&#10;&#10;Description automatically generated">
            <a:extLst>
              <a:ext uri="{FF2B5EF4-FFF2-40B4-BE49-F238E27FC236}">
                <a16:creationId xmlns:a16="http://schemas.microsoft.com/office/drawing/2014/main" id="{8AB6C1BB-8FF5-4C53-9B5F-F6CA7581C01F}"/>
              </a:ext>
            </a:extLst>
          </p:cNvPr>
          <p:cNvPicPr>
            <a:picLocks noChangeAspect="1"/>
          </p:cNvPicPr>
          <p:nvPr/>
        </p:nvPicPr>
        <p:blipFill rotWithShape="1">
          <a:blip r:embed="rId3">
            <a:extLst>
              <a:ext uri="{28A0092B-C50C-407E-A947-70E740481C1C}">
                <a14:useLocalDpi xmlns:a14="http://schemas.microsoft.com/office/drawing/2010/main" val="0"/>
              </a:ext>
            </a:extLst>
          </a:blip>
          <a:srcRect l="3045" r="3504" b="4390"/>
          <a:stretch/>
        </p:blipFill>
        <p:spPr>
          <a:xfrm>
            <a:off x="4064000" y="1641544"/>
            <a:ext cx="8128000" cy="5140257"/>
          </a:xfrm>
          <a:prstGeom prst="rect">
            <a:avLst/>
          </a:prstGeom>
        </p:spPr>
      </p:pic>
      <p:sp>
        <p:nvSpPr>
          <p:cNvPr id="5" name="Rectangle 2">
            <a:extLst>
              <a:ext uri="{FF2B5EF4-FFF2-40B4-BE49-F238E27FC236}">
                <a16:creationId xmlns:a16="http://schemas.microsoft.com/office/drawing/2014/main" id="{62B3B891-67E3-4C97-9E10-68DDFD66B331}"/>
              </a:ext>
            </a:extLst>
          </p:cNvPr>
          <p:cNvSpPr>
            <a:spLocks noChangeArrowheads="1"/>
          </p:cNvSpPr>
          <p:nvPr/>
        </p:nvSpPr>
        <p:spPr bwMode="auto">
          <a:xfrm>
            <a:off x="4470401" y="312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Title 8">
            <a:extLst>
              <a:ext uri="{FF2B5EF4-FFF2-40B4-BE49-F238E27FC236}">
                <a16:creationId xmlns:a16="http://schemas.microsoft.com/office/drawing/2014/main" id="{4F6A2E16-AE8D-40F8-93D7-C67B6BF04DAE}"/>
              </a:ext>
            </a:extLst>
          </p:cNvPr>
          <p:cNvSpPr txBox="1">
            <a:spLocks/>
          </p:cNvSpPr>
          <p:nvPr/>
        </p:nvSpPr>
        <p:spPr bwMode="auto">
          <a:xfrm>
            <a:off x="490245" y="819548"/>
            <a:ext cx="12598400" cy="533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Considering Pc effect will delay the crossover from 3080</a:t>
            </a:r>
            <a:r>
              <a:rPr kumimoji="0" lang="en-US" altLang="zh-CN" sz="2200" b="0" i="0" u="none" strike="noStrike" kern="1200" cap="none" spc="0" normalizeH="0" baseline="30000" noProof="0" dirty="0">
                <a:ln>
                  <a:noFill/>
                </a:ln>
                <a:solidFill>
                  <a:prstClr val="black"/>
                </a:solidFill>
                <a:effectLst/>
                <a:uLnTx/>
                <a:uFillTx/>
                <a:latin typeface="Arial" charset="0"/>
                <a:ea typeface="MS PGothic" charset="-128"/>
                <a:cs typeface="+mn-cs"/>
              </a:rPr>
              <a:t>th</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to 3120</a:t>
            </a:r>
            <a:r>
              <a:rPr kumimoji="0" lang="en-US" altLang="zh-CN" sz="2200" b="0" i="0" u="none" strike="noStrike" kern="1200" cap="none" spc="0" normalizeH="0" baseline="30000" noProof="0" dirty="0">
                <a:ln>
                  <a:noFill/>
                </a:ln>
                <a:solidFill>
                  <a:prstClr val="black"/>
                </a:solidFill>
                <a:effectLst/>
                <a:uLnTx/>
                <a:uFillTx/>
                <a:latin typeface="Arial" charset="0"/>
                <a:ea typeface="MS PGothic" charset="-128"/>
                <a:cs typeface="+mn-cs"/>
              </a:rPr>
              <a:t>th</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day.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altLang="zh-CN" sz="2200" b="0" i="0" u="none" strike="noStrike" kern="1200" cap="none" spc="0" normalizeH="0" baseline="0" noProof="0" dirty="0">
                <a:ln>
                  <a:noFill/>
                </a:ln>
                <a:solidFill>
                  <a:prstClr val="black"/>
                </a:solidFill>
                <a:effectLst/>
                <a:uLnTx/>
                <a:uFillTx/>
                <a:latin typeface="Arial" charset="0"/>
                <a:ea typeface="MS PGothic" charset="-128"/>
                <a:cs typeface="+mn-cs"/>
              </a:rPr>
              <a:t>Pc effect will lower RF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altLang="zh-CN" sz="2200" b="0" i="0" u="none" strike="noStrike" kern="1200" cap="none" spc="0" normalizeH="0" baseline="0" noProof="0" dirty="0">
                <a:ln>
                  <a:noFill/>
                </a:ln>
                <a:solidFill>
                  <a:prstClr val="black"/>
                </a:solidFill>
                <a:effectLst/>
                <a:uLnTx/>
                <a:uFillTx/>
                <a:latin typeface="Arial" charset="0"/>
                <a:ea typeface="MS PGothic" charset="-128"/>
                <a:cs typeface="+mn-cs"/>
              </a:rPr>
              <a:t>of a lighter component,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altLang="zh-CN" sz="2200" b="0" i="0" u="none" strike="noStrike" kern="1200" cap="none" spc="0" normalizeH="0" baseline="0" noProof="0" dirty="0">
                <a:ln>
                  <a:noFill/>
                </a:ln>
                <a:solidFill>
                  <a:prstClr val="black"/>
                </a:solidFill>
                <a:effectLst/>
                <a:uLnTx/>
                <a:uFillTx/>
                <a:latin typeface="Arial" charset="0"/>
                <a:ea typeface="MS PGothic" charset="-128"/>
                <a:cs typeface="+mn-cs"/>
              </a:rPr>
              <a:t>and increase RF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altLang="zh-CN" sz="2200" b="0" i="0" u="none" strike="noStrike" kern="1200" cap="none" spc="0" normalizeH="0" baseline="0" noProof="0" dirty="0">
                <a:ln>
                  <a:noFill/>
                </a:ln>
                <a:solidFill>
                  <a:prstClr val="black"/>
                </a:solidFill>
                <a:effectLst/>
                <a:uLnTx/>
                <a:uFillTx/>
                <a:latin typeface="Arial" charset="0"/>
                <a:ea typeface="MS PGothic" charset="-128"/>
                <a:cs typeface="+mn-cs"/>
              </a:rPr>
              <a:t>of a heavier component.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Because Pc will make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trapped gas richer with light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component, hence more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N</a:t>
            </a:r>
            <a:r>
              <a:rPr kumimoji="0" lang="en-US" altLang="zh-CN" sz="2200" b="0" i="0" u="none" strike="noStrike" kern="1200" cap="none" spc="0" normalizeH="0" baseline="-25000" noProof="0" dirty="0">
                <a:ln>
                  <a:noFill/>
                </a:ln>
                <a:solidFill>
                  <a:prstClr val="black"/>
                </a:solidFill>
                <a:effectLst/>
                <a:uLnTx/>
                <a:uFillTx/>
                <a:latin typeface="Arial" charset="0"/>
                <a:ea typeface="MS PGothic" charset="-128"/>
                <a:cs typeface="+mn-cs"/>
              </a:rPr>
              <a:t>2</a:t>
            </a: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C2-5 will be trapped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Matrix before crossover.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srgbClr val="FF0000"/>
                </a:solidFill>
                <a:effectLst/>
                <a:uLnTx/>
                <a:uFillTx/>
                <a:latin typeface="Arial" charset="0"/>
                <a:ea typeface="MS PGothic" charset="-128"/>
                <a:cs typeface="+mn-cs"/>
              </a:rPr>
              <a:t>Only be found by compositional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srgbClr val="FF0000"/>
                </a:solidFill>
                <a:effectLst/>
                <a:uLnTx/>
                <a:uFillTx/>
                <a:latin typeface="Arial" charset="0"/>
                <a:ea typeface="MS PGothic" charset="-128"/>
                <a:cs typeface="+mn-cs"/>
              </a:rPr>
              <a:t>model with Pc effect.</a:t>
            </a:r>
            <a:endParaRPr kumimoji="0" lang="en-CA" altLang="zh-CN" sz="2200" b="0" i="0" u="none" strike="noStrike" kern="1200" cap="none" spc="0" normalizeH="0" baseline="0" noProof="0" dirty="0">
              <a:ln>
                <a:noFill/>
              </a:ln>
              <a:solidFill>
                <a:srgbClr val="FF0000"/>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t> </a:t>
            </a:r>
            <a:br>
              <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rPr>
            </a:b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2200" b="0" i="0" u="none" strike="noStrike" kern="1200" cap="none" spc="0" normalizeH="0" baseline="0" noProof="0" dirty="0">
              <a:ln>
                <a:noFill/>
              </a:ln>
              <a:solidFill>
                <a:prstClr val="black"/>
              </a:solidFill>
              <a:effectLst/>
              <a:uLnTx/>
              <a:uFillTx/>
              <a:latin typeface="Arial" charset="0"/>
              <a:ea typeface="MS PGothic" charset="-128"/>
              <a:cs typeface="+mn-cs"/>
            </a:endParaRPr>
          </a:p>
        </p:txBody>
      </p:sp>
      <p:cxnSp>
        <p:nvCxnSpPr>
          <p:cNvPr id="10" name="Straight Connector 9">
            <a:extLst>
              <a:ext uri="{FF2B5EF4-FFF2-40B4-BE49-F238E27FC236}">
                <a16:creationId xmlns:a16="http://schemas.microsoft.com/office/drawing/2014/main" id="{0DC49AEB-E3CC-49F2-A4DE-34FF28705D56}"/>
              </a:ext>
            </a:extLst>
          </p:cNvPr>
          <p:cNvCxnSpPr>
            <a:cxnSpLocks/>
          </p:cNvCxnSpPr>
          <p:nvPr/>
        </p:nvCxnSpPr>
        <p:spPr>
          <a:xfrm>
            <a:off x="10871200" y="1803400"/>
            <a:ext cx="0" cy="4368800"/>
          </a:xfrm>
          <a:prstGeom prst="line">
            <a:avLst/>
          </a:prstGeom>
          <a:ln>
            <a:solidFill>
              <a:srgbClr val="00B050"/>
            </a:solidFill>
            <a:prstDash val="solid"/>
          </a:ln>
        </p:spPr>
        <p:style>
          <a:lnRef idx="2">
            <a:schemeClr val="accent1"/>
          </a:lnRef>
          <a:fillRef idx="0">
            <a:schemeClr val="accent1"/>
          </a:fillRef>
          <a:effectRef idx="1">
            <a:schemeClr val="accent1"/>
          </a:effectRef>
          <a:fontRef idx="minor">
            <a:schemeClr val="tx1"/>
          </a:fontRef>
        </p:style>
      </p:cxnSp>
      <p:sp>
        <p:nvSpPr>
          <p:cNvPr id="9" name="Title 8">
            <a:extLst>
              <a:ext uri="{FF2B5EF4-FFF2-40B4-BE49-F238E27FC236}">
                <a16:creationId xmlns:a16="http://schemas.microsoft.com/office/drawing/2014/main" id="{1BBB1FB9-6AB0-4032-BB9C-45EF0EAB8847}"/>
              </a:ext>
            </a:extLst>
          </p:cNvPr>
          <p:cNvSpPr txBox="1">
            <a:spLocks/>
          </p:cNvSpPr>
          <p:nvPr/>
        </p:nvSpPr>
        <p:spPr bwMode="auto">
          <a:xfrm>
            <a:off x="425388" y="399698"/>
            <a:ext cx="10972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00"/>
                </a:solidFill>
                <a:effectLst/>
                <a:uLnTx/>
                <a:uFillTx/>
                <a:latin typeface="Arial" charset="0"/>
                <a:ea typeface="MS PGothic" charset="-128"/>
                <a:cs typeface="+mn-cs"/>
              </a:rPr>
              <a:t>Simulation results</a:t>
            </a:r>
          </a:p>
        </p:txBody>
      </p:sp>
      <p:sp>
        <p:nvSpPr>
          <p:cNvPr id="11" name="Slide Number Placeholder 3">
            <a:extLst>
              <a:ext uri="{FF2B5EF4-FFF2-40B4-BE49-F238E27FC236}">
                <a16:creationId xmlns:a16="http://schemas.microsoft.com/office/drawing/2014/main" id="{6B886767-7335-4B57-98BA-FDAFE953CE0C}"/>
              </a:ext>
            </a:extLst>
          </p:cNvPr>
          <p:cNvSpPr txBox="1">
            <a:spLocks/>
          </p:cNvSpPr>
          <p:nvPr/>
        </p:nvSpPr>
        <p:spPr>
          <a:xfrm>
            <a:off x="8778240" y="6377940"/>
            <a:ext cx="280416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443BC0B8-9763-4164-88F8-A5A514DE6FF9}"/>
              </a:ext>
            </a:extLst>
          </p:cNvPr>
          <p:cNvCxnSpPr>
            <a:cxnSpLocks/>
          </p:cNvCxnSpPr>
          <p:nvPr/>
        </p:nvCxnSpPr>
        <p:spPr>
          <a:xfrm>
            <a:off x="10658337" y="2057400"/>
            <a:ext cx="0" cy="4114800"/>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5B49885-4180-42B6-AD92-B62DA3084817}"/>
              </a:ext>
            </a:extLst>
          </p:cNvPr>
          <p:cNvSpPr txBox="1"/>
          <p:nvPr/>
        </p:nvSpPr>
        <p:spPr>
          <a:xfrm>
            <a:off x="10507494" y="1688068"/>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a:t>
            </a:r>
          </a:p>
        </p:txBody>
      </p:sp>
      <p:sp>
        <p:nvSpPr>
          <p:cNvPr id="16" name="TextBox 15">
            <a:extLst>
              <a:ext uri="{FF2B5EF4-FFF2-40B4-BE49-F238E27FC236}">
                <a16:creationId xmlns:a16="http://schemas.microsoft.com/office/drawing/2014/main" id="{8AED1F5F-011F-4BE5-B119-AFD9C18B2B09}"/>
              </a:ext>
            </a:extLst>
          </p:cNvPr>
          <p:cNvSpPr txBox="1"/>
          <p:nvPr/>
        </p:nvSpPr>
        <p:spPr>
          <a:xfrm>
            <a:off x="10726118" y="1447800"/>
            <a:ext cx="246682" cy="3756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a:t>
            </a:r>
          </a:p>
        </p:txBody>
      </p:sp>
    </p:spTree>
    <p:extLst>
      <p:ext uri="{BB962C8B-B14F-4D97-AF65-F5344CB8AC3E}">
        <p14:creationId xmlns:p14="http://schemas.microsoft.com/office/powerpoint/2010/main" val="134603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9829AC3-128D-41C0-868C-6614B21F52FE}"/>
              </a:ext>
            </a:extLst>
          </p:cNvPr>
          <p:cNvSpPr txBox="1">
            <a:spLocks/>
          </p:cNvSpPr>
          <p:nvPr/>
        </p:nvSpPr>
        <p:spPr bwMode="auto">
          <a:xfrm>
            <a:off x="406400" y="538323"/>
            <a:ext cx="11176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2667" b="1" dirty="0">
                <a:solidFill>
                  <a:srgbClr val="000000"/>
                </a:solidFill>
              </a:rPr>
              <a:t>Summary</a:t>
            </a:r>
          </a:p>
          <a:p>
            <a:pPr eaLnBrk="1" hangingPunct="1"/>
            <a:endParaRPr lang="en-US" altLang="en-US" sz="2667" b="1" dirty="0">
              <a:solidFill>
                <a:srgbClr val="000000"/>
              </a:solidFill>
            </a:endParaRPr>
          </a:p>
        </p:txBody>
      </p:sp>
      <p:sp>
        <p:nvSpPr>
          <p:cNvPr id="5" name="Rectangle 2">
            <a:extLst>
              <a:ext uri="{FF2B5EF4-FFF2-40B4-BE49-F238E27FC236}">
                <a16:creationId xmlns:a16="http://schemas.microsoft.com/office/drawing/2014/main" id="{62B3B891-67E3-4C97-9E10-68DDFD66B331}"/>
              </a:ext>
            </a:extLst>
          </p:cNvPr>
          <p:cNvSpPr>
            <a:spLocks noChangeArrowheads="1"/>
          </p:cNvSpPr>
          <p:nvPr/>
        </p:nvSpPr>
        <p:spPr bwMode="auto">
          <a:xfrm>
            <a:off x="4470401" y="312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sp>
        <p:nvSpPr>
          <p:cNvPr id="4" name="Title 8">
            <a:extLst>
              <a:ext uri="{FF2B5EF4-FFF2-40B4-BE49-F238E27FC236}">
                <a16:creationId xmlns:a16="http://schemas.microsoft.com/office/drawing/2014/main" id="{4F6A2E16-AE8D-40F8-93D7-C67B6BF04DAE}"/>
              </a:ext>
            </a:extLst>
          </p:cNvPr>
          <p:cNvSpPr txBox="1">
            <a:spLocks/>
          </p:cNvSpPr>
          <p:nvPr/>
        </p:nvSpPr>
        <p:spPr bwMode="auto">
          <a:xfrm>
            <a:off x="510564" y="1312746"/>
            <a:ext cx="11582400" cy="3899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CA" altLang="zh-CN" sz="2200" dirty="0"/>
              <a:t>A multiphase multicomponent model is established for accurately modeling gas injection in fractured unconventional reservoirs.</a:t>
            </a:r>
          </a:p>
          <a:p>
            <a:pPr eaLnBrk="1" hangingPunct="1"/>
            <a:endParaRPr lang="en-CA" altLang="zh-CN" sz="2200" dirty="0"/>
          </a:p>
          <a:p>
            <a:r>
              <a:rPr lang="en-US" altLang="zh-CN" sz="2200" dirty="0"/>
              <a:t>If the reservoir pressure is much higher than Pb, the nanopore confinement effect will have a very limited impact on RF for depletion and early gas huff-n-puff.</a:t>
            </a:r>
          </a:p>
          <a:p>
            <a:pPr eaLnBrk="1" hangingPunct="1"/>
            <a:endParaRPr lang="en-US" altLang="zh-CN" sz="2200" dirty="0"/>
          </a:p>
          <a:p>
            <a:pPr eaLnBrk="1" hangingPunct="1"/>
            <a:r>
              <a:rPr lang="en-CA" altLang="zh-CN" sz="2200" dirty="0"/>
              <a:t>Geomechanics is an important factor, but not always in a detrimental way.</a:t>
            </a:r>
          </a:p>
          <a:p>
            <a:pPr eaLnBrk="1" hangingPunct="1"/>
            <a:endParaRPr lang="en-CA" altLang="zh-CN" sz="2200" dirty="0"/>
          </a:p>
          <a:p>
            <a:pPr eaLnBrk="1" hangingPunct="1"/>
            <a:r>
              <a:rPr lang="en-US" altLang="zh-CN" sz="2200" dirty="0"/>
              <a:t>Component RF improved after huff-n-puff, but some vital behaviors (e.g. gas trapping) could only be understood with a compositional model incorporating complex physics mentioned above. </a:t>
            </a:r>
          </a:p>
          <a:p>
            <a:pPr eaLnBrk="1" hangingPunct="1"/>
            <a:endParaRPr lang="en-US" altLang="zh-CN" sz="2200" dirty="0"/>
          </a:p>
        </p:txBody>
      </p:sp>
      <p:sp>
        <p:nvSpPr>
          <p:cNvPr id="6" name="Slide Number Placeholder 3">
            <a:extLst>
              <a:ext uri="{FF2B5EF4-FFF2-40B4-BE49-F238E27FC236}">
                <a16:creationId xmlns:a16="http://schemas.microsoft.com/office/drawing/2014/main" id="{E7F928E1-BCA9-4F7C-B82D-8A1786A43F6E}"/>
              </a:ext>
            </a:extLst>
          </p:cNvPr>
          <p:cNvSpPr txBox="1">
            <a:spLocks/>
          </p:cNvSpPr>
          <p:nvPr/>
        </p:nvSpPr>
        <p:spPr>
          <a:xfrm>
            <a:off x="8778240" y="6377940"/>
            <a:ext cx="280416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mtClean="0"/>
              <a:pPr algn="r"/>
              <a:t>21</a:t>
            </a:fld>
            <a:endParaRPr lang="en-US" dirty="0"/>
          </a:p>
        </p:txBody>
      </p:sp>
    </p:spTree>
    <p:extLst>
      <p:ext uri="{BB962C8B-B14F-4D97-AF65-F5344CB8AC3E}">
        <p14:creationId xmlns:p14="http://schemas.microsoft.com/office/powerpoint/2010/main" val="3467067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8"/>
          <p:cNvSpPr txBox="1">
            <a:spLocks noChangeArrowheads="1"/>
          </p:cNvSpPr>
          <p:nvPr/>
        </p:nvSpPr>
        <p:spPr bwMode="auto">
          <a:xfrm>
            <a:off x="57246" y="1681161"/>
            <a:ext cx="1159256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lvl="0" algn="ctr"/>
            <a:r>
              <a:rPr lang="en-CA" sz="3000" dirty="0">
                <a:latin typeface="+mj-lt"/>
              </a:rPr>
              <a:t>Thanks for your attention.</a:t>
            </a:r>
          </a:p>
          <a:p>
            <a:pPr lvl="0" algn="ctr"/>
            <a:endParaRPr lang="en-CA" sz="3000" dirty="0">
              <a:latin typeface="+mj-lt"/>
            </a:endParaRPr>
          </a:p>
          <a:p>
            <a:pPr lvl="0" algn="ctr"/>
            <a:r>
              <a:rPr lang="en-US" sz="3000" dirty="0">
                <a:latin typeface="+mj-lt"/>
              </a:rPr>
              <a:t>Comments or Questions? </a:t>
            </a:r>
          </a:p>
          <a:p>
            <a:pPr lvl="0" algn="ctr"/>
            <a:endParaRPr lang="en-US" sz="3000" dirty="0">
              <a:latin typeface="Century Gothic" panose="020B0502020202020204" pitchFamily="34" charset="0"/>
            </a:endParaRPr>
          </a:p>
          <a:p>
            <a:pPr>
              <a:spcBef>
                <a:spcPct val="50000"/>
              </a:spcBef>
            </a:pPr>
            <a:endParaRPr lang="en-US" dirty="0">
              <a:solidFill>
                <a:srgbClr val="FFFFFF"/>
              </a:solidFill>
              <a:latin typeface="Arial"/>
              <a:cs typeface="Arial"/>
            </a:endParaRPr>
          </a:p>
        </p:txBody>
      </p:sp>
      <p:sp>
        <p:nvSpPr>
          <p:cNvPr id="4" name="Rectangle 3">
            <a:extLst>
              <a:ext uri="{FF2B5EF4-FFF2-40B4-BE49-F238E27FC236}">
                <a16:creationId xmlns:a16="http://schemas.microsoft.com/office/drawing/2014/main" id="{205D070B-B328-4337-AECA-26BF69C49C64}"/>
              </a:ext>
            </a:extLst>
          </p:cNvPr>
          <p:cNvSpPr/>
          <p:nvPr/>
        </p:nvSpPr>
        <p:spPr bwMode="auto">
          <a:xfrm>
            <a:off x="0" y="6163539"/>
            <a:ext cx="12192000" cy="20584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ヒラギノ角ゴ Pro W3" pitchFamily="8" charset="-128"/>
            </a:endParaRPr>
          </a:p>
        </p:txBody>
      </p:sp>
      <p:sp>
        <p:nvSpPr>
          <p:cNvPr id="5" name="Slide Number Placeholder 6">
            <a:extLst>
              <a:ext uri="{FF2B5EF4-FFF2-40B4-BE49-F238E27FC236}">
                <a16:creationId xmlns:a16="http://schemas.microsoft.com/office/drawing/2014/main" id="{984D00F1-A3C4-42C3-8502-E6E2B8665F72}"/>
              </a:ext>
            </a:extLst>
          </p:cNvPr>
          <p:cNvSpPr>
            <a:spLocks noGrp="1"/>
          </p:cNvSpPr>
          <p:nvPr>
            <p:ph type="sldNum" sz="quarter" idx="12"/>
          </p:nvPr>
        </p:nvSpPr>
        <p:spPr>
          <a:xfrm>
            <a:off x="8544088" y="627108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32" indent="-285744">
              <a:defRPr sz="2400">
                <a:solidFill>
                  <a:schemeClr val="bg1"/>
                </a:solidFill>
                <a:latin typeface="Arial" pitchFamily="34" charset="0"/>
                <a:ea typeface="ヒラギノ角ゴ Pro W3" pitchFamily="75" charset="-128"/>
              </a:defRPr>
            </a:lvl2pPr>
            <a:lvl3pPr marL="1142971" indent="-228594">
              <a:defRPr sz="2400">
                <a:solidFill>
                  <a:schemeClr val="bg1"/>
                </a:solidFill>
                <a:latin typeface="Arial" pitchFamily="34" charset="0"/>
                <a:ea typeface="ヒラギノ角ゴ Pro W3" pitchFamily="75" charset="-128"/>
              </a:defRPr>
            </a:lvl3pPr>
            <a:lvl4pPr marL="1600160" indent="-228594">
              <a:defRPr sz="2400">
                <a:solidFill>
                  <a:schemeClr val="bg1"/>
                </a:solidFill>
                <a:latin typeface="Arial" pitchFamily="34" charset="0"/>
                <a:ea typeface="ヒラギノ角ゴ Pro W3" pitchFamily="75" charset="-128"/>
              </a:defRPr>
            </a:lvl4pPr>
            <a:lvl5pPr marL="2057349" indent="-228594">
              <a:defRPr sz="2400">
                <a:solidFill>
                  <a:schemeClr val="bg1"/>
                </a:solidFill>
                <a:latin typeface="Arial" pitchFamily="34" charset="0"/>
                <a:ea typeface="ヒラギノ角ゴ Pro W3" pitchFamily="75" charset="-128"/>
              </a:defRPr>
            </a:lvl5pPr>
            <a:lvl6pPr marL="2514537"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726"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8914"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103" indent="-228594"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a:solidFill>
                  <a:srgbClr val="FFFFFF"/>
                </a:solidFill>
              </a:rPr>
              <a:pPr/>
              <a:t>22</a:t>
            </a:fld>
            <a:endParaRPr lang="en-US" sz="1400" dirty="0">
              <a:solidFill>
                <a:srgbClr val="FFFFFF"/>
              </a:solidFill>
            </a:endParaRPr>
          </a:p>
        </p:txBody>
      </p:sp>
      <p:sp>
        <p:nvSpPr>
          <p:cNvPr id="6" name="Rectangle 5">
            <a:extLst>
              <a:ext uri="{FF2B5EF4-FFF2-40B4-BE49-F238E27FC236}">
                <a16:creationId xmlns:a16="http://schemas.microsoft.com/office/drawing/2014/main" id="{0CD04461-8710-4B15-9C4B-5C73C1C526B0}"/>
              </a:ext>
            </a:extLst>
          </p:cNvPr>
          <p:cNvSpPr/>
          <p:nvPr/>
        </p:nvSpPr>
        <p:spPr bwMode="auto">
          <a:xfrm>
            <a:off x="0" y="6271147"/>
            <a:ext cx="12192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a typeface="ヒラギノ角ゴ Pro W3" pitchFamily="8" charset="-128"/>
            </a:endParaRPr>
          </a:p>
        </p:txBody>
      </p:sp>
      <p:grpSp>
        <p:nvGrpSpPr>
          <p:cNvPr id="7" name="Group 6">
            <a:extLst>
              <a:ext uri="{FF2B5EF4-FFF2-40B4-BE49-F238E27FC236}">
                <a16:creationId xmlns:a16="http://schemas.microsoft.com/office/drawing/2014/main" id="{3D1D6800-BB90-49D1-97F1-C916A989C9D4}"/>
              </a:ext>
            </a:extLst>
          </p:cNvPr>
          <p:cNvGrpSpPr>
            <a:grpSpLocks noChangeAspect="1"/>
          </p:cNvGrpSpPr>
          <p:nvPr/>
        </p:nvGrpSpPr>
        <p:grpSpPr>
          <a:xfrm>
            <a:off x="-49655" y="6143085"/>
            <a:ext cx="763435" cy="609675"/>
            <a:chOff x="-32212" y="427945"/>
            <a:chExt cx="5134907" cy="4100706"/>
          </a:xfrm>
        </p:grpSpPr>
        <p:grpSp>
          <p:nvGrpSpPr>
            <p:cNvPr id="8" name="Group 7">
              <a:extLst>
                <a:ext uri="{FF2B5EF4-FFF2-40B4-BE49-F238E27FC236}">
                  <a16:creationId xmlns:a16="http://schemas.microsoft.com/office/drawing/2014/main" id="{7E67DF14-3E42-4D8A-A3A1-4A36CBC71205}"/>
                </a:ext>
              </a:extLst>
            </p:cNvPr>
            <p:cNvGrpSpPr/>
            <p:nvPr/>
          </p:nvGrpSpPr>
          <p:grpSpPr>
            <a:xfrm>
              <a:off x="1124624" y="1927737"/>
              <a:ext cx="3978071" cy="2600914"/>
              <a:chOff x="918033" y="1927737"/>
              <a:chExt cx="3978071" cy="2600914"/>
            </a:xfrm>
          </p:grpSpPr>
          <p:sp>
            <p:nvSpPr>
              <p:cNvPr id="10" name="Isosceles Triangle 9">
                <a:extLst>
                  <a:ext uri="{FF2B5EF4-FFF2-40B4-BE49-F238E27FC236}">
                    <a16:creationId xmlns:a16="http://schemas.microsoft.com/office/drawing/2014/main" id="{01B6C5E5-AA10-417E-BE8F-75FEF2B6E937}"/>
                  </a:ext>
                </a:extLst>
              </p:cNvPr>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DFE841BC-7A9C-4606-BB71-41D563ED7172}"/>
                  </a:ext>
                </a:extLst>
              </p:cNvPr>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Arc 8">
              <a:extLst>
                <a:ext uri="{FF2B5EF4-FFF2-40B4-BE49-F238E27FC236}">
                  <a16:creationId xmlns:a16="http://schemas.microsoft.com/office/drawing/2014/main" id="{ACEB4F35-98E4-4B2A-BE9E-A0F347084EB5}"/>
                </a:ext>
              </a:extLst>
            </p:cNvPr>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TextBox 11">
            <a:extLst>
              <a:ext uri="{FF2B5EF4-FFF2-40B4-BE49-F238E27FC236}">
                <a16:creationId xmlns:a16="http://schemas.microsoft.com/office/drawing/2014/main" id="{AA6A004A-DF34-4A71-BEFF-FE0F34934988}"/>
              </a:ext>
            </a:extLst>
          </p:cNvPr>
          <p:cNvSpPr txBox="1"/>
          <p:nvPr/>
        </p:nvSpPr>
        <p:spPr>
          <a:xfrm>
            <a:off x="826189" y="6284889"/>
            <a:ext cx="5027337" cy="338554"/>
          </a:xfrm>
          <a:prstGeom prst="rect">
            <a:avLst/>
          </a:prstGeom>
          <a:noFill/>
        </p:spPr>
        <p:txBody>
          <a:bodyPr wrap="none" rtlCol="0">
            <a:spAutoFit/>
          </a:bodyPr>
          <a:lstStyle/>
          <a:p>
            <a:pPr algn="ctr"/>
            <a:r>
              <a:rPr lang="en-US" sz="1600" dirty="0">
                <a:solidFill>
                  <a:schemeClr val="tx1"/>
                </a:solidFill>
                <a:latin typeface="Britannic Bold"/>
                <a:cs typeface="Britannic Bold"/>
              </a:rPr>
              <a:t>UNCONVENTIONAL RESERVOIR ENGINEERING PROJECT</a:t>
            </a:r>
          </a:p>
        </p:txBody>
      </p:sp>
      <p:sp>
        <p:nvSpPr>
          <p:cNvPr id="13" name="TextBox 12">
            <a:extLst>
              <a:ext uri="{FF2B5EF4-FFF2-40B4-BE49-F238E27FC236}">
                <a16:creationId xmlns:a16="http://schemas.microsoft.com/office/drawing/2014/main" id="{0D01191E-7BAC-4FED-9B78-415F6EC899AE}"/>
              </a:ext>
            </a:extLst>
          </p:cNvPr>
          <p:cNvSpPr txBox="1"/>
          <p:nvPr/>
        </p:nvSpPr>
        <p:spPr>
          <a:xfrm>
            <a:off x="849905" y="6534806"/>
            <a:ext cx="4652236" cy="307777"/>
          </a:xfrm>
          <a:prstGeom prst="rect">
            <a:avLst/>
          </a:prstGeom>
          <a:noFill/>
        </p:spPr>
        <p:txBody>
          <a:bodyPr wrap="none" rtlCol="0">
            <a:spAutoFit/>
          </a:bodyPr>
          <a:lstStyle/>
          <a:p>
            <a:r>
              <a:rPr lang="en-US" sz="1400" dirty="0">
                <a:solidFill>
                  <a:srgbClr val="000000"/>
                </a:solidFill>
              </a:rPr>
              <a:t>Advisory Board Meeting, Nov 8, 2019, Golden, Colorado</a:t>
            </a:r>
          </a:p>
        </p:txBody>
      </p:sp>
      <p:sp>
        <p:nvSpPr>
          <p:cNvPr id="2" name="Rectangle 1">
            <a:extLst>
              <a:ext uri="{FF2B5EF4-FFF2-40B4-BE49-F238E27FC236}">
                <a16:creationId xmlns:a16="http://schemas.microsoft.com/office/drawing/2014/main" id="{10050FF5-1134-4F89-A14C-BEA653324F19}"/>
              </a:ext>
            </a:extLst>
          </p:cNvPr>
          <p:cNvSpPr/>
          <p:nvPr/>
        </p:nvSpPr>
        <p:spPr>
          <a:xfrm>
            <a:off x="3019978" y="4027763"/>
            <a:ext cx="7519204" cy="734817"/>
          </a:xfrm>
          <a:prstGeom prst="rect">
            <a:avLst/>
          </a:prstGeom>
        </p:spPr>
        <p:txBody>
          <a:bodyPr wrap="square">
            <a:spAutoFit/>
          </a:bodyPr>
          <a:lstStyle/>
          <a:p>
            <a:pPr>
              <a:lnSpc>
                <a:spcPct val="60000"/>
              </a:lnSpc>
              <a:spcBef>
                <a:spcPct val="50000"/>
              </a:spcBef>
            </a:pPr>
            <a:r>
              <a:rPr lang="en-CA" dirty="0">
                <a:solidFill>
                  <a:srgbClr val="FFFFFF"/>
                </a:solidFill>
                <a:latin typeface="Arial"/>
                <a:cs typeface="Arial"/>
              </a:rPr>
              <a:t>Y</a:t>
            </a:r>
            <a:r>
              <a:rPr lang="en-US" dirty="0">
                <a:solidFill>
                  <a:srgbClr val="FFFFFF"/>
                </a:solidFill>
                <a:latin typeface="Arial"/>
                <a:cs typeface="Arial"/>
              </a:rPr>
              <a:t>e Tian, Ph.D. candidate</a:t>
            </a:r>
            <a:endParaRPr lang="en-US" dirty="0">
              <a:cs typeface="Arial" panose="020B0604020202020204" pitchFamily="34" charset="0"/>
            </a:endParaRPr>
          </a:p>
          <a:p>
            <a:pPr>
              <a:lnSpc>
                <a:spcPct val="60000"/>
              </a:lnSpc>
              <a:spcBef>
                <a:spcPct val="50000"/>
              </a:spcBef>
            </a:pPr>
            <a:r>
              <a:rPr lang="en-CA" dirty="0">
                <a:latin typeface="Arial"/>
                <a:cs typeface="Arial" panose="020B0604020202020204" pitchFamily="34" charset="0"/>
              </a:rPr>
              <a:t>For more info: </a:t>
            </a:r>
            <a:r>
              <a:rPr lang="en-CA" dirty="0">
                <a:latin typeface="Arial"/>
                <a:cs typeface="Arial" panose="020B0604020202020204" pitchFamily="34" charset="0"/>
                <a:hlinkClick r:id="rId2">
                  <a:extLst>
                    <a:ext uri="{A12FA001-AC4F-418D-AE19-62706E023703}">
                      <ahyp:hlinkClr xmlns="" xmlns:ahyp="http://schemas.microsoft.com/office/drawing/2018/hyperlinkcolor" val="tx"/>
                    </a:ext>
                  </a:extLst>
                </a:hlinkClick>
              </a:rPr>
              <a:t>y</a:t>
            </a:r>
            <a:r>
              <a:rPr lang="en-US" dirty="0">
                <a:latin typeface="Arial"/>
                <a:cs typeface="Arial" panose="020B0604020202020204" pitchFamily="34" charset="0"/>
                <a:hlinkClick r:id="rId2">
                  <a:extLst>
                    <a:ext uri="{A12FA001-AC4F-418D-AE19-62706E023703}">
                      <ahyp:hlinkClr xmlns="" xmlns:ahyp="http://schemas.microsoft.com/office/drawing/2018/hyperlinkcolor" val="tx"/>
                    </a:ext>
                  </a:extLst>
                </a:hlinkClick>
              </a:rPr>
              <a:t>etian@mines.edu</a:t>
            </a:r>
            <a:r>
              <a:rPr lang="en-US" dirty="0">
                <a:latin typeface="Arial"/>
                <a:cs typeface="Arial" panose="020B0604020202020204" pitchFamily="34" charset="0"/>
              </a:rPr>
              <a:t> </a:t>
            </a:r>
          </a:p>
        </p:txBody>
      </p:sp>
    </p:spTree>
    <p:extLst>
      <p:ext uri="{BB962C8B-B14F-4D97-AF65-F5344CB8AC3E}">
        <p14:creationId xmlns:p14="http://schemas.microsoft.com/office/powerpoint/2010/main" val="180410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6" descr="EOG-Resources-Eagle-Ford-Enhanced-Oil-Recovery-Cumulative-Oil-Production-Per-Well-20160510">
            <a:extLst>
              <a:ext uri="{FF2B5EF4-FFF2-40B4-BE49-F238E27FC236}">
                <a16:creationId xmlns:a16="http://schemas.microsoft.com/office/drawing/2014/main" id="{5F871BF7-BEB3-4EE6-AD51-6939A7C789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44087" y="2494901"/>
            <a:ext cx="5294578" cy="3754259"/>
          </a:xfrm>
          <a:prstGeom prst="rect">
            <a:avLst/>
          </a:prstGeom>
          <a:noFill/>
          <a:ln>
            <a:noFill/>
          </a:ln>
        </p:spPr>
      </p:pic>
      <p:sp>
        <p:nvSpPr>
          <p:cNvPr id="3" name="object 3"/>
          <p:cNvSpPr/>
          <p:nvPr/>
        </p:nvSpPr>
        <p:spPr>
          <a:xfrm>
            <a:off x="6889622" y="190754"/>
            <a:ext cx="0" cy="492759"/>
          </a:xfrm>
          <a:custGeom>
            <a:avLst/>
            <a:gdLst/>
            <a:ahLst/>
            <a:cxnLst/>
            <a:rect l="l" t="t" r="r" b="b"/>
            <a:pathLst>
              <a:path h="492759">
                <a:moveTo>
                  <a:pt x="0" y="0"/>
                </a:moveTo>
                <a:lnTo>
                  <a:pt x="0" y="492506"/>
                </a:lnTo>
              </a:path>
            </a:pathLst>
          </a:custGeom>
          <a:ln w="38100">
            <a:solidFill>
              <a:srgbClr val="FFFFFF"/>
            </a:solidFill>
          </a:ln>
        </p:spPr>
        <p:txBody>
          <a:bodyPr wrap="square" lIns="0" tIns="0" rIns="0" bIns="0" rtlCol="0"/>
          <a:lstStyle/>
          <a:p>
            <a:endParaRPr/>
          </a:p>
        </p:txBody>
      </p:sp>
      <p:sp>
        <p:nvSpPr>
          <p:cNvPr id="5" name="object 5"/>
          <p:cNvSpPr txBox="1"/>
          <p:nvPr/>
        </p:nvSpPr>
        <p:spPr>
          <a:xfrm>
            <a:off x="11675109" y="191388"/>
            <a:ext cx="154940" cy="331470"/>
          </a:xfrm>
          <a:prstGeom prst="rect">
            <a:avLst/>
          </a:prstGeom>
        </p:spPr>
        <p:txBody>
          <a:bodyPr vert="horz" wrap="square" lIns="0" tIns="13335" rIns="0" bIns="0" rtlCol="0">
            <a:spAutoFit/>
          </a:bodyPr>
          <a:lstStyle/>
          <a:p>
            <a:pPr marL="12700">
              <a:lnSpc>
                <a:spcPct val="100000"/>
              </a:lnSpc>
              <a:spcBef>
                <a:spcPts val="105"/>
              </a:spcBef>
            </a:pPr>
            <a:r>
              <a:rPr sz="2000" b="1" spc="-100" dirty="0">
                <a:solidFill>
                  <a:srgbClr val="FFFFFF"/>
                </a:solidFill>
                <a:latin typeface="Arial"/>
                <a:cs typeface="Arial"/>
              </a:rPr>
              <a:t>1</a:t>
            </a:r>
            <a:endParaRPr sz="2000">
              <a:latin typeface="Arial"/>
              <a:cs typeface="Arial"/>
            </a:endParaRPr>
          </a:p>
        </p:txBody>
      </p:sp>
      <p:sp>
        <p:nvSpPr>
          <p:cNvPr id="8" name="Title 8">
            <a:extLst>
              <a:ext uri="{FF2B5EF4-FFF2-40B4-BE49-F238E27FC236}">
                <a16:creationId xmlns:a16="http://schemas.microsoft.com/office/drawing/2014/main" id="{7671AE1C-C1AB-4F88-A996-3EFB6D31A140}"/>
              </a:ext>
            </a:extLst>
          </p:cNvPr>
          <p:cNvSpPr txBox="1">
            <a:spLocks/>
          </p:cNvSpPr>
          <p:nvPr/>
        </p:nvSpPr>
        <p:spPr bwMode="auto">
          <a:xfrm>
            <a:off x="506599" y="221938"/>
            <a:ext cx="838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a:solidFill>
                  <a:schemeClr val="tx1"/>
                </a:solidFill>
                <a:latin typeface="Arial" charset="0"/>
                <a:ea typeface="MS PGothic" charset="-128"/>
              </a:defRPr>
            </a:lvl1pPr>
            <a:lvl2pPr marL="742950" indent="-285750" defTabSz="457200">
              <a:defRPr>
                <a:solidFill>
                  <a:schemeClr val="tx1"/>
                </a:solidFill>
                <a:latin typeface="Arial" charset="0"/>
                <a:ea typeface="MS PGothic" charset="-128"/>
              </a:defRPr>
            </a:lvl2pPr>
            <a:lvl3pPr marL="1143000" indent="-228600" defTabSz="457200">
              <a:defRPr>
                <a:solidFill>
                  <a:schemeClr val="tx1"/>
                </a:solidFill>
                <a:latin typeface="Arial" charset="0"/>
                <a:ea typeface="MS PGothic" charset="-128"/>
              </a:defRPr>
            </a:lvl3pPr>
            <a:lvl4pPr marL="1600200" indent="-228600" defTabSz="457200">
              <a:defRPr>
                <a:solidFill>
                  <a:schemeClr val="tx1"/>
                </a:solidFill>
                <a:latin typeface="Arial" charset="0"/>
                <a:ea typeface="MS PGothic" charset="-128"/>
              </a:defRPr>
            </a:lvl4pPr>
            <a:lvl5pPr marL="2057400" indent="-228600" defTabSz="4572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US" altLang="en-US" sz="2800" b="1" dirty="0">
                <a:solidFill>
                  <a:srgbClr val="000000"/>
                </a:solidFill>
              </a:rPr>
              <a:t>Successful Pilots</a:t>
            </a:r>
          </a:p>
        </p:txBody>
      </p:sp>
      <p:sp>
        <p:nvSpPr>
          <p:cNvPr id="4" name="Slide Number Placeholder 3">
            <a:extLst>
              <a:ext uri="{FF2B5EF4-FFF2-40B4-BE49-F238E27FC236}">
                <a16:creationId xmlns:a16="http://schemas.microsoft.com/office/drawing/2014/main" id="{5BF87EF9-A176-4271-A206-1B4928A3667A}"/>
              </a:ext>
            </a:extLst>
          </p:cNvPr>
          <p:cNvSpPr>
            <a:spLocks noGrp="1"/>
          </p:cNvSpPr>
          <p:nvPr>
            <p:ph type="sldNum" sz="quarter" idx="7"/>
          </p:nvPr>
        </p:nvSpPr>
        <p:spPr>
          <a:xfrm>
            <a:off x="8778240" y="6377940"/>
            <a:ext cx="2804160" cy="276999"/>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dirty="0">
              <a:solidFill>
                <a:schemeClr val="tx1"/>
              </a:solidFill>
            </a:endParaRPr>
          </a:p>
        </p:txBody>
      </p:sp>
      <p:sp>
        <p:nvSpPr>
          <p:cNvPr id="13" name="Content Placeholder 2">
            <a:extLst>
              <a:ext uri="{FF2B5EF4-FFF2-40B4-BE49-F238E27FC236}">
                <a16:creationId xmlns:a16="http://schemas.microsoft.com/office/drawing/2014/main" id="{58445E67-5E1C-4873-9743-874C2BF9313B}"/>
              </a:ext>
            </a:extLst>
          </p:cNvPr>
          <p:cNvSpPr txBox="1">
            <a:spLocks/>
          </p:cNvSpPr>
          <p:nvPr/>
        </p:nvSpPr>
        <p:spPr>
          <a:xfrm>
            <a:off x="599308" y="809050"/>
            <a:ext cx="11075801" cy="486837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buFont typeface="Wingdings" panose="05000000000000000000" pitchFamily="2" charset="2"/>
              <a:buChar char="Ø"/>
            </a:pPr>
            <a:r>
              <a:rPr lang="en-US" sz="2200" kern="0" dirty="0" err="1">
                <a:solidFill>
                  <a:sysClr val="windowText" lastClr="000000"/>
                </a:solidFill>
                <a:latin typeface="Arial" panose="020B0604020202020204" pitchFamily="34" charset="0"/>
                <a:cs typeface="Arial" panose="020B0604020202020204" pitchFamily="34" charset="0"/>
              </a:rPr>
              <a:t>Lightstream</a:t>
            </a:r>
            <a:r>
              <a:rPr lang="en-US" sz="2200" kern="0" dirty="0">
                <a:solidFill>
                  <a:sysClr val="windowText" lastClr="000000"/>
                </a:solidFill>
                <a:latin typeface="Arial" panose="020B0604020202020204" pitchFamily="34" charset="0"/>
                <a:cs typeface="Arial" panose="020B0604020202020204" pitchFamily="34" charset="0"/>
              </a:rPr>
              <a:t> Resources in Bakken, Canada</a:t>
            </a:r>
          </a:p>
          <a:p>
            <a:pPr marL="1257300" lvl="2" indent="-342900">
              <a:buFont typeface="Arial" panose="020B0604020202020204" pitchFamily="34" charset="0"/>
              <a:buChar char="•"/>
            </a:pPr>
            <a:r>
              <a:rPr lang="en-US" sz="2200" kern="0" dirty="0" err="1">
                <a:solidFill>
                  <a:sysClr val="windowText" lastClr="000000"/>
                </a:solidFill>
                <a:latin typeface="Arial" panose="020B0604020202020204" pitchFamily="34" charset="0"/>
                <a:cs typeface="Arial" panose="020B0604020202020204" pitchFamily="34" charset="0"/>
              </a:rPr>
              <a:t>CH</a:t>
            </a:r>
            <a:r>
              <a:rPr lang="en-US" sz="2200" kern="0" baseline="-25000" dirty="0" err="1">
                <a:solidFill>
                  <a:sysClr val="windowText" lastClr="000000"/>
                </a:solidFill>
                <a:latin typeface="Arial" panose="020B0604020202020204" pitchFamily="34" charset="0"/>
                <a:cs typeface="Arial" panose="020B0604020202020204" pitchFamily="34" charset="0"/>
              </a:rPr>
              <a:t>4</a:t>
            </a:r>
            <a:r>
              <a:rPr lang="en-US" sz="2200" kern="0" dirty="0">
                <a:solidFill>
                  <a:sysClr val="windowText" lastClr="000000"/>
                </a:solidFill>
                <a:latin typeface="Arial" panose="020B0604020202020204" pitchFamily="34" charset="0"/>
                <a:cs typeface="Arial" panose="020B0604020202020204" pitchFamily="34" charset="0"/>
              </a:rPr>
              <a:t> flooding between horizontal laterals @ 9 wells</a:t>
            </a:r>
          </a:p>
          <a:p>
            <a:pPr marL="1257300" lvl="2" indent="-342900">
              <a:buFont typeface="Arial" panose="020B0604020202020204" pitchFamily="34" charset="0"/>
              <a:buChar char="•"/>
            </a:pPr>
            <a:r>
              <a:rPr lang="en-US" sz="2200" kern="0" dirty="0">
                <a:solidFill>
                  <a:sysClr val="windowText" lastClr="000000"/>
                </a:solidFill>
                <a:latin typeface="Arial" panose="020B0604020202020204" pitchFamily="34" charset="0"/>
                <a:cs typeface="Arial" panose="020B0604020202020204" pitchFamily="34" charset="0"/>
              </a:rPr>
              <a:t>130 </a:t>
            </a:r>
            <a:r>
              <a:rPr lang="en-US" sz="2200" kern="0" dirty="0" err="1">
                <a:solidFill>
                  <a:sysClr val="windowText" lastClr="000000"/>
                </a:solidFill>
                <a:latin typeface="Arial" panose="020B0604020202020204" pitchFamily="34" charset="0"/>
                <a:cs typeface="Arial" panose="020B0604020202020204" pitchFamily="34" charset="0"/>
              </a:rPr>
              <a:t>bbl</a:t>
            </a:r>
            <a:r>
              <a:rPr lang="en-US" sz="2200" kern="0" dirty="0">
                <a:solidFill>
                  <a:sysClr val="windowText" lastClr="000000"/>
                </a:solidFill>
                <a:latin typeface="Arial" panose="020B0604020202020204" pitchFamily="34" charset="0"/>
                <a:cs typeface="Arial" panose="020B0604020202020204" pitchFamily="34" charset="0"/>
              </a:rPr>
              <a:t>/d to a of 295 </a:t>
            </a:r>
            <a:r>
              <a:rPr lang="en-US" sz="2200" kern="0" dirty="0" err="1">
                <a:solidFill>
                  <a:sysClr val="windowText" lastClr="000000"/>
                </a:solidFill>
                <a:latin typeface="Arial" panose="020B0604020202020204" pitchFamily="34" charset="0"/>
                <a:cs typeface="Arial" panose="020B0604020202020204" pitchFamily="34" charset="0"/>
              </a:rPr>
              <a:t>bbl</a:t>
            </a:r>
            <a:r>
              <a:rPr lang="en-US" sz="2200" kern="0" dirty="0">
                <a:solidFill>
                  <a:sysClr val="windowText" lastClr="000000"/>
                </a:solidFill>
                <a:latin typeface="Arial" panose="020B0604020202020204" pitchFamily="34" charset="0"/>
                <a:cs typeface="Arial" panose="020B0604020202020204" pitchFamily="34" charset="0"/>
              </a:rPr>
              <a:t>/d</a:t>
            </a:r>
          </a:p>
          <a:p>
            <a:pPr marL="1257300" lvl="2" indent="-342900">
              <a:buFont typeface="Arial" panose="020B0604020202020204" pitchFamily="34" charset="0"/>
              <a:buChar char="•"/>
            </a:pPr>
            <a:r>
              <a:rPr lang="en-US" sz="2200" kern="0" dirty="0">
                <a:solidFill>
                  <a:sysClr val="windowText" lastClr="000000"/>
                </a:solidFill>
                <a:latin typeface="Arial" panose="020B0604020202020204" pitchFamily="34" charset="0"/>
                <a:cs typeface="Arial" panose="020B0604020202020204" pitchFamily="34" charset="0"/>
              </a:rPr>
              <a:t>Increased yield of </a:t>
            </a:r>
            <a:r>
              <a:rPr lang="en-US" sz="2200" kern="0" dirty="0" err="1">
                <a:solidFill>
                  <a:sysClr val="windowText" lastClr="000000"/>
                </a:solidFill>
                <a:latin typeface="Arial" panose="020B0604020202020204" pitchFamily="34" charset="0"/>
                <a:cs typeface="Arial" panose="020B0604020202020204" pitchFamily="34" charset="0"/>
              </a:rPr>
              <a:t>NGL</a:t>
            </a:r>
            <a:r>
              <a:rPr lang="en-US" sz="2200" kern="0" dirty="0">
                <a:solidFill>
                  <a:sysClr val="windowText" lastClr="000000"/>
                </a:solidFill>
                <a:latin typeface="Arial" panose="020B0604020202020204" pitchFamily="34" charset="0"/>
                <a:cs typeface="Arial" panose="020B0604020202020204" pitchFamily="34" charset="0"/>
              </a:rPr>
              <a:t> due to vaporizing </a:t>
            </a:r>
          </a:p>
          <a:p>
            <a:pPr lvl="2"/>
            <a:endParaRPr lang="en-US" sz="2200" kern="0" dirty="0">
              <a:solidFill>
                <a:sysClr val="windowText" lastClr="000000"/>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200" kern="0" dirty="0" err="1">
                <a:solidFill>
                  <a:sysClr val="windowText" lastClr="000000"/>
                </a:solidFill>
                <a:latin typeface="Arial" panose="020B0604020202020204" pitchFamily="34" charset="0"/>
                <a:cs typeface="Arial" panose="020B0604020202020204" pitchFamily="34" charset="0"/>
              </a:rPr>
              <a:t>EOG</a:t>
            </a:r>
            <a:r>
              <a:rPr lang="en-US" sz="2200" kern="0" dirty="0">
                <a:solidFill>
                  <a:sysClr val="windowText" lastClr="000000"/>
                </a:solidFill>
                <a:latin typeface="Arial" panose="020B0604020202020204" pitchFamily="34" charset="0"/>
                <a:cs typeface="Arial" panose="020B0604020202020204" pitchFamily="34" charset="0"/>
              </a:rPr>
              <a:t> Resources in Eagle Ford</a:t>
            </a:r>
          </a:p>
          <a:p>
            <a:pPr marL="1257300" lvl="2" indent="-342900">
              <a:buFont typeface="Arial" panose="020B0604020202020204" pitchFamily="34" charset="0"/>
              <a:buChar char="•"/>
            </a:pPr>
            <a:r>
              <a:rPr lang="en-US" sz="2200" kern="0" dirty="0">
                <a:solidFill>
                  <a:sysClr val="windowText" lastClr="000000"/>
                </a:solidFill>
                <a:latin typeface="Arial" panose="020B0604020202020204" pitchFamily="34" charset="0"/>
                <a:cs typeface="Arial" panose="020B0604020202020204" pitchFamily="34" charset="0"/>
              </a:rPr>
              <a:t>produced gas re-injection @15 wells </a:t>
            </a:r>
          </a:p>
          <a:p>
            <a:pPr marL="1257300" lvl="2" indent="-342900">
              <a:buFont typeface="Arial" panose="020B0604020202020204" pitchFamily="34" charset="0"/>
              <a:buChar char="•"/>
            </a:pPr>
            <a:r>
              <a:rPr lang="en-US" sz="2200" kern="0" dirty="0">
                <a:solidFill>
                  <a:srgbClr val="FF0000"/>
                </a:solidFill>
                <a:latin typeface="Arial" panose="020B0604020202020204" pitchFamily="34" charset="0"/>
                <a:cs typeface="Arial" panose="020B0604020202020204" pitchFamily="34" charset="0"/>
              </a:rPr>
              <a:t>Huff-n-puff</a:t>
            </a:r>
            <a:r>
              <a:rPr lang="en-US" sz="2200" kern="0" dirty="0">
                <a:solidFill>
                  <a:sysClr val="windowText" lastClr="000000"/>
                </a:solidFill>
                <a:latin typeface="Arial" panose="020B0604020202020204" pitchFamily="34" charset="0"/>
                <a:cs typeface="Arial" panose="020B0604020202020204" pitchFamily="34" charset="0"/>
              </a:rPr>
              <a:t> and flooding </a:t>
            </a:r>
          </a:p>
          <a:p>
            <a:pPr marL="1257300" lvl="2" indent="-342900">
              <a:buFont typeface="Arial" panose="020B0604020202020204" pitchFamily="34" charset="0"/>
              <a:buChar char="•"/>
            </a:pPr>
            <a:r>
              <a:rPr lang="en-CA" sz="2200" kern="0" dirty="0">
                <a:solidFill>
                  <a:sysClr val="windowText" lastClr="000000"/>
                </a:solidFill>
                <a:latin typeface="Arial" panose="020B0604020202020204" pitchFamily="34" charset="0"/>
                <a:cs typeface="Arial" panose="020B0604020202020204" pitchFamily="34" charset="0"/>
              </a:rPr>
              <a:t>Response in 2 to 3 months</a:t>
            </a:r>
            <a:endParaRPr lang="en-US" sz="2200" kern="0" dirty="0">
              <a:solidFill>
                <a:sysClr val="windowText" lastClr="000000"/>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en-US" sz="2200" kern="0" dirty="0">
                <a:solidFill>
                  <a:sysClr val="windowText" lastClr="000000"/>
                </a:solidFill>
                <a:latin typeface="Arial" panose="020B0604020202020204" pitchFamily="34" charset="0"/>
                <a:cs typeface="Arial" panose="020B0604020202020204" pitchFamily="34" charset="0"/>
              </a:rPr>
              <a:t>Cost: </a:t>
            </a:r>
            <a:r>
              <a:rPr lang="en-US" sz="2200" kern="0" dirty="0">
                <a:solidFill>
                  <a:srgbClr val="FF0000"/>
                </a:solidFill>
                <a:latin typeface="Arial" panose="020B0604020202020204" pitchFamily="34" charset="0"/>
                <a:cs typeface="Arial" panose="020B0604020202020204" pitchFamily="34" charset="0"/>
              </a:rPr>
              <a:t>$6 per barrel</a:t>
            </a:r>
          </a:p>
          <a:p>
            <a:pPr marL="1257300" lvl="2" indent="-342900">
              <a:buFont typeface="Arial" panose="020B0604020202020204" pitchFamily="34" charset="0"/>
              <a:buChar char="•"/>
            </a:pPr>
            <a:endParaRPr lang="en-US" sz="2200" kern="0" dirty="0">
              <a:solidFill>
                <a:sysClr val="windowText" lastClr="000000"/>
              </a:solidFill>
              <a:latin typeface="Arial" panose="020B0604020202020204" pitchFamily="34" charset="0"/>
              <a:cs typeface="Arial" panose="020B0604020202020204" pitchFamily="34" charset="0"/>
            </a:endParaRPr>
          </a:p>
          <a:p>
            <a:pPr lvl="0" eaLnBrk="1" fontAlgn="auto" hangingPunct="1">
              <a:spcBef>
                <a:spcPts val="0"/>
              </a:spcBef>
              <a:spcAft>
                <a:spcPts val="0"/>
              </a:spcAft>
            </a:pPr>
            <a:r>
              <a:rPr lang="en-CA" sz="2000" dirty="0">
                <a:solidFill>
                  <a:prstClr val="black"/>
                </a:solidFill>
                <a:latin typeface="Arial" panose="020B0604020202020204" pitchFamily="34" charset="0"/>
                <a:cs typeface="Arial" panose="020B0604020202020204" pitchFamily="34" charset="0"/>
              </a:rPr>
              <a:t>1. Matrix K: Bakken </a:t>
            </a:r>
            <a:r>
              <a:rPr lang="en-CA" sz="2000" dirty="0">
                <a:solidFill>
                  <a:srgbClr val="FF0000"/>
                </a:solidFill>
                <a:latin typeface="Arial" panose="020B0604020202020204" pitchFamily="34" charset="0"/>
                <a:cs typeface="Arial" panose="020B0604020202020204" pitchFamily="34" charset="0"/>
              </a:rPr>
              <a:t>&gt;&gt;</a:t>
            </a:r>
            <a:r>
              <a:rPr lang="en-CA" sz="2000" dirty="0">
                <a:solidFill>
                  <a:prstClr val="black"/>
                </a:solidFill>
                <a:latin typeface="Arial" panose="020B0604020202020204" pitchFamily="34" charset="0"/>
                <a:cs typeface="Arial" panose="020B0604020202020204" pitchFamily="34" charset="0"/>
              </a:rPr>
              <a:t> Eagle Ford </a:t>
            </a:r>
          </a:p>
          <a:p>
            <a:pPr lvl="0" eaLnBrk="1" fontAlgn="auto" hangingPunct="1">
              <a:spcBef>
                <a:spcPts val="0"/>
              </a:spcBef>
              <a:spcAft>
                <a:spcPts val="0"/>
              </a:spcAft>
            </a:pPr>
            <a:r>
              <a:rPr lang="en-CA" sz="2000" dirty="0">
                <a:solidFill>
                  <a:prstClr val="black"/>
                </a:solidFill>
                <a:latin typeface="Arial" panose="020B0604020202020204" pitchFamily="34" charset="0"/>
                <a:cs typeface="Arial" panose="020B0604020202020204" pitchFamily="34" charset="0"/>
              </a:rPr>
              <a:t>2. Bakken has </a:t>
            </a:r>
            <a:r>
              <a:rPr lang="en-CA" sz="2000" dirty="0">
                <a:solidFill>
                  <a:srgbClr val="FF0000"/>
                </a:solidFill>
                <a:latin typeface="Arial" panose="020B0604020202020204" pitchFamily="34" charset="0"/>
                <a:cs typeface="Arial" panose="020B0604020202020204" pitchFamily="34" charset="0"/>
              </a:rPr>
              <a:t>more fractures</a:t>
            </a:r>
          </a:p>
          <a:p>
            <a:pPr eaLnBrk="1" fontAlgn="auto" hangingPunct="1">
              <a:spcBef>
                <a:spcPts val="0"/>
              </a:spcBef>
              <a:spcAft>
                <a:spcPts val="0"/>
              </a:spcAft>
            </a:pPr>
            <a:r>
              <a:rPr lang="en-CA" sz="2000" dirty="0">
                <a:solidFill>
                  <a:prstClr val="black"/>
                </a:solidFill>
                <a:latin typeface="Arial" panose="020B0604020202020204" pitchFamily="34" charset="0"/>
                <a:cs typeface="Arial" panose="020B0604020202020204" pitchFamily="34" charset="0"/>
              </a:rPr>
              <a:t>3. </a:t>
            </a:r>
            <a:r>
              <a:rPr lang="en-US" sz="2000" dirty="0">
                <a:solidFill>
                  <a:prstClr val="black"/>
                </a:solidFill>
                <a:latin typeface="Arial" panose="020B0604020202020204" pitchFamily="34" charset="0"/>
                <a:cs typeface="Arial" panose="020B0604020202020204" pitchFamily="34" charset="0"/>
              </a:rPr>
              <a:t>More pilots </a:t>
            </a:r>
            <a:r>
              <a:rPr lang="en-US" sz="2000" kern="0" dirty="0">
                <a:solidFill>
                  <a:sysClr val="windowText" lastClr="000000"/>
                </a:solidFill>
                <a:latin typeface="Arial" panose="020B0604020202020204" pitchFamily="34" charset="0"/>
                <a:cs typeface="Arial" panose="020B0604020202020204" pitchFamily="34" charset="0"/>
              </a:rPr>
              <a:t>ongoing e.g. Permian (</a:t>
            </a:r>
            <a:r>
              <a:rPr lang="en-US" sz="2000" kern="0" dirty="0" err="1">
                <a:solidFill>
                  <a:sysClr val="windowText" lastClr="000000"/>
                </a:solidFill>
                <a:latin typeface="Arial" panose="020B0604020202020204" pitchFamily="34" charset="0"/>
                <a:cs typeface="Arial" panose="020B0604020202020204" pitchFamily="34" charset="0"/>
              </a:rPr>
              <a:t>SPE197101</a:t>
            </a:r>
            <a:r>
              <a:rPr lang="en-US" sz="2000" kern="0" dirty="0">
                <a:solidFill>
                  <a:sysClr val="windowText" lastClr="000000"/>
                </a:solidFill>
                <a:latin typeface="Arial" panose="020B0604020202020204" pitchFamily="34" charset="0"/>
                <a:cs typeface="Arial" panose="020B0604020202020204" pitchFamily="34" charset="0"/>
              </a:rPr>
              <a:t>)</a:t>
            </a:r>
          </a:p>
          <a:p>
            <a:pPr lvl="0" eaLnBrk="1" fontAlgn="auto" hangingPunct="1">
              <a:spcBef>
                <a:spcPts val="0"/>
              </a:spcBef>
              <a:spcAft>
                <a:spcPts val="0"/>
              </a:spcAft>
            </a:pPr>
            <a:endParaRPr lang="en-US" sz="2000" dirty="0">
              <a:solidFill>
                <a:srgbClr val="FF000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endParaRPr lang="en-US" sz="2200" kern="0" dirty="0">
              <a:solidFill>
                <a:sysClr val="windowText" lastClr="000000"/>
              </a:solidFill>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endParaRPr lang="en-US" sz="2200" kern="0" dirty="0">
              <a:solidFill>
                <a:sysClr val="windowText" lastClr="000000"/>
              </a:solidFill>
              <a:latin typeface="Arial" panose="020B0604020202020204" pitchFamily="34" charset="0"/>
              <a:cs typeface="Arial" panose="020B0604020202020204" pitchFamily="34" charset="0"/>
            </a:endParaRPr>
          </a:p>
          <a:p>
            <a:endParaRPr lang="en-US" kern="0" dirty="0">
              <a:solidFill>
                <a:sysClr val="windowText" lastClr="000000"/>
              </a:solidFill>
            </a:endParaRPr>
          </a:p>
          <a:p>
            <a:endParaRPr lang="en-US" kern="0" dirty="0">
              <a:solidFill>
                <a:sysClr val="windowText" lastClr="000000"/>
              </a:solidFill>
            </a:endParaRPr>
          </a:p>
        </p:txBody>
      </p:sp>
      <p:sp>
        <p:nvSpPr>
          <p:cNvPr id="18" name="Rectangle 17">
            <a:extLst>
              <a:ext uri="{FF2B5EF4-FFF2-40B4-BE49-F238E27FC236}">
                <a16:creationId xmlns:a16="http://schemas.microsoft.com/office/drawing/2014/main" id="{0DC8CB55-4F8C-4E09-8413-CAFEA56640BB}"/>
              </a:ext>
            </a:extLst>
          </p:cNvPr>
          <p:cNvSpPr/>
          <p:nvPr/>
        </p:nvSpPr>
        <p:spPr>
          <a:xfrm>
            <a:off x="4369120" y="6325949"/>
            <a:ext cx="2155718" cy="400110"/>
          </a:xfrm>
          <a:prstGeom prst="rect">
            <a:avLst/>
          </a:prstGeom>
        </p:spPr>
        <p:txBody>
          <a:bodyPr wrap="none">
            <a:spAutoFit/>
          </a:bodyPr>
          <a:lstStyle/>
          <a:p>
            <a:r>
              <a:rPr lang="en-US" sz="2000" dirty="0">
                <a:solidFill>
                  <a:schemeClr val="bg1">
                    <a:lumMod val="50000"/>
                  </a:schemeClr>
                </a:solidFill>
              </a:rPr>
              <a:t>(Wang et. al, 2017)</a:t>
            </a:r>
          </a:p>
        </p:txBody>
      </p:sp>
    </p:spTree>
    <p:extLst>
      <p:ext uri="{BB962C8B-B14F-4D97-AF65-F5344CB8AC3E}">
        <p14:creationId xmlns:p14="http://schemas.microsoft.com/office/powerpoint/2010/main" val="381054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B935-043F-4CB0-9E40-996D9A181402}"/>
              </a:ext>
            </a:extLst>
          </p:cNvPr>
          <p:cNvSpPr>
            <a:spLocks noGrp="1"/>
          </p:cNvSpPr>
          <p:nvPr>
            <p:ph type="title"/>
          </p:nvPr>
        </p:nvSpPr>
        <p:spPr/>
        <p:txBody>
          <a:bodyPr/>
          <a:lstStyle/>
          <a:p>
            <a:r>
              <a:rPr lang="en-US" dirty="0"/>
              <a:t>Background—Black oil model </a:t>
            </a:r>
            <a:r>
              <a:rPr lang="en-US" dirty="0" err="1"/>
              <a:t>v.s</a:t>
            </a:r>
            <a:r>
              <a:rPr lang="en-US" dirty="0"/>
              <a:t>. compositional model</a:t>
            </a:r>
          </a:p>
        </p:txBody>
      </p:sp>
      <p:sp>
        <p:nvSpPr>
          <p:cNvPr id="3" name="Content Placeholder 2">
            <a:extLst>
              <a:ext uri="{FF2B5EF4-FFF2-40B4-BE49-F238E27FC236}">
                <a16:creationId xmlns:a16="http://schemas.microsoft.com/office/drawing/2014/main" id="{5C3A35AE-9384-437D-868B-A25DFFA65416}"/>
              </a:ext>
            </a:extLst>
          </p:cNvPr>
          <p:cNvSpPr>
            <a:spLocks noGrp="1"/>
          </p:cNvSpPr>
          <p:nvPr>
            <p:ph sz="half" idx="1"/>
          </p:nvPr>
        </p:nvSpPr>
        <p:spPr>
          <a:xfrm>
            <a:off x="426720" y="1106747"/>
            <a:ext cx="5669280" cy="5016500"/>
          </a:xfrm>
        </p:spPr>
        <p:txBody>
          <a:bodyPr/>
          <a:lstStyle/>
          <a:p>
            <a:r>
              <a:rPr lang="en-US" dirty="0"/>
              <a:t>3 pseudo-components: water, oil, gas</a:t>
            </a:r>
          </a:p>
          <a:p>
            <a:r>
              <a:rPr lang="en-US" dirty="0"/>
              <a:t>Primary </a:t>
            </a:r>
            <a:r>
              <a:rPr lang="en-US" dirty="0" err="1"/>
              <a:t>eqs</a:t>
            </a:r>
            <a:r>
              <a:rPr lang="en-US" dirty="0"/>
              <a:t>—conservation of mass</a:t>
            </a:r>
          </a:p>
          <a:p>
            <a:endParaRPr lang="en-US" dirty="0"/>
          </a:p>
          <a:p>
            <a:endParaRPr lang="en-US" dirty="0"/>
          </a:p>
          <a:p>
            <a:endParaRPr lang="en-US" dirty="0"/>
          </a:p>
          <a:p>
            <a:endParaRPr lang="en-US" dirty="0"/>
          </a:p>
          <a:p>
            <a:endParaRPr lang="en-US" dirty="0"/>
          </a:p>
          <a:p>
            <a:r>
              <a:rPr lang="en-US" dirty="0"/>
              <a:t>Darcy’s law:</a:t>
            </a:r>
          </a:p>
          <a:p>
            <a:r>
              <a:rPr lang="en-US" dirty="0"/>
              <a:t>Constitutive </a:t>
            </a:r>
            <a:r>
              <a:rPr lang="en-US" dirty="0" err="1"/>
              <a:t>eqs</a:t>
            </a:r>
            <a:r>
              <a:rPr lang="en-US" dirty="0"/>
              <a:t>.</a:t>
            </a:r>
          </a:p>
          <a:p>
            <a:endParaRPr lang="en-US" dirty="0"/>
          </a:p>
        </p:txBody>
      </p:sp>
      <p:sp>
        <p:nvSpPr>
          <p:cNvPr id="4" name="Content Placeholder 3">
            <a:extLst>
              <a:ext uri="{FF2B5EF4-FFF2-40B4-BE49-F238E27FC236}">
                <a16:creationId xmlns:a16="http://schemas.microsoft.com/office/drawing/2014/main" id="{0F7E494A-367B-4C5C-B5B2-16B6FF1E0F04}"/>
              </a:ext>
            </a:extLst>
          </p:cNvPr>
          <p:cNvSpPr>
            <a:spLocks noGrp="1"/>
          </p:cNvSpPr>
          <p:nvPr>
            <p:ph sz="half" idx="2"/>
          </p:nvPr>
        </p:nvSpPr>
        <p:spPr>
          <a:xfrm>
            <a:off x="6172199" y="1054133"/>
            <a:ext cx="6117771" cy="5016500"/>
          </a:xfrm>
        </p:spPr>
        <p:txBody>
          <a:bodyPr/>
          <a:lstStyle/>
          <a:p>
            <a:r>
              <a:rPr lang="en-US" dirty="0" err="1"/>
              <a:t>nc+1</a:t>
            </a:r>
            <a:r>
              <a:rPr lang="en-US" dirty="0"/>
              <a:t> true/pseudo-components</a:t>
            </a:r>
          </a:p>
          <a:p>
            <a:r>
              <a:rPr lang="en-US" dirty="0"/>
              <a:t>Mass conservation of each component</a:t>
            </a:r>
          </a:p>
          <a:p>
            <a:endParaRPr lang="en-US" dirty="0"/>
          </a:p>
          <a:p>
            <a:endParaRPr lang="en-US" dirty="0"/>
          </a:p>
          <a:p>
            <a:pPr marL="0" indent="0">
              <a:buNone/>
            </a:pPr>
            <a:endParaRPr lang="en-US" dirty="0"/>
          </a:p>
          <a:p>
            <a:r>
              <a:rPr lang="en-US" dirty="0"/>
              <a:t>Darcy’s law for advective flux</a:t>
            </a:r>
          </a:p>
          <a:p>
            <a:r>
              <a:rPr lang="en-US" dirty="0"/>
              <a:t>Fick’s law for diffusive flux</a:t>
            </a:r>
          </a:p>
          <a:p>
            <a:endParaRPr lang="en-US" dirty="0"/>
          </a:p>
          <a:p>
            <a:r>
              <a:rPr lang="en-US" dirty="0"/>
              <a:t>Phase equilibrium equations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C8C5ACE9-C6D9-471D-AD99-BACE0694A829}"/>
              </a:ext>
            </a:extLst>
          </p:cNvPr>
          <p:cNvSpPr>
            <a:spLocks noGrp="1"/>
          </p:cNvSpPr>
          <p:nvPr>
            <p:ph type="sldNum" sz="quarter" idx="12"/>
          </p:nvPr>
        </p:nvSpPr>
        <p:spPr/>
        <p:txBody>
          <a:bodyPr/>
          <a:lstStyle/>
          <a:p>
            <a:fld id="{95DD845D-BEAD-3749-808E-4EBEDDED822A}" type="slidenum">
              <a:rPr lang="en-US" smtClean="0"/>
              <a:pPr/>
              <a:t>4</a:t>
            </a:fld>
            <a:endParaRPr lang="en-US"/>
          </a:p>
        </p:txBody>
      </p:sp>
      <p:graphicFrame>
        <p:nvGraphicFramePr>
          <p:cNvPr id="6" name="Object 5">
            <a:extLst>
              <a:ext uri="{FF2B5EF4-FFF2-40B4-BE49-F238E27FC236}">
                <a16:creationId xmlns:a16="http://schemas.microsoft.com/office/drawing/2014/main" id="{44FF80A2-36E5-49AE-B742-20B293C0D8BF}"/>
              </a:ext>
            </a:extLst>
          </p:cNvPr>
          <p:cNvGraphicFramePr>
            <a:graphicFrameLocks noChangeAspect="1"/>
          </p:cNvGraphicFramePr>
          <p:nvPr/>
        </p:nvGraphicFramePr>
        <p:xfrm>
          <a:off x="525915" y="1901825"/>
          <a:ext cx="5434012" cy="2235200"/>
        </p:xfrm>
        <a:graphic>
          <a:graphicData uri="http://schemas.openxmlformats.org/presentationml/2006/ole">
            <mc:AlternateContent xmlns:mc="http://schemas.openxmlformats.org/markup-compatibility/2006">
              <mc:Choice xmlns:v="urn:schemas-microsoft-com:vml" Requires="v">
                <p:oleObj spid="_x0000_s19758" name="Equation" r:id="rId4" imgW="5422680" imgH="2222280" progId="Equation.DSMT4">
                  <p:embed/>
                </p:oleObj>
              </mc:Choice>
              <mc:Fallback>
                <p:oleObj name="Equation" r:id="rId4" imgW="5422680" imgH="2222280" progId="Equation.DSMT4">
                  <p:embed/>
                  <p:pic>
                    <p:nvPicPr>
                      <p:cNvPr id="6" name="Object 5">
                        <a:extLst>
                          <a:ext uri="{FF2B5EF4-FFF2-40B4-BE49-F238E27FC236}">
                            <a16:creationId xmlns:a16="http://schemas.microsoft.com/office/drawing/2014/main" id="{44FF80A2-36E5-49AE-B742-20B293C0D8BF}"/>
                          </a:ext>
                        </a:extLst>
                      </p:cNvPr>
                      <p:cNvPicPr>
                        <a:picLocks noChangeAspect="1" noChangeArrowheads="1"/>
                      </p:cNvPicPr>
                      <p:nvPr/>
                    </p:nvPicPr>
                    <p:blipFill>
                      <a:blip r:embed="rId5"/>
                      <a:srcRect/>
                      <a:stretch>
                        <a:fillRect/>
                      </a:stretch>
                    </p:blipFill>
                    <p:spPr bwMode="auto">
                      <a:xfrm>
                        <a:off x="525915" y="1901825"/>
                        <a:ext cx="5434012" cy="223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9FC9A71F-3B80-456C-81DB-0171F31E5FA7}"/>
              </a:ext>
            </a:extLst>
          </p:cNvPr>
          <p:cNvGraphicFramePr>
            <a:graphicFrameLocks noChangeAspect="1"/>
          </p:cNvGraphicFramePr>
          <p:nvPr/>
        </p:nvGraphicFramePr>
        <p:xfrm>
          <a:off x="2574925" y="4137025"/>
          <a:ext cx="2889250" cy="792163"/>
        </p:xfrm>
        <a:graphic>
          <a:graphicData uri="http://schemas.openxmlformats.org/presentationml/2006/ole">
            <mc:AlternateContent xmlns:mc="http://schemas.openxmlformats.org/markup-compatibility/2006">
              <mc:Choice xmlns:v="urn:schemas-microsoft-com:vml" Requires="v">
                <p:oleObj spid="_x0000_s19759" name="Equation" r:id="rId6" imgW="2882880" imgH="787320" progId="Equation.DSMT4">
                  <p:embed/>
                </p:oleObj>
              </mc:Choice>
              <mc:Fallback>
                <p:oleObj name="Equation" r:id="rId6" imgW="2882880" imgH="787320" progId="Equation.DSMT4">
                  <p:embed/>
                  <p:pic>
                    <p:nvPicPr>
                      <p:cNvPr id="7" name="Object 6">
                        <a:extLst>
                          <a:ext uri="{FF2B5EF4-FFF2-40B4-BE49-F238E27FC236}">
                            <a16:creationId xmlns:a16="http://schemas.microsoft.com/office/drawing/2014/main" id="{9FC9A71F-3B80-456C-81DB-0171F31E5FA7}"/>
                          </a:ext>
                        </a:extLst>
                      </p:cNvPr>
                      <p:cNvPicPr>
                        <a:picLocks noChangeAspect="1" noChangeArrowheads="1"/>
                      </p:cNvPicPr>
                      <p:nvPr/>
                    </p:nvPicPr>
                    <p:blipFill>
                      <a:blip r:embed="rId7"/>
                      <a:srcRect/>
                      <a:stretch>
                        <a:fillRect/>
                      </a:stretch>
                    </p:blipFill>
                    <p:spPr bwMode="auto">
                      <a:xfrm>
                        <a:off x="2574925" y="4137025"/>
                        <a:ext cx="288925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79CC50E2-37DD-4ACC-A09E-33519889009F}"/>
              </a:ext>
            </a:extLst>
          </p:cNvPr>
          <p:cNvGraphicFramePr>
            <a:graphicFrameLocks noChangeAspect="1"/>
          </p:cNvGraphicFramePr>
          <p:nvPr/>
        </p:nvGraphicFramePr>
        <p:xfrm>
          <a:off x="694875" y="5118634"/>
          <a:ext cx="1922463" cy="1265237"/>
        </p:xfrm>
        <a:graphic>
          <a:graphicData uri="http://schemas.openxmlformats.org/presentationml/2006/ole">
            <mc:AlternateContent xmlns:mc="http://schemas.openxmlformats.org/markup-compatibility/2006">
              <mc:Choice xmlns:v="urn:schemas-microsoft-com:vml" Requires="v">
                <p:oleObj spid="_x0000_s19760" name="Equation" r:id="rId8" imgW="1917360" imgH="1257120" progId="Equation.DSMT4">
                  <p:embed/>
                </p:oleObj>
              </mc:Choice>
              <mc:Fallback>
                <p:oleObj name="Equation" r:id="rId8" imgW="1917360" imgH="1257120" progId="Equation.DSMT4">
                  <p:embed/>
                  <p:pic>
                    <p:nvPicPr>
                      <p:cNvPr id="8" name="Object 7">
                        <a:extLst>
                          <a:ext uri="{FF2B5EF4-FFF2-40B4-BE49-F238E27FC236}">
                            <a16:creationId xmlns:a16="http://schemas.microsoft.com/office/drawing/2014/main" id="{79CC50E2-37DD-4ACC-A09E-33519889009F}"/>
                          </a:ext>
                        </a:extLst>
                      </p:cNvPr>
                      <p:cNvPicPr>
                        <a:picLocks noChangeAspect="1" noChangeArrowheads="1"/>
                      </p:cNvPicPr>
                      <p:nvPr/>
                    </p:nvPicPr>
                    <p:blipFill>
                      <a:blip r:embed="rId9"/>
                      <a:srcRect/>
                      <a:stretch>
                        <a:fillRect/>
                      </a:stretch>
                    </p:blipFill>
                    <p:spPr bwMode="auto">
                      <a:xfrm>
                        <a:off x="694875" y="5118634"/>
                        <a:ext cx="1922463" cy="1265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C29AC226-040D-444F-91DB-72E795E2F946}"/>
              </a:ext>
            </a:extLst>
          </p:cNvPr>
          <p:cNvGraphicFramePr>
            <a:graphicFrameLocks noChangeAspect="1"/>
          </p:cNvGraphicFramePr>
          <p:nvPr/>
        </p:nvGraphicFramePr>
        <p:xfrm>
          <a:off x="6426200" y="1956611"/>
          <a:ext cx="5765800" cy="1341437"/>
        </p:xfrm>
        <a:graphic>
          <a:graphicData uri="http://schemas.openxmlformats.org/presentationml/2006/ole">
            <mc:AlternateContent xmlns:mc="http://schemas.openxmlformats.org/markup-compatibility/2006">
              <mc:Choice xmlns:v="urn:schemas-microsoft-com:vml" Requires="v">
                <p:oleObj spid="_x0000_s19761" name="Equation" r:id="rId10" imgW="5752800" imgH="1333440" progId="Equation.DSMT4">
                  <p:embed/>
                </p:oleObj>
              </mc:Choice>
              <mc:Fallback>
                <p:oleObj name="Equation" r:id="rId10" imgW="5752800" imgH="1333440" progId="Equation.DSMT4">
                  <p:embed/>
                  <p:pic>
                    <p:nvPicPr>
                      <p:cNvPr id="9" name="Object 8">
                        <a:extLst>
                          <a:ext uri="{FF2B5EF4-FFF2-40B4-BE49-F238E27FC236}">
                            <a16:creationId xmlns:a16="http://schemas.microsoft.com/office/drawing/2014/main" id="{C29AC226-040D-444F-91DB-72E795E2F946}"/>
                          </a:ext>
                        </a:extLst>
                      </p:cNvPr>
                      <p:cNvPicPr>
                        <a:picLocks noChangeAspect="1" noChangeArrowheads="1"/>
                      </p:cNvPicPr>
                      <p:nvPr/>
                    </p:nvPicPr>
                    <p:blipFill>
                      <a:blip r:embed="rId11"/>
                      <a:srcRect/>
                      <a:stretch>
                        <a:fillRect/>
                      </a:stretch>
                    </p:blipFill>
                    <p:spPr bwMode="auto">
                      <a:xfrm>
                        <a:off x="6426200" y="1956611"/>
                        <a:ext cx="5765800" cy="1341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a:extLst>
              <a:ext uri="{FF2B5EF4-FFF2-40B4-BE49-F238E27FC236}">
                <a16:creationId xmlns:a16="http://schemas.microsoft.com/office/drawing/2014/main" id="{4293AF67-E337-49D0-8B62-2C1F011D71BF}"/>
              </a:ext>
            </a:extLst>
          </p:cNvPr>
          <p:cNvGraphicFramePr>
            <a:graphicFrameLocks noChangeAspect="1"/>
          </p:cNvGraphicFramePr>
          <p:nvPr/>
        </p:nvGraphicFramePr>
        <p:xfrm>
          <a:off x="6678954" y="4249127"/>
          <a:ext cx="1668462" cy="422275"/>
        </p:xfrm>
        <a:graphic>
          <a:graphicData uri="http://schemas.openxmlformats.org/presentationml/2006/ole">
            <mc:AlternateContent xmlns:mc="http://schemas.openxmlformats.org/markup-compatibility/2006">
              <mc:Choice xmlns:v="urn:schemas-microsoft-com:vml" Requires="v">
                <p:oleObj spid="_x0000_s19762" name="Equation" r:id="rId12" imgW="1663560" imgH="419040" progId="Equation.DSMT4">
                  <p:embed/>
                </p:oleObj>
              </mc:Choice>
              <mc:Fallback>
                <p:oleObj name="Equation" r:id="rId12" imgW="1663560" imgH="419040" progId="Equation.DSMT4">
                  <p:embed/>
                  <p:pic>
                    <p:nvPicPr>
                      <p:cNvPr id="10" name="Object 9">
                        <a:extLst>
                          <a:ext uri="{FF2B5EF4-FFF2-40B4-BE49-F238E27FC236}">
                            <a16:creationId xmlns:a16="http://schemas.microsoft.com/office/drawing/2014/main" id="{4293AF67-E337-49D0-8B62-2C1F011D71BF}"/>
                          </a:ext>
                        </a:extLst>
                      </p:cNvPr>
                      <p:cNvPicPr>
                        <a:picLocks noChangeAspect="1" noChangeArrowheads="1"/>
                      </p:cNvPicPr>
                      <p:nvPr/>
                    </p:nvPicPr>
                    <p:blipFill>
                      <a:blip r:embed="rId13"/>
                      <a:srcRect/>
                      <a:stretch>
                        <a:fillRect/>
                      </a:stretch>
                    </p:blipFill>
                    <p:spPr bwMode="auto">
                      <a:xfrm>
                        <a:off x="6678954" y="4249127"/>
                        <a:ext cx="1668462"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a:extLst>
              <a:ext uri="{FF2B5EF4-FFF2-40B4-BE49-F238E27FC236}">
                <a16:creationId xmlns:a16="http://schemas.microsoft.com/office/drawing/2014/main" id="{7D0043B2-74A4-4271-A2BA-0AC838082EDA}"/>
              </a:ext>
            </a:extLst>
          </p:cNvPr>
          <p:cNvGraphicFramePr>
            <a:graphicFrameLocks noChangeAspect="1"/>
          </p:cNvGraphicFramePr>
          <p:nvPr/>
        </p:nvGraphicFramePr>
        <p:xfrm>
          <a:off x="6613073" y="5043855"/>
          <a:ext cx="1681162" cy="384175"/>
        </p:xfrm>
        <a:graphic>
          <a:graphicData uri="http://schemas.openxmlformats.org/presentationml/2006/ole">
            <mc:AlternateContent xmlns:mc="http://schemas.openxmlformats.org/markup-compatibility/2006">
              <mc:Choice xmlns:v="urn:schemas-microsoft-com:vml" Requires="v">
                <p:oleObj spid="_x0000_s19763" name="Equation" r:id="rId14" imgW="1676160" imgH="380880" progId="Equation.DSMT4">
                  <p:embed/>
                </p:oleObj>
              </mc:Choice>
              <mc:Fallback>
                <p:oleObj name="Equation" r:id="rId14" imgW="1676160" imgH="380880" progId="Equation.DSMT4">
                  <p:embed/>
                  <p:pic>
                    <p:nvPicPr>
                      <p:cNvPr id="11" name="Object 10">
                        <a:extLst>
                          <a:ext uri="{FF2B5EF4-FFF2-40B4-BE49-F238E27FC236}">
                            <a16:creationId xmlns:a16="http://schemas.microsoft.com/office/drawing/2014/main" id="{7D0043B2-74A4-4271-A2BA-0AC838082EDA}"/>
                          </a:ext>
                        </a:extLst>
                      </p:cNvPr>
                      <p:cNvPicPr>
                        <a:picLocks noChangeAspect="1" noChangeArrowheads="1"/>
                      </p:cNvPicPr>
                      <p:nvPr/>
                    </p:nvPicPr>
                    <p:blipFill>
                      <a:blip r:embed="rId15"/>
                      <a:srcRect/>
                      <a:stretch>
                        <a:fillRect/>
                      </a:stretch>
                    </p:blipFill>
                    <p:spPr bwMode="auto">
                      <a:xfrm>
                        <a:off x="6613073" y="5043855"/>
                        <a:ext cx="1681162"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D179D4AA-423C-47D6-A3AE-3CE99A8ADF72}"/>
              </a:ext>
            </a:extLst>
          </p:cNvPr>
          <p:cNvSpPr/>
          <p:nvPr/>
        </p:nvSpPr>
        <p:spPr>
          <a:xfrm>
            <a:off x="4593265" y="5347358"/>
            <a:ext cx="7995683" cy="1446550"/>
          </a:xfrm>
          <a:prstGeom prst="rect">
            <a:avLst/>
          </a:prstGeom>
        </p:spPr>
        <p:txBody>
          <a:bodyPr wrap="square">
            <a:spAutoFit/>
          </a:bodyPr>
          <a:lstStyle/>
          <a:p>
            <a:r>
              <a:rPr lang="en-CA" sz="2200" dirty="0">
                <a:solidFill>
                  <a:srgbClr val="FF0000"/>
                </a:solidFill>
                <a:latin typeface="Arial" panose="020B0604020202020204" pitchFamily="34" charset="0"/>
                <a:cs typeface="Arial" panose="020B0604020202020204" pitchFamily="34" charset="0"/>
              </a:rPr>
              <a:t>Compositional model works better for gas injection because</a:t>
            </a:r>
            <a:r>
              <a:rPr lang="en-CA" sz="2200" dirty="0">
                <a:solidFill>
                  <a:schemeClr val="tx1"/>
                </a:solidFill>
                <a:latin typeface="Arial" panose="020B0604020202020204" pitchFamily="34" charset="0"/>
                <a:cs typeface="Arial" panose="020B0604020202020204" pitchFamily="34" charset="0"/>
              </a:rPr>
              <a:t>,</a:t>
            </a:r>
          </a:p>
          <a:p>
            <a:pPr marL="457200" indent="-457200">
              <a:buAutoNum type="arabicPeriod"/>
            </a:pPr>
            <a:r>
              <a:rPr lang="en-CA" sz="2200" dirty="0">
                <a:solidFill>
                  <a:schemeClr val="tx1"/>
                </a:solidFill>
                <a:latin typeface="Arial" panose="020B0604020202020204" pitchFamily="34" charset="0"/>
                <a:cs typeface="Arial" panose="020B0604020202020204" pitchFamily="34" charset="0"/>
              </a:rPr>
              <a:t>Phase equilibrium under nanopore confinement</a:t>
            </a:r>
          </a:p>
          <a:p>
            <a:pPr marL="457200" indent="-457200">
              <a:buFontTx/>
              <a:buAutoNum type="arabicPeriod"/>
            </a:pPr>
            <a:r>
              <a:rPr lang="en-CA" sz="2200" dirty="0">
                <a:solidFill>
                  <a:schemeClr val="tx1"/>
                </a:solidFill>
                <a:latin typeface="Arial" panose="020B0604020202020204" pitchFamily="34" charset="0"/>
                <a:cs typeface="Arial" panose="020B0604020202020204" pitchFamily="34" charset="0"/>
              </a:rPr>
              <a:t>Transport is composition-dependent, e.g. diffusion</a:t>
            </a:r>
          </a:p>
          <a:p>
            <a:pPr marL="457200" indent="-457200">
              <a:buFontTx/>
              <a:buAutoNum type="arabicPeriod"/>
            </a:pPr>
            <a:r>
              <a:rPr lang="en-CA" sz="2200" dirty="0">
                <a:solidFill>
                  <a:schemeClr val="tx1"/>
                </a:solidFill>
                <a:latin typeface="Arial" panose="020B0604020202020204" pitchFamily="34" charset="0"/>
                <a:cs typeface="Arial" panose="020B0604020202020204" pitchFamily="34" charset="0"/>
              </a:rPr>
              <a:t>Fluid transport coupled with dynamic stress field</a:t>
            </a:r>
          </a:p>
        </p:txBody>
      </p:sp>
      <p:sp>
        <p:nvSpPr>
          <p:cNvPr id="13" name="Rectangle 12">
            <a:extLst>
              <a:ext uri="{FF2B5EF4-FFF2-40B4-BE49-F238E27FC236}">
                <a16:creationId xmlns:a16="http://schemas.microsoft.com/office/drawing/2014/main" id="{3EF90592-3773-4C37-8160-4DE3D343F324}"/>
              </a:ext>
            </a:extLst>
          </p:cNvPr>
          <p:cNvSpPr/>
          <p:nvPr/>
        </p:nvSpPr>
        <p:spPr>
          <a:xfrm>
            <a:off x="2715477" y="5082778"/>
            <a:ext cx="1707668" cy="1323439"/>
          </a:xfrm>
          <a:prstGeom prst="rect">
            <a:avLst/>
          </a:prstGeom>
        </p:spPr>
        <p:txBody>
          <a:bodyPr wrap="square">
            <a:spAutoFit/>
          </a:bodyPr>
          <a:lstStyle/>
          <a:p>
            <a:r>
              <a:rPr lang="en-CA" sz="2000" dirty="0">
                <a:solidFill>
                  <a:srgbClr val="FF0000"/>
                </a:solidFill>
                <a:latin typeface="Arial" panose="020B0604020202020204" pitchFamily="34" charset="0"/>
                <a:cs typeface="Arial" panose="020B0604020202020204" pitchFamily="34" charset="0"/>
              </a:rPr>
              <a:t>Good for Non-volatile oil or dry gas</a:t>
            </a:r>
          </a:p>
          <a:p>
            <a:r>
              <a:rPr lang="en-CA" sz="2000" dirty="0">
                <a:solidFill>
                  <a:srgbClr val="FF0000"/>
                </a:solidFill>
                <a:latin typeface="Arial" panose="020B0604020202020204" pitchFamily="34" charset="0"/>
                <a:cs typeface="Arial" panose="020B0604020202020204" pitchFamily="34" charset="0"/>
              </a:rPr>
              <a:t>Reservoirs.</a:t>
            </a:r>
          </a:p>
        </p:txBody>
      </p:sp>
    </p:spTree>
    <p:extLst>
      <p:ext uri="{BB962C8B-B14F-4D97-AF65-F5344CB8AC3E}">
        <p14:creationId xmlns:p14="http://schemas.microsoft.com/office/powerpoint/2010/main" val="9707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BD6B-7813-42C7-A159-623EA375C6F1}"/>
              </a:ext>
            </a:extLst>
          </p:cNvPr>
          <p:cNvSpPr>
            <a:spLocks noGrp="1"/>
          </p:cNvSpPr>
          <p:nvPr>
            <p:ph type="title"/>
          </p:nvPr>
        </p:nvSpPr>
        <p:spPr/>
        <p:txBody>
          <a:bodyPr>
            <a:normAutofit/>
          </a:bodyPr>
          <a:lstStyle/>
          <a:p>
            <a:r>
              <a:rPr lang="en-US" dirty="0"/>
              <a:t>A general compositional model</a:t>
            </a:r>
          </a:p>
        </p:txBody>
      </p:sp>
      <p:sp>
        <p:nvSpPr>
          <p:cNvPr id="3" name="Content Placeholder 2">
            <a:extLst>
              <a:ext uri="{FF2B5EF4-FFF2-40B4-BE49-F238E27FC236}">
                <a16:creationId xmlns:a16="http://schemas.microsoft.com/office/drawing/2014/main" id="{D8CFBB8A-B9E1-4D97-B67B-BD082BAFA42E}"/>
              </a:ext>
            </a:extLst>
          </p:cNvPr>
          <p:cNvSpPr>
            <a:spLocks noGrp="1"/>
          </p:cNvSpPr>
          <p:nvPr>
            <p:ph idx="1"/>
          </p:nvPr>
        </p:nvSpPr>
        <p:spPr>
          <a:xfrm>
            <a:off x="838199" y="958776"/>
            <a:ext cx="10995837" cy="5024766"/>
          </a:xfrm>
        </p:spPr>
        <p:txBody>
          <a:bodyPr/>
          <a:lstStyle/>
          <a:p>
            <a:pPr lvl="1">
              <a:buFont typeface="Wingdings" panose="05000000000000000000" pitchFamily="2" charset="2"/>
              <a:buChar char="Ø"/>
            </a:pPr>
            <a:endParaRPr lang="en-US" altLang="zh-CN" sz="2200" dirty="0"/>
          </a:p>
          <a:p>
            <a:pPr lvl="1">
              <a:buFont typeface="Wingdings" panose="05000000000000000000" pitchFamily="2" charset="2"/>
              <a:buChar char="Ø"/>
            </a:pPr>
            <a:endParaRPr lang="en-US" altLang="zh-CN" sz="2200" dirty="0"/>
          </a:p>
          <a:p>
            <a:pPr lvl="1">
              <a:buFont typeface="Wingdings" panose="05000000000000000000" pitchFamily="2" charset="2"/>
              <a:buChar char="Ø"/>
            </a:pPr>
            <a:endParaRPr lang="en-US" altLang="zh-CN" sz="2200" dirty="0"/>
          </a:p>
          <a:p>
            <a:pPr marL="457200" lvl="1" indent="0">
              <a:buNone/>
            </a:pPr>
            <a:endParaRPr lang="en-US" altLang="zh-CN" sz="2200" dirty="0"/>
          </a:p>
          <a:p>
            <a:pPr lvl="1">
              <a:buFont typeface="Wingdings" panose="05000000000000000000" pitchFamily="2" charset="2"/>
              <a:buChar char="Ø"/>
            </a:pPr>
            <a:r>
              <a:rPr lang="en-US" altLang="zh-CN" sz="2200" dirty="0"/>
              <a:t>Hydrocarbon component is negligible in the aqueous phase </a:t>
            </a:r>
          </a:p>
          <a:p>
            <a:pPr lvl="1">
              <a:buFont typeface="Wingdings" panose="05000000000000000000" pitchFamily="2" charset="2"/>
              <a:buChar char="Ø"/>
            </a:pPr>
            <a:r>
              <a:rPr lang="en-US" altLang="zh-CN" sz="2200" dirty="0"/>
              <a:t>Water component is negligible in the oil or gas phase</a:t>
            </a:r>
          </a:p>
          <a:p>
            <a:pPr lvl="1">
              <a:buFont typeface="Wingdings" panose="05000000000000000000" pitchFamily="2" charset="2"/>
              <a:buChar char="Ø"/>
            </a:pPr>
            <a:r>
              <a:rPr lang="en-US" altLang="zh-CN" sz="2200" dirty="0"/>
              <a:t>Diffusion only in oil and gas phase </a:t>
            </a:r>
          </a:p>
        </p:txBody>
      </p:sp>
      <p:sp>
        <p:nvSpPr>
          <p:cNvPr id="4" name="Slide Number Placeholder 3">
            <a:extLst>
              <a:ext uri="{FF2B5EF4-FFF2-40B4-BE49-F238E27FC236}">
                <a16:creationId xmlns:a16="http://schemas.microsoft.com/office/drawing/2014/main" id="{CCFA0D7D-5F32-4161-B0A4-2C84884F4670}"/>
              </a:ext>
            </a:extLst>
          </p:cNvPr>
          <p:cNvSpPr>
            <a:spLocks noGrp="1"/>
          </p:cNvSpPr>
          <p:nvPr>
            <p:ph type="sldNum" sz="quarter" idx="12"/>
          </p:nvPr>
        </p:nvSpPr>
        <p:spPr/>
        <p:txBody>
          <a:bodyPr/>
          <a:lstStyle/>
          <a:p>
            <a:fld id="{95DD845D-BEAD-3749-808E-4EBEDDED822A}" type="slidenum">
              <a:rPr lang="en-US" smtClean="0"/>
              <a:pPr/>
              <a:t>5</a:t>
            </a:fld>
            <a:endParaRPr lang="en-US"/>
          </a:p>
        </p:txBody>
      </p:sp>
      <p:graphicFrame>
        <p:nvGraphicFramePr>
          <p:cNvPr id="5" name="Object 4">
            <a:extLst>
              <a:ext uri="{FF2B5EF4-FFF2-40B4-BE49-F238E27FC236}">
                <a16:creationId xmlns:a16="http://schemas.microsoft.com/office/drawing/2014/main" id="{182BE37F-4038-427F-AB68-682BC2FEF25C}"/>
              </a:ext>
            </a:extLst>
          </p:cNvPr>
          <p:cNvGraphicFramePr>
            <a:graphicFrameLocks noChangeAspect="1"/>
          </p:cNvGraphicFramePr>
          <p:nvPr/>
        </p:nvGraphicFramePr>
        <p:xfrm>
          <a:off x="1068387" y="3856830"/>
          <a:ext cx="7396162" cy="779462"/>
        </p:xfrm>
        <a:graphic>
          <a:graphicData uri="http://schemas.openxmlformats.org/presentationml/2006/ole">
            <mc:AlternateContent xmlns:mc="http://schemas.openxmlformats.org/markup-compatibility/2006">
              <mc:Choice xmlns:v="urn:schemas-microsoft-com:vml" Requires="v">
                <p:oleObj spid="_x0000_s20632" name="Equation" r:id="rId3" imgW="7378560" imgH="774360" progId="Equation.DSMT4">
                  <p:embed/>
                </p:oleObj>
              </mc:Choice>
              <mc:Fallback>
                <p:oleObj name="Equation" r:id="rId3" imgW="7378560" imgH="774360" progId="Equation.DSMT4">
                  <p:embed/>
                  <p:pic>
                    <p:nvPicPr>
                      <p:cNvPr id="5" name="Object 4">
                        <a:extLst>
                          <a:ext uri="{FF2B5EF4-FFF2-40B4-BE49-F238E27FC236}">
                            <a16:creationId xmlns:a16="http://schemas.microsoft.com/office/drawing/2014/main" id="{182BE37F-4038-427F-AB68-682BC2FEF25C}"/>
                          </a:ext>
                        </a:extLst>
                      </p:cNvPr>
                      <p:cNvPicPr>
                        <a:picLocks noChangeAspect="1" noChangeArrowheads="1"/>
                      </p:cNvPicPr>
                      <p:nvPr/>
                    </p:nvPicPr>
                    <p:blipFill>
                      <a:blip r:embed="rId4"/>
                      <a:srcRect/>
                      <a:stretch>
                        <a:fillRect/>
                      </a:stretch>
                    </p:blipFill>
                    <p:spPr bwMode="auto">
                      <a:xfrm>
                        <a:off x="1068387" y="3856830"/>
                        <a:ext cx="7396162"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BA0EC92B-B4C4-4CE1-B89C-37C93FBC00AC}"/>
              </a:ext>
            </a:extLst>
          </p:cNvPr>
          <p:cNvSpPr/>
          <p:nvPr/>
        </p:nvSpPr>
        <p:spPr>
          <a:xfrm>
            <a:off x="8354320" y="3985882"/>
            <a:ext cx="1572866" cy="430887"/>
          </a:xfrm>
          <a:prstGeom prst="rect">
            <a:avLst/>
          </a:prstGeom>
        </p:spPr>
        <p:txBody>
          <a:bodyPr wrap="none">
            <a:spAutoFit/>
          </a:bodyPr>
          <a:lstStyle/>
          <a:p>
            <a:pPr lvl="1"/>
            <a:r>
              <a:rPr lang="en-US" altLang="zh-CN" sz="2200" i="1" dirty="0" err="1">
                <a:solidFill>
                  <a:schemeClr val="tx1"/>
                </a:solidFill>
                <a:latin typeface="Times New Roman" panose="02020603050405020304" pitchFamily="18" charset="0"/>
                <a:cs typeface="Times New Roman" panose="02020603050405020304" pitchFamily="18" charset="0"/>
              </a:rPr>
              <a:t>i</a:t>
            </a:r>
            <a:r>
              <a:rPr lang="en-US" altLang="zh-CN" sz="2200" dirty="0">
                <a:solidFill>
                  <a:schemeClr val="tx1"/>
                </a:solidFill>
                <a:latin typeface="Times New Roman" panose="02020603050405020304" pitchFamily="18" charset="0"/>
                <a:cs typeface="Times New Roman" panose="02020603050405020304" pitchFamily="18" charset="0"/>
              </a:rPr>
              <a:t>=1…</a:t>
            </a:r>
            <a:r>
              <a:rPr lang="en-US" altLang="zh-CN" sz="2200" dirty="0" err="1">
                <a:solidFill>
                  <a:schemeClr val="tx1"/>
                </a:solidFill>
                <a:latin typeface="Times New Roman" panose="02020603050405020304" pitchFamily="18" charset="0"/>
                <a:cs typeface="Times New Roman" panose="02020603050405020304" pitchFamily="18" charset="0"/>
              </a:rPr>
              <a:t>nc</a:t>
            </a:r>
            <a:endParaRPr lang="en-US" altLang="zh-CN" sz="22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A03400EC-AAD6-494D-8736-87822641AB0E}"/>
              </a:ext>
            </a:extLst>
          </p:cNvPr>
          <p:cNvGraphicFramePr>
            <a:graphicFrameLocks noChangeAspect="1"/>
          </p:cNvGraphicFramePr>
          <p:nvPr/>
        </p:nvGraphicFramePr>
        <p:xfrm>
          <a:off x="1068387" y="4909687"/>
          <a:ext cx="3244850" cy="676275"/>
        </p:xfrm>
        <a:graphic>
          <a:graphicData uri="http://schemas.openxmlformats.org/presentationml/2006/ole">
            <mc:AlternateContent xmlns:mc="http://schemas.openxmlformats.org/markup-compatibility/2006">
              <mc:Choice xmlns:v="urn:schemas-microsoft-com:vml" Requires="v">
                <p:oleObj spid="_x0000_s20633" name="Equation" r:id="rId5" imgW="3238200" imgH="672840" progId="Equation.DSMT4">
                  <p:embed/>
                </p:oleObj>
              </mc:Choice>
              <mc:Fallback>
                <p:oleObj name="Equation" r:id="rId5" imgW="3238200" imgH="672840" progId="Equation.DSMT4">
                  <p:embed/>
                  <p:pic>
                    <p:nvPicPr>
                      <p:cNvPr id="7" name="Object 6">
                        <a:extLst>
                          <a:ext uri="{FF2B5EF4-FFF2-40B4-BE49-F238E27FC236}">
                            <a16:creationId xmlns:a16="http://schemas.microsoft.com/office/drawing/2014/main" id="{A03400EC-AAD6-494D-8736-87822641AB0E}"/>
                          </a:ext>
                        </a:extLst>
                      </p:cNvPr>
                      <p:cNvPicPr>
                        <a:picLocks noChangeAspect="1" noChangeArrowheads="1"/>
                      </p:cNvPicPr>
                      <p:nvPr/>
                    </p:nvPicPr>
                    <p:blipFill>
                      <a:blip r:embed="rId6"/>
                      <a:srcRect/>
                      <a:stretch>
                        <a:fillRect/>
                      </a:stretch>
                    </p:blipFill>
                    <p:spPr bwMode="auto">
                      <a:xfrm>
                        <a:off x="1068387" y="4909687"/>
                        <a:ext cx="3244850"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A5C91E7A-5E0F-4940-B43E-FD31E16ADC9E}"/>
              </a:ext>
            </a:extLst>
          </p:cNvPr>
          <p:cNvGraphicFramePr>
            <a:graphicFrameLocks noChangeAspect="1"/>
          </p:cNvGraphicFramePr>
          <p:nvPr/>
        </p:nvGraphicFramePr>
        <p:xfrm>
          <a:off x="1068387" y="1272038"/>
          <a:ext cx="10055226" cy="779462"/>
        </p:xfrm>
        <a:graphic>
          <a:graphicData uri="http://schemas.openxmlformats.org/presentationml/2006/ole">
            <mc:AlternateContent xmlns:mc="http://schemas.openxmlformats.org/markup-compatibility/2006">
              <mc:Choice xmlns:v="urn:schemas-microsoft-com:vml" Requires="v">
                <p:oleObj spid="_x0000_s20634" name="Equation" r:id="rId7" imgW="10032840" imgH="774360" progId="Equation.DSMT4">
                  <p:embed/>
                </p:oleObj>
              </mc:Choice>
              <mc:Fallback>
                <p:oleObj name="Equation" r:id="rId7" imgW="10032840" imgH="774360" progId="Equation.DSMT4">
                  <p:embed/>
                  <p:pic>
                    <p:nvPicPr>
                      <p:cNvPr id="8" name="Object 7">
                        <a:extLst>
                          <a:ext uri="{FF2B5EF4-FFF2-40B4-BE49-F238E27FC236}">
                            <a16:creationId xmlns:a16="http://schemas.microsoft.com/office/drawing/2014/main" id="{A5C91E7A-5E0F-4940-B43E-FD31E16ADC9E}"/>
                          </a:ext>
                        </a:extLst>
                      </p:cNvPr>
                      <p:cNvPicPr>
                        <a:picLocks noChangeAspect="1" noChangeArrowheads="1"/>
                      </p:cNvPicPr>
                      <p:nvPr/>
                    </p:nvPicPr>
                    <p:blipFill>
                      <a:blip r:embed="rId8"/>
                      <a:srcRect/>
                      <a:stretch>
                        <a:fillRect/>
                      </a:stretch>
                    </p:blipFill>
                    <p:spPr bwMode="auto">
                      <a:xfrm>
                        <a:off x="1068387" y="1272038"/>
                        <a:ext cx="10055226"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2">
            <a:extLst>
              <a:ext uri="{FF2B5EF4-FFF2-40B4-BE49-F238E27FC236}">
                <a16:creationId xmlns:a16="http://schemas.microsoft.com/office/drawing/2014/main" id="{AF6D3BD8-1049-49E2-A8EF-D85884162969}"/>
              </a:ext>
            </a:extLst>
          </p:cNvPr>
          <p:cNvSpPr txBox="1">
            <a:spLocks/>
          </p:cNvSpPr>
          <p:nvPr/>
        </p:nvSpPr>
        <p:spPr>
          <a:xfrm>
            <a:off x="838200" y="958776"/>
            <a:ext cx="11165958" cy="4737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Conservation of mass</a:t>
            </a:r>
            <a:endParaRPr lang="en-US" dirty="0"/>
          </a:p>
          <a:p>
            <a:endParaRPr lang="en-US" dirty="0"/>
          </a:p>
          <a:p>
            <a:endParaRPr lang="en-US" dirty="0"/>
          </a:p>
        </p:txBody>
      </p:sp>
    </p:spTree>
    <p:extLst>
      <p:ext uri="{BB962C8B-B14F-4D97-AF65-F5344CB8AC3E}">
        <p14:creationId xmlns:p14="http://schemas.microsoft.com/office/powerpoint/2010/main" val="15054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BD6B-7813-42C7-A159-623EA375C6F1}"/>
              </a:ext>
            </a:extLst>
          </p:cNvPr>
          <p:cNvSpPr>
            <a:spLocks noGrp="1"/>
          </p:cNvSpPr>
          <p:nvPr>
            <p:ph type="title"/>
          </p:nvPr>
        </p:nvSpPr>
        <p:spPr/>
        <p:txBody>
          <a:bodyPr>
            <a:normAutofit/>
          </a:bodyPr>
          <a:lstStyle/>
          <a:p>
            <a:r>
              <a:rPr lang="en-US" dirty="0"/>
              <a:t>A general compositional model</a:t>
            </a:r>
          </a:p>
        </p:txBody>
      </p:sp>
      <p:sp>
        <p:nvSpPr>
          <p:cNvPr id="3" name="Content Placeholder 2">
            <a:extLst>
              <a:ext uri="{FF2B5EF4-FFF2-40B4-BE49-F238E27FC236}">
                <a16:creationId xmlns:a16="http://schemas.microsoft.com/office/drawing/2014/main" id="{D8CFBB8A-B9E1-4D97-B67B-BD082BAFA42E}"/>
              </a:ext>
            </a:extLst>
          </p:cNvPr>
          <p:cNvSpPr>
            <a:spLocks noGrp="1"/>
          </p:cNvSpPr>
          <p:nvPr>
            <p:ph idx="1"/>
          </p:nvPr>
        </p:nvSpPr>
        <p:spPr>
          <a:xfrm>
            <a:off x="838199" y="1935480"/>
            <a:ext cx="10995837" cy="3963744"/>
          </a:xfrm>
        </p:spPr>
        <p:txBody>
          <a:bodyPr/>
          <a:lstStyle/>
          <a:p>
            <a:pPr marL="457200" lvl="1" indent="0">
              <a:buNone/>
            </a:pPr>
            <a:endParaRPr lang="en-US" altLang="zh-CN" sz="2200" dirty="0"/>
          </a:p>
          <a:p>
            <a:pPr marL="457200" lvl="1" indent="0">
              <a:buNone/>
            </a:pPr>
            <a:endParaRPr lang="en-US" altLang="zh-CN" sz="2200" dirty="0"/>
          </a:p>
          <a:p>
            <a:pPr lvl="1">
              <a:buFont typeface="Wingdings" panose="05000000000000000000" pitchFamily="2" charset="2"/>
              <a:buChar char="Ø"/>
            </a:pPr>
            <a:r>
              <a:rPr lang="en-US" altLang="zh-CN" sz="2200" dirty="0"/>
              <a:t>Assuming isothermal reservoir</a:t>
            </a:r>
          </a:p>
          <a:p>
            <a:pPr lvl="1">
              <a:buFont typeface="Wingdings" panose="05000000000000000000" pitchFamily="2" charset="2"/>
              <a:buChar char="Ø"/>
            </a:pPr>
            <a:r>
              <a:rPr lang="en-US" altLang="zh-CN" sz="2200" dirty="0"/>
              <a:t>Assuming </a:t>
            </a:r>
            <a:r>
              <a:rPr lang="en-US" altLang="zh-CN" sz="2200" dirty="0" err="1"/>
              <a:t>poroelasticity</a:t>
            </a:r>
            <a:r>
              <a:rPr lang="en-US" altLang="zh-CN" sz="2200" dirty="0"/>
              <a:t> (</a:t>
            </a:r>
            <a:r>
              <a:rPr lang="en-US" altLang="zh-CN" sz="2200" dirty="0" err="1"/>
              <a:t>Biot’s</a:t>
            </a:r>
            <a:r>
              <a:rPr lang="en-US" altLang="zh-CN" sz="2200" dirty="0"/>
              <a:t> equation)</a:t>
            </a:r>
          </a:p>
          <a:p>
            <a:pPr lvl="1">
              <a:buFont typeface="Wingdings" panose="05000000000000000000" pitchFamily="2" charset="2"/>
              <a:buChar char="Ø"/>
            </a:pPr>
            <a:endParaRPr lang="en-US" altLang="zh-CN" sz="2200" dirty="0"/>
          </a:p>
          <a:p>
            <a:pPr lvl="1">
              <a:buFont typeface="Wingdings" panose="05000000000000000000" pitchFamily="2" charset="2"/>
              <a:buChar char="Ø"/>
            </a:pPr>
            <a:endParaRPr lang="en-US" altLang="zh-CN" sz="2200" dirty="0"/>
          </a:p>
          <a:p>
            <a:pPr lvl="1">
              <a:buFont typeface="Wingdings" panose="05000000000000000000" pitchFamily="2" charset="2"/>
              <a:buChar char="Ø"/>
            </a:pPr>
            <a:endParaRPr lang="en-US" altLang="zh-CN" sz="2200" dirty="0"/>
          </a:p>
          <a:p>
            <a:pPr lvl="1">
              <a:buFont typeface="Wingdings" panose="05000000000000000000" pitchFamily="2" charset="2"/>
              <a:buChar char="Ø"/>
            </a:pPr>
            <a:endParaRPr lang="en-US" altLang="zh-CN" sz="2200" dirty="0"/>
          </a:p>
          <a:p>
            <a:pPr lvl="1">
              <a:buFont typeface="Wingdings" panose="05000000000000000000" pitchFamily="2" charset="2"/>
              <a:buChar char="Ø"/>
            </a:pPr>
            <a:r>
              <a:rPr lang="en-US" altLang="zh-CN" sz="2200" dirty="0"/>
              <a:t>Solved simultaneously with mass balance equations as primary equations.  </a:t>
            </a:r>
          </a:p>
        </p:txBody>
      </p:sp>
      <p:sp>
        <p:nvSpPr>
          <p:cNvPr id="4" name="Slide Number Placeholder 3">
            <a:extLst>
              <a:ext uri="{FF2B5EF4-FFF2-40B4-BE49-F238E27FC236}">
                <a16:creationId xmlns:a16="http://schemas.microsoft.com/office/drawing/2014/main" id="{CCFA0D7D-5F32-4161-B0A4-2C84884F4670}"/>
              </a:ext>
            </a:extLst>
          </p:cNvPr>
          <p:cNvSpPr>
            <a:spLocks noGrp="1"/>
          </p:cNvSpPr>
          <p:nvPr>
            <p:ph type="sldNum" sz="quarter" idx="12"/>
          </p:nvPr>
        </p:nvSpPr>
        <p:spPr/>
        <p:txBody>
          <a:bodyPr/>
          <a:lstStyle/>
          <a:p>
            <a:fld id="{95DD845D-BEAD-3749-808E-4EBEDDED822A}" type="slidenum">
              <a:rPr lang="en-US" smtClean="0"/>
              <a:pPr/>
              <a:t>6</a:t>
            </a:fld>
            <a:endParaRPr lang="en-US"/>
          </a:p>
        </p:txBody>
      </p:sp>
      <p:graphicFrame>
        <p:nvGraphicFramePr>
          <p:cNvPr id="5" name="Object 4">
            <a:extLst>
              <a:ext uri="{FF2B5EF4-FFF2-40B4-BE49-F238E27FC236}">
                <a16:creationId xmlns:a16="http://schemas.microsoft.com/office/drawing/2014/main" id="{182BE37F-4038-427F-AB68-682BC2FEF25C}"/>
              </a:ext>
            </a:extLst>
          </p:cNvPr>
          <p:cNvGraphicFramePr>
            <a:graphicFrameLocks noChangeAspect="1"/>
          </p:cNvGraphicFramePr>
          <p:nvPr/>
        </p:nvGraphicFramePr>
        <p:xfrm>
          <a:off x="1823085" y="3766028"/>
          <a:ext cx="4940300" cy="754062"/>
        </p:xfrm>
        <a:graphic>
          <a:graphicData uri="http://schemas.openxmlformats.org/presentationml/2006/ole">
            <mc:AlternateContent xmlns:mc="http://schemas.openxmlformats.org/markup-compatibility/2006">
              <mc:Choice xmlns:v="urn:schemas-microsoft-com:vml" Requires="v">
                <p:oleObj spid="_x0000_s21606" name="Equation" r:id="rId3" imgW="4927320" imgH="749160" progId="Equation.DSMT4">
                  <p:embed/>
                </p:oleObj>
              </mc:Choice>
              <mc:Fallback>
                <p:oleObj name="Equation" r:id="rId3" imgW="4927320" imgH="749160" progId="Equation.DSMT4">
                  <p:embed/>
                  <p:pic>
                    <p:nvPicPr>
                      <p:cNvPr id="5" name="Object 4">
                        <a:extLst>
                          <a:ext uri="{FF2B5EF4-FFF2-40B4-BE49-F238E27FC236}">
                            <a16:creationId xmlns:a16="http://schemas.microsoft.com/office/drawing/2014/main" id="{182BE37F-4038-427F-AB68-682BC2FEF25C}"/>
                          </a:ext>
                        </a:extLst>
                      </p:cNvPr>
                      <p:cNvPicPr>
                        <a:picLocks noChangeAspect="1" noChangeArrowheads="1"/>
                      </p:cNvPicPr>
                      <p:nvPr/>
                    </p:nvPicPr>
                    <p:blipFill>
                      <a:blip r:embed="rId4"/>
                      <a:srcRect/>
                      <a:stretch>
                        <a:fillRect/>
                      </a:stretch>
                    </p:blipFill>
                    <p:spPr bwMode="auto">
                      <a:xfrm>
                        <a:off x="1823085" y="3766028"/>
                        <a:ext cx="4940300"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A5C91E7A-5E0F-4940-B43E-FD31E16ADC9E}"/>
              </a:ext>
            </a:extLst>
          </p:cNvPr>
          <p:cNvGraphicFramePr>
            <a:graphicFrameLocks noChangeAspect="1"/>
          </p:cNvGraphicFramePr>
          <p:nvPr>
            <p:extLst>
              <p:ext uri="{D42A27DB-BD31-4B8C-83A1-F6EECF244321}">
                <p14:modId xmlns:p14="http://schemas.microsoft.com/office/powerpoint/2010/main" val="1309655350"/>
              </p:ext>
            </p:extLst>
          </p:nvPr>
        </p:nvGraphicFramePr>
        <p:xfrm>
          <a:off x="2024063" y="1533525"/>
          <a:ext cx="3933825" cy="804863"/>
        </p:xfrm>
        <a:graphic>
          <a:graphicData uri="http://schemas.openxmlformats.org/presentationml/2006/ole">
            <mc:AlternateContent xmlns:mc="http://schemas.openxmlformats.org/markup-compatibility/2006">
              <mc:Choice xmlns:v="urn:schemas-microsoft-com:vml" Requires="v">
                <p:oleObj spid="_x0000_s21607" name="Equation" r:id="rId5" imgW="3924000" imgH="799920" progId="Equation.DSMT4">
                  <p:embed/>
                </p:oleObj>
              </mc:Choice>
              <mc:Fallback>
                <p:oleObj name="Equation" r:id="rId5" imgW="3924000" imgH="799920" progId="Equation.DSMT4">
                  <p:embed/>
                  <p:pic>
                    <p:nvPicPr>
                      <p:cNvPr id="8" name="Object 7">
                        <a:extLst>
                          <a:ext uri="{FF2B5EF4-FFF2-40B4-BE49-F238E27FC236}">
                            <a16:creationId xmlns:a16="http://schemas.microsoft.com/office/drawing/2014/main" id="{A5C91E7A-5E0F-4940-B43E-FD31E16ADC9E}"/>
                          </a:ext>
                        </a:extLst>
                      </p:cNvPr>
                      <p:cNvPicPr>
                        <a:picLocks noChangeAspect="1" noChangeArrowheads="1"/>
                      </p:cNvPicPr>
                      <p:nvPr/>
                    </p:nvPicPr>
                    <p:blipFill>
                      <a:blip r:embed="rId6"/>
                      <a:srcRect/>
                      <a:stretch>
                        <a:fillRect/>
                      </a:stretch>
                    </p:blipFill>
                    <p:spPr bwMode="auto">
                      <a:xfrm>
                        <a:off x="2024063" y="1533525"/>
                        <a:ext cx="3933825"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2">
            <a:extLst>
              <a:ext uri="{FF2B5EF4-FFF2-40B4-BE49-F238E27FC236}">
                <a16:creationId xmlns:a16="http://schemas.microsoft.com/office/drawing/2014/main" id="{AF6D3BD8-1049-49E2-A8EF-D85884162969}"/>
              </a:ext>
            </a:extLst>
          </p:cNvPr>
          <p:cNvSpPr txBox="1">
            <a:spLocks/>
          </p:cNvSpPr>
          <p:nvPr/>
        </p:nvSpPr>
        <p:spPr>
          <a:xfrm>
            <a:off x="838200" y="958776"/>
            <a:ext cx="11165958" cy="4737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err="1"/>
              <a:t>Geomechanical</a:t>
            </a:r>
            <a:r>
              <a:rPr lang="en-US" b="1" dirty="0"/>
              <a:t> equation</a:t>
            </a:r>
            <a:endParaRPr lang="en-US" dirty="0"/>
          </a:p>
          <a:p>
            <a:endParaRPr lang="en-US" dirty="0"/>
          </a:p>
        </p:txBody>
      </p:sp>
      <p:sp>
        <p:nvSpPr>
          <p:cNvPr id="10" name="Rectangle 9">
            <a:extLst>
              <a:ext uri="{FF2B5EF4-FFF2-40B4-BE49-F238E27FC236}">
                <a16:creationId xmlns:a16="http://schemas.microsoft.com/office/drawing/2014/main" id="{61EC7511-F2E4-4EEC-A9E6-BD1BD6F62CD9}"/>
              </a:ext>
            </a:extLst>
          </p:cNvPr>
          <p:cNvSpPr/>
          <p:nvPr/>
        </p:nvSpPr>
        <p:spPr>
          <a:xfrm>
            <a:off x="4581369" y="6375350"/>
            <a:ext cx="3509496" cy="338554"/>
          </a:xfrm>
          <a:prstGeom prst="rect">
            <a:avLst/>
          </a:prstGeom>
        </p:spPr>
        <p:txBody>
          <a:bodyPr wrap="square">
            <a:spAutoFit/>
          </a:bodyPr>
          <a:lstStyle/>
          <a:p>
            <a:r>
              <a:rPr lang="en-US" sz="1600" dirty="0">
                <a:solidFill>
                  <a:schemeClr val="bg1">
                    <a:lumMod val="50000"/>
                  </a:schemeClr>
                </a:solidFill>
                <a:latin typeface="Arial" panose="020B0604020202020204" pitchFamily="34" charset="0"/>
                <a:cs typeface="Arial" panose="020B0604020202020204" pitchFamily="34" charset="0"/>
              </a:rPr>
              <a:t>(</a:t>
            </a:r>
            <a:r>
              <a:rPr lang="en-US" sz="1600" dirty="0" err="1">
                <a:solidFill>
                  <a:schemeClr val="bg1">
                    <a:lumMod val="50000"/>
                  </a:schemeClr>
                </a:solidFill>
                <a:latin typeface="Arial" panose="020B0604020202020204" pitchFamily="34" charset="0"/>
                <a:cs typeface="Arial" panose="020B0604020202020204" pitchFamily="34" charset="0"/>
              </a:rPr>
              <a:t>Winterfeld</a:t>
            </a:r>
            <a:r>
              <a:rPr lang="en-US" sz="1600" dirty="0">
                <a:solidFill>
                  <a:schemeClr val="bg1">
                    <a:lumMod val="50000"/>
                  </a:schemeClr>
                </a:solidFill>
                <a:latin typeface="Arial" panose="020B0604020202020204" pitchFamily="34" charset="0"/>
                <a:cs typeface="Arial" panose="020B0604020202020204" pitchFamily="34" charset="0"/>
              </a:rPr>
              <a:t> and Wu, 2018)</a:t>
            </a:r>
          </a:p>
        </p:txBody>
      </p:sp>
    </p:spTree>
    <p:extLst>
      <p:ext uri="{BB962C8B-B14F-4D97-AF65-F5344CB8AC3E}">
        <p14:creationId xmlns:p14="http://schemas.microsoft.com/office/powerpoint/2010/main" val="33401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BD6B-7813-42C7-A159-623EA375C6F1}"/>
              </a:ext>
            </a:extLst>
          </p:cNvPr>
          <p:cNvSpPr>
            <a:spLocks noGrp="1"/>
          </p:cNvSpPr>
          <p:nvPr>
            <p:ph type="title"/>
          </p:nvPr>
        </p:nvSpPr>
        <p:spPr/>
        <p:txBody>
          <a:bodyPr>
            <a:normAutofit/>
          </a:bodyPr>
          <a:lstStyle/>
          <a:p>
            <a:r>
              <a:rPr lang="en-US" dirty="0"/>
              <a:t>A general compositional model</a:t>
            </a:r>
          </a:p>
        </p:txBody>
      </p:sp>
      <p:sp>
        <p:nvSpPr>
          <p:cNvPr id="3" name="Content Placeholder 2">
            <a:extLst>
              <a:ext uri="{FF2B5EF4-FFF2-40B4-BE49-F238E27FC236}">
                <a16:creationId xmlns:a16="http://schemas.microsoft.com/office/drawing/2014/main" id="{D8CFBB8A-B9E1-4D97-B67B-BD082BAFA42E}"/>
              </a:ext>
            </a:extLst>
          </p:cNvPr>
          <p:cNvSpPr>
            <a:spLocks noGrp="1"/>
          </p:cNvSpPr>
          <p:nvPr>
            <p:ph idx="1"/>
          </p:nvPr>
        </p:nvSpPr>
        <p:spPr>
          <a:xfrm>
            <a:off x="838199" y="958776"/>
            <a:ext cx="10995837" cy="5024766"/>
          </a:xfrm>
        </p:spPr>
        <p:txBody>
          <a:bodyPr/>
          <a:lstStyle/>
          <a:p>
            <a:pPr marL="182880" lvl="1" indent="0"/>
            <a:r>
              <a:rPr lang="en-US" altLang="zh-CN" sz="2200" b="1" dirty="0"/>
              <a:t>Nanopore confinement effect</a:t>
            </a:r>
          </a:p>
          <a:p>
            <a:pPr marL="468630" lvl="1">
              <a:buFont typeface="Wingdings" panose="05000000000000000000" pitchFamily="2" charset="2"/>
              <a:buChar char="Ø"/>
            </a:pPr>
            <a:r>
              <a:rPr lang="en-US" altLang="zh-CN" sz="2200" dirty="0"/>
              <a:t>Pc is large in </a:t>
            </a:r>
            <a:r>
              <a:rPr lang="en-US" altLang="zh-CN" sz="2200" dirty="0">
                <a:solidFill>
                  <a:srgbClr val="FF0000"/>
                </a:solidFill>
              </a:rPr>
              <a:t>nm</a:t>
            </a:r>
            <a:r>
              <a:rPr lang="en-US" altLang="zh-CN" sz="2200" dirty="0"/>
              <a:t> pores, affecting saturation pressure, viscosity, </a:t>
            </a:r>
            <a:r>
              <a:rPr lang="en-US" altLang="zh-CN" sz="2200" dirty="0" err="1"/>
              <a:t>MMP</a:t>
            </a:r>
            <a:r>
              <a:rPr lang="en-US" altLang="zh-CN" sz="2200" dirty="0"/>
              <a:t>, etc.</a:t>
            </a:r>
          </a:p>
          <a:p>
            <a:pPr marL="468630" lvl="1">
              <a:buFont typeface="Wingdings" panose="05000000000000000000" pitchFamily="2" charset="2"/>
              <a:buChar char="Ø"/>
            </a:pPr>
            <a:r>
              <a:rPr lang="en-US" altLang="zh-CN" sz="2200" dirty="0"/>
              <a:t>Pore size is </a:t>
            </a:r>
            <a:r>
              <a:rPr lang="en-US" altLang="zh-CN" sz="2200" dirty="0">
                <a:solidFill>
                  <a:srgbClr val="FF0000"/>
                </a:solidFill>
              </a:rPr>
              <a:t>dynamically changing due to cyclic stress.</a:t>
            </a:r>
            <a:endParaRPr lang="en-US" altLang="zh-CN" sz="2400" dirty="0">
              <a:solidFill>
                <a:srgbClr val="FF0000"/>
              </a:solidFill>
            </a:endParaRPr>
          </a:p>
          <a:p>
            <a:pPr lvl="1">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CCFA0D7D-5F32-4161-B0A4-2C84884F46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D845D-BEAD-3749-808E-4EBEDDED822A}" type="slidenum">
              <a:rPr kumimoji="0" lang="en-US" sz="16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A6632D77-7ABF-4E4B-8779-AAB5149234F6}"/>
              </a:ext>
            </a:extLst>
          </p:cNvPr>
          <p:cNvPicPr>
            <a:picLocks noChangeAspect="1"/>
          </p:cNvPicPr>
          <p:nvPr/>
        </p:nvPicPr>
        <p:blipFill>
          <a:blip r:embed="rId3"/>
          <a:stretch>
            <a:fillRect/>
          </a:stretch>
        </p:blipFill>
        <p:spPr>
          <a:xfrm>
            <a:off x="3106824" y="2847529"/>
            <a:ext cx="4474508" cy="3502107"/>
          </a:xfrm>
          <a:prstGeom prst="rect">
            <a:avLst/>
          </a:prstGeom>
        </p:spPr>
      </p:pic>
      <p:pic>
        <p:nvPicPr>
          <p:cNvPr id="9" name="Picture 8">
            <a:extLst>
              <a:ext uri="{FF2B5EF4-FFF2-40B4-BE49-F238E27FC236}">
                <a16:creationId xmlns:a16="http://schemas.microsoft.com/office/drawing/2014/main" id="{24666808-D31B-4363-AEC9-F5F6F4C1408F}"/>
              </a:ext>
            </a:extLst>
          </p:cNvPr>
          <p:cNvPicPr>
            <a:picLocks noChangeAspect="1"/>
          </p:cNvPicPr>
          <p:nvPr/>
        </p:nvPicPr>
        <p:blipFill>
          <a:blip r:embed="rId4"/>
          <a:stretch>
            <a:fillRect/>
          </a:stretch>
        </p:blipFill>
        <p:spPr>
          <a:xfrm>
            <a:off x="7581332" y="2950743"/>
            <a:ext cx="4610668" cy="3405607"/>
          </a:xfrm>
          <a:prstGeom prst="rect">
            <a:avLst/>
          </a:prstGeom>
        </p:spPr>
      </p:pic>
      <p:sp>
        <p:nvSpPr>
          <p:cNvPr id="11" name="Rectangle 10">
            <a:extLst>
              <a:ext uri="{FF2B5EF4-FFF2-40B4-BE49-F238E27FC236}">
                <a16:creationId xmlns:a16="http://schemas.microsoft.com/office/drawing/2014/main" id="{616224B8-4A3E-49DC-852D-E4F7D496C6E8}"/>
              </a:ext>
            </a:extLst>
          </p:cNvPr>
          <p:cNvSpPr/>
          <p:nvPr/>
        </p:nvSpPr>
        <p:spPr>
          <a:xfrm>
            <a:off x="7080982" y="6349636"/>
            <a:ext cx="305923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err="1">
                <a:ln>
                  <a:noFill/>
                </a:ln>
                <a:solidFill>
                  <a:prstClr val="white">
                    <a:lumMod val="50000"/>
                  </a:prstClr>
                </a:solidFill>
                <a:effectLst/>
                <a:uLnTx/>
                <a:uFillTx/>
                <a:latin typeface="Arial" panose="020B0604020202020204" pitchFamily="34" charset="0"/>
                <a:ea typeface="+mn-ea"/>
                <a:cs typeface="Arial" panose="020B0604020202020204" pitchFamily="34" charset="0"/>
              </a:rPr>
              <a:t>Xiong</a:t>
            </a: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2015)</a:t>
            </a:r>
          </a:p>
        </p:txBody>
      </p:sp>
      <p:graphicFrame>
        <p:nvGraphicFramePr>
          <p:cNvPr id="13" name="Object 12">
            <a:extLst>
              <a:ext uri="{FF2B5EF4-FFF2-40B4-BE49-F238E27FC236}">
                <a16:creationId xmlns:a16="http://schemas.microsoft.com/office/drawing/2014/main" id="{2216D298-4B44-46E2-975D-0E6517B79696}"/>
              </a:ext>
            </a:extLst>
          </p:cNvPr>
          <p:cNvGraphicFramePr>
            <a:graphicFrameLocks noChangeAspect="1"/>
          </p:cNvGraphicFramePr>
          <p:nvPr/>
        </p:nvGraphicFramePr>
        <p:xfrm>
          <a:off x="1554162" y="2032278"/>
          <a:ext cx="5056187" cy="739775"/>
        </p:xfrm>
        <a:graphic>
          <a:graphicData uri="http://schemas.openxmlformats.org/presentationml/2006/ole">
            <mc:AlternateContent xmlns:mc="http://schemas.openxmlformats.org/markup-compatibility/2006">
              <mc:Choice xmlns:v="urn:schemas-microsoft-com:vml" Requires="v">
                <p:oleObj spid="_x0000_s24808" name="Equation" r:id="rId5" imgW="5041800" imgH="736560" progId="Equation.DSMT4">
                  <p:embed/>
                </p:oleObj>
              </mc:Choice>
              <mc:Fallback>
                <p:oleObj name="Equation" r:id="rId5" imgW="5041800" imgH="736560" progId="Equation.DSMT4">
                  <p:embed/>
                  <p:pic>
                    <p:nvPicPr>
                      <p:cNvPr id="13" name="Object 12">
                        <a:extLst>
                          <a:ext uri="{FF2B5EF4-FFF2-40B4-BE49-F238E27FC236}">
                            <a16:creationId xmlns:a16="http://schemas.microsoft.com/office/drawing/2014/main" id="{2216D298-4B44-46E2-975D-0E6517B79696}"/>
                          </a:ext>
                        </a:extLst>
                      </p:cNvPr>
                      <p:cNvPicPr>
                        <a:picLocks noChangeAspect="1" noChangeArrowheads="1"/>
                      </p:cNvPicPr>
                      <p:nvPr/>
                    </p:nvPicPr>
                    <p:blipFill>
                      <a:blip r:embed="rId6"/>
                      <a:srcRect/>
                      <a:stretch>
                        <a:fillRect/>
                      </a:stretch>
                    </p:blipFill>
                    <p:spPr bwMode="auto">
                      <a:xfrm>
                        <a:off x="1554162" y="2032278"/>
                        <a:ext cx="5056187"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a:extLst>
              <a:ext uri="{FF2B5EF4-FFF2-40B4-BE49-F238E27FC236}">
                <a16:creationId xmlns:a16="http://schemas.microsoft.com/office/drawing/2014/main" id="{53D691BE-C38F-4A23-95BB-840483FD5CC4}"/>
              </a:ext>
            </a:extLst>
          </p:cNvPr>
          <p:cNvSpPr/>
          <p:nvPr/>
        </p:nvSpPr>
        <p:spPr>
          <a:xfrm>
            <a:off x="5977715" y="2015928"/>
            <a:ext cx="685799" cy="796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Object 14">
            <a:extLst>
              <a:ext uri="{FF2B5EF4-FFF2-40B4-BE49-F238E27FC236}">
                <a16:creationId xmlns:a16="http://schemas.microsoft.com/office/drawing/2014/main" id="{95DD3ECE-1C67-4041-BDF5-ADC27C8B6204}"/>
              </a:ext>
            </a:extLst>
          </p:cNvPr>
          <p:cNvGraphicFramePr>
            <a:graphicFrameLocks noChangeAspect="1"/>
          </p:cNvGraphicFramePr>
          <p:nvPr/>
        </p:nvGraphicFramePr>
        <p:xfrm>
          <a:off x="6723522" y="2201520"/>
          <a:ext cx="1281113" cy="338138"/>
        </p:xfrm>
        <a:graphic>
          <a:graphicData uri="http://schemas.openxmlformats.org/presentationml/2006/ole">
            <mc:AlternateContent xmlns:mc="http://schemas.openxmlformats.org/markup-compatibility/2006">
              <mc:Choice xmlns:v="urn:schemas-microsoft-com:vml" Requires="v">
                <p:oleObj spid="_x0000_s24809" name="Equation" r:id="rId7" imgW="1447560" imgH="393480" progId="Equation.DSMT4">
                  <p:embed/>
                </p:oleObj>
              </mc:Choice>
              <mc:Fallback>
                <p:oleObj name="Equation" r:id="rId7" imgW="1447560" imgH="393480" progId="Equation.DSMT4">
                  <p:embed/>
                  <p:pic>
                    <p:nvPicPr>
                      <p:cNvPr id="15" name="Object 14">
                        <a:extLst>
                          <a:ext uri="{FF2B5EF4-FFF2-40B4-BE49-F238E27FC236}">
                            <a16:creationId xmlns:a16="http://schemas.microsoft.com/office/drawing/2014/main" id="{95DD3ECE-1C67-4041-BDF5-ADC27C8B6204}"/>
                          </a:ext>
                        </a:extLst>
                      </p:cNvPr>
                      <p:cNvPicPr>
                        <a:picLocks noChangeAspect="1" noChangeArrowheads="1"/>
                      </p:cNvPicPr>
                      <p:nvPr/>
                    </p:nvPicPr>
                    <p:blipFill>
                      <a:blip r:embed="rId8"/>
                      <a:srcRect/>
                      <a:stretch>
                        <a:fillRect/>
                      </a:stretch>
                    </p:blipFill>
                    <p:spPr bwMode="auto">
                      <a:xfrm>
                        <a:off x="6723522" y="2201520"/>
                        <a:ext cx="1281113"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a:extLst>
              <a:ext uri="{FF2B5EF4-FFF2-40B4-BE49-F238E27FC236}">
                <a16:creationId xmlns:a16="http://schemas.microsoft.com/office/drawing/2014/main" id="{83903AFA-D9C0-4864-A15A-E55DA6EFF4FB}"/>
              </a:ext>
            </a:extLst>
          </p:cNvPr>
          <p:cNvSpPr/>
          <p:nvPr/>
        </p:nvSpPr>
        <p:spPr>
          <a:xfrm>
            <a:off x="8004635" y="2098497"/>
            <a:ext cx="342784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equilibrium due to Pc</a:t>
            </a:r>
          </a:p>
        </p:txBody>
      </p:sp>
      <p:graphicFrame>
        <p:nvGraphicFramePr>
          <p:cNvPr id="17" name="Object 16">
            <a:extLst>
              <a:ext uri="{FF2B5EF4-FFF2-40B4-BE49-F238E27FC236}">
                <a16:creationId xmlns:a16="http://schemas.microsoft.com/office/drawing/2014/main" id="{A013BFCF-A67A-4526-9900-D0DA5C8FED31}"/>
              </a:ext>
            </a:extLst>
          </p:cNvPr>
          <p:cNvGraphicFramePr>
            <a:graphicFrameLocks noChangeAspect="1"/>
          </p:cNvGraphicFramePr>
          <p:nvPr/>
        </p:nvGraphicFramePr>
        <p:xfrm>
          <a:off x="520368" y="3679874"/>
          <a:ext cx="2573337" cy="549275"/>
        </p:xfrm>
        <a:graphic>
          <a:graphicData uri="http://schemas.openxmlformats.org/presentationml/2006/ole">
            <mc:AlternateContent xmlns:mc="http://schemas.openxmlformats.org/markup-compatibility/2006">
              <mc:Choice xmlns:v="urn:schemas-microsoft-com:vml" Requires="v">
                <p:oleObj spid="_x0000_s24810" name="Equation" r:id="rId9" imgW="2565360" imgH="545760" progId="Equation.DSMT4">
                  <p:embed/>
                </p:oleObj>
              </mc:Choice>
              <mc:Fallback>
                <p:oleObj name="Equation" r:id="rId9" imgW="2565360" imgH="545760" progId="Equation.DSMT4">
                  <p:embed/>
                  <p:pic>
                    <p:nvPicPr>
                      <p:cNvPr id="17" name="Object 16">
                        <a:extLst>
                          <a:ext uri="{FF2B5EF4-FFF2-40B4-BE49-F238E27FC236}">
                            <a16:creationId xmlns:a16="http://schemas.microsoft.com/office/drawing/2014/main" id="{A013BFCF-A67A-4526-9900-D0DA5C8FED31}"/>
                          </a:ext>
                        </a:extLst>
                      </p:cNvPr>
                      <p:cNvPicPr>
                        <a:picLocks noChangeAspect="1" noChangeArrowheads="1"/>
                      </p:cNvPicPr>
                      <p:nvPr/>
                    </p:nvPicPr>
                    <p:blipFill>
                      <a:blip r:embed="rId10"/>
                      <a:srcRect/>
                      <a:stretch>
                        <a:fillRect/>
                      </a:stretch>
                    </p:blipFill>
                    <p:spPr bwMode="auto">
                      <a:xfrm>
                        <a:off x="520368" y="3679874"/>
                        <a:ext cx="2573337"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id="{80EB7B8D-1894-4E4C-992C-EE0AC3FF2D27}"/>
              </a:ext>
            </a:extLst>
          </p:cNvPr>
          <p:cNvGraphicFramePr>
            <a:graphicFrameLocks noChangeAspect="1"/>
          </p:cNvGraphicFramePr>
          <p:nvPr/>
        </p:nvGraphicFramePr>
        <p:xfrm>
          <a:off x="1276350" y="4438650"/>
          <a:ext cx="1135063" cy="395288"/>
        </p:xfrm>
        <a:graphic>
          <a:graphicData uri="http://schemas.openxmlformats.org/presentationml/2006/ole">
            <mc:AlternateContent xmlns:mc="http://schemas.openxmlformats.org/markup-compatibility/2006">
              <mc:Choice xmlns:v="urn:schemas-microsoft-com:vml" Requires="v">
                <p:oleObj spid="_x0000_s24811" name="Equation" r:id="rId11" imgW="1130040" imgH="393480" progId="Equation.DSMT4">
                  <p:embed/>
                </p:oleObj>
              </mc:Choice>
              <mc:Fallback>
                <p:oleObj name="Equation" r:id="rId11" imgW="1130040" imgH="393480" progId="Equation.DSMT4">
                  <p:embed/>
                  <p:pic>
                    <p:nvPicPr>
                      <p:cNvPr id="18" name="Object 17">
                        <a:extLst>
                          <a:ext uri="{FF2B5EF4-FFF2-40B4-BE49-F238E27FC236}">
                            <a16:creationId xmlns:a16="http://schemas.microsoft.com/office/drawing/2014/main" id="{80EB7B8D-1894-4E4C-992C-EE0AC3FF2D27}"/>
                          </a:ext>
                        </a:extLst>
                      </p:cNvPr>
                      <p:cNvPicPr>
                        <a:picLocks noChangeAspect="1" noChangeArrowheads="1"/>
                      </p:cNvPicPr>
                      <p:nvPr/>
                    </p:nvPicPr>
                    <p:blipFill>
                      <a:blip r:embed="rId12"/>
                      <a:srcRect/>
                      <a:stretch>
                        <a:fillRect/>
                      </a:stretch>
                    </p:blipFill>
                    <p:spPr bwMode="auto">
                      <a:xfrm>
                        <a:off x="1276350" y="4438650"/>
                        <a:ext cx="1135063"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4AA23258-DBBD-48DB-BF5B-22AEEA4C49E6}"/>
              </a:ext>
            </a:extLst>
          </p:cNvPr>
          <p:cNvGraphicFramePr>
            <a:graphicFrameLocks noChangeAspect="1"/>
          </p:cNvGraphicFramePr>
          <p:nvPr/>
        </p:nvGraphicFramePr>
        <p:xfrm>
          <a:off x="864437" y="2950743"/>
          <a:ext cx="2216150" cy="703262"/>
        </p:xfrm>
        <a:graphic>
          <a:graphicData uri="http://schemas.openxmlformats.org/presentationml/2006/ole">
            <mc:AlternateContent xmlns:mc="http://schemas.openxmlformats.org/markup-compatibility/2006">
              <mc:Choice xmlns:v="urn:schemas-microsoft-com:vml" Requires="v">
                <p:oleObj spid="_x0000_s24812" name="Equation" r:id="rId13" imgW="2209680" imgH="698400" progId="Equation.DSMT4">
                  <p:embed/>
                </p:oleObj>
              </mc:Choice>
              <mc:Fallback>
                <p:oleObj name="Equation" r:id="rId13" imgW="2209680" imgH="698400" progId="Equation.DSMT4">
                  <p:embed/>
                  <p:pic>
                    <p:nvPicPr>
                      <p:cNvPr id="19" name="Object 18">
                        <a:extLst>
                          <a:ext uri="{FF2B5EF4-FFF2-40B4-BE49-F238E27FC236}">
                            <a16:creationId xmlns:a16="http://schemas.microsoft.com/office/drawing/2014/main" id="{4AA23258-DBBD-48DB-BF5B-22AEEA4C49E6}"/>
                          </a:ext>
                        </a:extLst>
                      </p:cNvPr>
                      <p:cNvPicPr>
                        <a:picLocks noChangeAspect="1" noChangeArrowheads="1"/>
                      </p:cNvPicPr>
                      <p:nvPr/>
                    </p:nvPicPr>
                    <p:blipFill>
                      <a:blip r:embed="rId14"/>
                      <a:srcRect/>
                      <a:stretch>
                        <a:fillRect/>
                      </a:stretch>
                    </p:blipFill>
                    <p:spPr bwMode="auto">
                      <a:xfrm>
                        <a:off x="864437" y="2950743"/>
                        <a:ext cx="2216150"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a:extLst>
              <a:ext uri="{FF2B5EF4-FFF2-40B4-BE49-F238E27FC236}">
                <a16:creationId xmlns:a16="http://schemas.microsoft.com/office/drawing/2014/main" id="{143DC441-6632-4AC0-BADB-220B9B57AB8B}"/>
              </a:ext>
            </a:extLst>
          </p:cNvPr>
          <p:cNvSpPr/>
          <p:nvPr/>
        </p:nvSpPr>
        <p:spPr>
          <a:xfrm>
            <a:off x="417206" y="2571282"/>
            <a:ext cx="305923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a:t>
            </a:r>
          </a:p>
        </p:txBody>
      </p:sp>
    </p:spTree>
    <p:extLst>
      <p:ext uri="{BB962C8B-B14F-4D97-AF65-F5344CB8AC3E}">
        <p14:creationId xmlns:p14="http://schemas.microsoft.com/office/powerpoint/2010/main" val="121701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786A-50C6-4B30-9740-5D803135D827}"/>
              </a:ext>
            </a:extLst>
          </p:cNvPr>
          <p:cNvSpPr>
            <a:spLocks noGrp="1"/>
          </p:cNvSpPr>
          <p:nvPr>
            <p:ph type="title"/>
          </p:nvPr>
        </p:nvSpPr>
        <p:spPr/>
        <p:txBody>
          <a:bodyPr/>
          <a:lstStyle/>
          <a:p>
            <a:r>
              <a:rPr lang="en-US" dirty="0"/>
              <a:t>A general compositional model</a:t>
            </a:r>
          </a:p>
        </p:txBody>
      </p:sp>
      <p:sp>
        <p:nvSpPr>
          <p:cNvPr id="3" name="Content Placeholder 2">
            <a:extLst>
              <a:ext uri="{FF2B5EF4-FFF2-40B4-BE49-F238E27FC236}">
                <a16:creationId xmlns:a16="http://schemas.microsoft.com/office/drawing/2014/main" id="{D8A8D992-BE9F-4E90-884C-7FB88C6F1909}"/>
              </a:ext>
            </a:extLst>
          </p:cNvPr>
          <p:cNvSpPr>
            <a:spLocks noGrp="1"/>
          </p:cNvSpPr>
          <p:nvPr>
            <p:ph idx="1"/>
          </p:nvPr>
        </p:nvSpPr>
        <p:spPr>
          <a:xfrm>
            <a:off x="678399" y="958776"/>
            <a:ext cx="10515600" cy="5397574"/>
          </a:xfrm>
        </p:spPr>
        <p:txBody>
          <a:bodyPr>
            <a:normAutofit lnSpcReduction="10000"/>
          </a:bodyPr>
          <a:lstStyle/>
          <a:p>
            <a:r>
              <a:rPr lang="en-US" altLang="zh-CN" b="1" dirty="0"/>
              <a:t>Nanopore confinement effect coupled with stress</a:t>
            </a:r>
          </a:p>
          <a:p>
            <a:endParaRPr lang="en-US" altLang="zh-CN" dirty="0"/>
          </a:p>
          <a:p>
            <a:pPr marL="180000" lvl="1">
              <a:buFont typeface="Wingdings" panose="05000000000000000000" pitchFamily="2" charset="2"/>
              <a:buChar char="Ø"/>
            </a:pPr>
            <a:r>
              <a:rPr lang="en-US" altLang="zh-CN" dirty="0"/>
              <a:t>Mean stress solved from governing </a:t>
            </a:r>
            <a:r>
              <a:rPr lang="en-US" altLang="zh-CN" dirty="0" err="1"/>
              <a:t>eqs</a:t>
            </a:r>
            <a:r>
              <a:rPr lang="en-US" altLang="zh-CN" dirty="0"/>
              <a:t>.</a:t>
            </a:r>
          </a:p>
          <a:p>
            <a:pPr marL="180000" lvl="1">
              <a:buFont typeface="Wingdings" panose="05000000000000000000" pitchFamily="2" charset="2"/>
              <a:buChar char="Ø"/>
            </a:pPr>
            <a:endParaRPr lang="en-US" altLang="zh-CN" dirty="0"/>
          </a:p>
          <a:p>
            <a:pPr marL="180000" lvl="1">
              <a:buFont typeface="Wingdings" panose="05000000000000000000" pitchFamily="2" charset="2"/>
              <a:buChar char="Ø"/>
            </a:pPr>
            <a:r>
              <a:rPr lang="en-US" altLang="zh-CN" dirty="0"/>
              <a:t>Stress-dependent pore size </a:t>
            </a:r>
            <a:r>
              <a:rPr lang="en-US" altLang="zh-CN" i="1" dirty="0"/>
              <a:t>r</a:t>
            </a:r>
          </a:p>
          <a:p>
            <a:pPr marL="180000" lvl="1">
              <a:buFont typeface="Wingdings" panose="05000000000000000000" pitchFamily="2" charset="2"/>
              <a:buChar char="Ø"/>
            </a:pPr>
            <a:endParaRPr lang="en-US" altLang="zh-CN" i="1" dirty="0"/>
          </a:p>
          <a:p>
            <a:pPr marL="180000" lvl="1">
              <a:buFont typeface="Wingdings" panose="05000000000000000000" pitchFamily="2" charset="2"/>
              <a:buChar char="Ø"/>
            </a:pPr>
            <a:endParaRPr lang="en-US" altLang="zh-CN" i="1" dirty="0"/>
          </a:p>
          <a:p>
            <a:pPr marL="180000" lvl="1">
              <a:buFont typeface="Wingdings" panose="05000000000000000000" pitchFamily="2" charset="2"/>
              <a:buChar char="Ø"/>
            </a:pPr>
            <a:endParaRPr lang="en-US" altLang="zh-CN" i="1" dirty="0"/>
          </a:p>
          <a:p>
            <a:pPr marL="0" lvl="1" indent="0"/>
            <a:endParaRPr lang="en-US" altLang="zh-CN" dirty="0"/>
          </a:p>
          <a:p>
            <a:pPr marL="0" lvl="1" indent="0"/>
            <a:endParaRPr lang="en-US" altLang="zh-CN" dirty="0"/>
          </a:p>
          <a:p>
            <a:pPr marL="0" lvl="1" indent="0"/>
            <a:endParaRPr lang="en-US" altLang="zh-CN" dirty="0"/>
          </a:p>
          <a:p>
            <a:pPr marL="180000" lvl="1">
              <a:buFont typeface="Wingdings" panose="05000000000000000000" pitchFamily="2" charset="2"/>
              <a:buChar char="Ø"/>
            </a:pPr>
            <a:endParaRPr lang="en-US" altLang="zh-CN" dirty="0"/>
          </a:p>
          <a:p>
            <a:pPr marL="180000" lvl="1">
              <a:buFont typeface="Wingdings" panose="05000000000000000000" pitchFamily="2" charset="2"/>
              <a:buChar char="Ø"/>
            </a:pPr>
            <a:endParaRPr lang="en-US" altLang="zh-CN" dirty="0"/>
          </a:p>
          <a:p>
            <a:pPr marL="180000" lvl="1">
              <a:buFont typeface="Wingdings" panose="05000000000000000000" pitchFamily="2" charset="2"/>
              <a:buChar char="Ø"/>
            </a:pPr>
            <a:endParaRPr lang="en-US" altLang="zh-CN" dirty="0"/>
          </a:p>
          <a:p>
            <a:pPr marL="180000" lvl="1">
              <a:buFont typeface="Wingdings" panose="05000000000000000000" pitchFamily="2" charset="2"/>
              <a:buChar char="Ø"/>
            </a:pPr>
            <a:endParaRPr lang="en-US" altLang="zh-CN" dirty="0"/>
          </a:p>
          <a:p>
            <a:pPr marL="180000" lvl="1">
              <a:buFont typeface="Wingdings" panose="05000000000000000000" pitchFamily="2" charset="2"/>
              <a:buChar char="Ø"/>
            </a:pPr>
            <a:r>
              <a:rPr lang="en-US" altLang="zh-CN" dirty="0" err="1"/>
              <a:t>VLE</a:t>
            </a:r>
            <a:r>
              <a:rPr lang="en-US" altLang="zh-CN" dirty="0"/>
              <a:t> with Pc by Successive Substitution</a:t>
            </a:r>
          </a:p>
          <a:p>
            <a:pPr marL="180000" lvl="1">
              <a:buFont typeface="Wingdings" panose="05000000000000000000" pitchFamily="2" charset="2"/>
              <a:buChar char="Ø"/>
            </a:pPr>
            <a:endParaRPr lang="en-US" altLang="zh-CN" dirty="0"/>
          </a:p>
          <a:p>
            <a:endParaRPr lang="en-US" altLang="zh-CN" dirty="0"/>
          </a:p>
          <a:p>
            <a:endParaRPr lang="en-US" dirty="0"/>
          </a:p>
        </p:txBody>
      </p:sp>
      <p:sp>
        <p:nvSpPr>
          <p:cNvPr id="4" name="Slide Number Placeholder 3">
            <a:extLst>
              <a:ext uri="{FF2B5EF4-FFF2-40B4-BE49-F238E27FC236}">
                <a16:creationId xmlns:a16="http://schemas.microsoft.com/office/drawing/2014/main" id="{F83CB017-BF61-4A83-92D7-4D6C1D021E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D845D-BEAD-3749-808E-4EBEDDED822A}" type="slidenum">
              <a:rPr kumimoji="0" lang="en-US" sz="16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5" name="Object 4">
            <a:extLst>
              <a:ext uri="{FF2B5EF4-FFF2-40B4-BE49-F238E27FC236}">
                <a16:creationId xmlns:a16="http://schemas.microsoft.com/office/drawing/2014/main" id="{E41383BC-A46C-4BD8-BD71-09BA03C918B5}"/>
              </a:ext>
            </a:extLst>
          </p:cNvPr>
          <p:cNvGraphicFramePr>
            <a:graphicFrameLocks noChangeAspect="1"/>
          </p:cNvGraphicFramePr>
          <p:nvPr>
            <p:extLst>
              <p:ext uri="{D42A27DB-BD31-4B8C-83A1-F6EECF244321}">
                <p14:modId xmlns:p14="http://schemas.microsoft.com/office/powerpoint/2010/main" val="649929518"/>
              </p:ext>
            </p:extLst>
          </p:nvPr>
        </p:nvGraphicFramePr>
        <p:xfrm>
          <a:off x="1063173" y="3034020"/>
          <a:ext cx="4229100" cy="2117725"/>
        </p:xfrm>
        <a:graphic>
          <a:graphicData uri="http://schemas.openxmlformats.org/presentationml/2006/ole">
            <mc:AlternateContent xmlns:mc="http://schemas.openxmlformats.org/markup-compatibility/2006">
              <mc:Choice xmlns:v="urn:schemas-microsoft-com:vml" Requires="v">
                <p:oleObj spid="_x0000_s25694" name="Equation" r:id="rId3" imgW="4216320" imgH="2108160" progId="Equation.DSMT4">
                  <p:embed/>
                </p:oleObj>
              </mc:Choice>
              <mc:Fallback>
                <p:oleObj name="Equation" r:id="rId3" imgW="4216320" imgH="2108160" progId="Equation.DSMT4">
                  <p:embed/>
                  <p:pic>
                    <p:nvPicPr>
                      <p:cNvPr id="5" name="Object 4">
                        <a:extLst>
                          <a:ext uri="{FF2B5EF4-FFF2-40B4-BE49-F238E27FC236}">
                            <a16:creationId xmlns:a16="http://schemas.microsoft.com/office/drawing/2014/main" id="{E41383BC-A46C-4BD8-BD71-09BA03C918B5}"/>
                          </a:ext>
                        </a:extLst>
                      </p:cNvPr>
                      <p:cNvPicPr>
                        <a:picLocks noChangeAspect="1" noChangeArrowheads="1"/>
                      </p:cNvPicPr>
                      <p:nvPr/>
                    </p:nvPicPr>
                    <p:blipFill>
                      <a:blip r:embed="rId4"/>
                      <a:srcRect/>
                      <a:stretch>
                        <a:fillRect/>
                      </a:stretch>
                    </p:blipFill>
                    <p:spPr bwMode="auto">
                      <a:xfrm>
                        <a:off x="1063173" y="3034020"/>
                        <a:ext cx="4229100" cy="211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F0638709-BA40-4D25-AA77-FC5A3DE85512}"/>
              </a:ext>
            </a:extLst>
          </p:cNvPr>
          <p:cNvGraphicFramePr>
            <a:graphicFrameLocks noChangeAspect="1"/>
          </p:cNvGraphicFramePr>
          <p:nvPr/>
        </p:nvGraphicFramePr>
        <p:xfrm>
          <a:off x="1890713" y="3168650"/>
          <a:ext cx="165100" cy="268288"/>
        </p:xfrm>
        <a:graphic>
          <a:graphicData uri="http://schemas.openxmlformats.org/presentationml/2006/ole">
            <mc:AlternateContent xmlns:mc="http://schemas.openxmlformats.org/markup-compatibility/2006">
              <mc:Choice xmlns:v="urn:schemas-microsoft-com:vml" Requires="v">
                <p:oleObj spid="_x0000_s25695" name="Equation" r:id="rId5" imgW="164880" imgH="266400" progId="Equation.DSMT4">
                  <p:embed/>
                </p:oleObj>
              </mc:Choice>
              <mc:Fallback>
                <p:oleObj name="Equation" r:id="rId5" imgW="164880" imgH="266400" progId="Equation.DSMT4">
                  <p:embed/>
                  <p:pic>
                    <p:nvPicPr>
                      <p:cNvPr id="7" name="Object 6">
                        <a:extLst>
                          <a:ext uri="{FF2B5EF4-FFF2-40B4-BE49-F238E27FC236}">
                            <a16:creationId xmlns:a16="http://schemas.microsoft.com/office/drawing/2014/main" id="{F0638709-BA40-4D25-AA77-FC5A3DE85512}"/>
                          </a:ext>
                        </a:extLst>
                      </p:cNvPr>
                      <p:cNvPicPr>
                        <a:picLocks noChangeAspect="1" noChangeArrowheads="1"/>
                      </p:cNvPicPr>
                      <p:nvPr/>
                    </p:nvPicPr>
                    <p:blipFill>
                      <a:blip r:embed="rId6"/>
                      <a:srcRect/>
                      <a:stretch>
                        <a:fillRect/>
                      </a:stretch>
                    </p:blipFill>
                    <p:spPr bwMode="auto">
                      <a:xfrm>
                        <a:off x="1890713" y="3168650"/>
                        <a:ext cx="1651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a:extLst>
              <a:ext uri="{FF2B5EF4-FFF2-40B4-BE49-F238E27FC236}">
                <a16:creationId xmlns:a16="http://schemas.microsoft.com/office/drawing/2014/main" id="{360E0A63-A451-46D8-8600-09C49A4087E2}"/>
              </a:ext>
            </a:extLst>
          </p:cNvPr>
          <p:cNvSpPr/>
          <p:nvPr/>
        </p:nvSpPr>
        <p:spPr>
          <a:xfrm>
            <a:off x="7080982" y="6349636"/>
            <a:ext cx="305923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(Tian et al., 2019)</a:t>
            </a:r>
          </a:p>
        </p:txBody>
      </p:sp>
      <p:pic>
        <p:nvPicPr>
          <p:cNvPr id="10" name="Picture 9" descr="A screenshot of a cell phone&#10;&#10;Description automatically generated">
            <a:extLst>
              <a:ext uri="{FF2B5EF4-FFF2-40B4-BE49-F238E27FC236}">
                <a16:creationId xmlns:a16="http://schemas.microsoft.com/office/drawing/2014/main" id="{58AAB5FF-9CAB-46A1-A5E0-4E4B55DC0885}"/>
              </a:ext>
            </a:extLst>
          </p:cNvPr>
          <p:cNvPicPr>
            <a:picLocks noChangeAspect="1"/>
          </p:cNvPicPr>
          <p:nvPr/>
        </p:nvPicPr>
        <p:blipFill>
          <a:blip r:embed="rId7"/>
          <a:stretch>
            <a:fillRect/>
          </a:stretch>
        </p:blipFill>
        <p:spPr>
          <a:xfrm>
            <a:off x="5517245" y="1493521"/>
            <a:ext cx="6655998" cy="4698626"/>
          </a:xfrm>
          <a:prstGeom prst="rect">
            <a:avLst/>
          </a:prstGeom>
        </p:spPr>
      </p:pic>
    </p:spTree>
    <p:extLst>
      <p:ext uri="{BB962C8B-B14F-4D97-AF65-F5344CB8AC3E}">
        <p14:creationId xmlns:p14="http://schemas.microsoft.com/office/powerpoint/2010/main" val="44670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BD6B-7813-42C7-A159-623EA375C6F1}"/>
              </a:ext>
            </a:extLst>
          </p:cNvPr>
          <p:cNvSpPr>
            <a:spLocks noGrp="1"/>
          </p:cNvSpPr>
          <p:nvPr>
            <p:ph type="title"/>
          </p:nvPr>
        </p:nvSpPr>
        <p:spPr/>
        <p:txBody>
          <a:bodyPr>
            <a:normAutofit/>
          </a:bodyPr>
          <a:lstStyle/>
          <a:p>
            <a:r>
              <a:rPr lang="en-US" dirty="0"/>
              <a:t>A general compositional model</a:t>
            </a:r>
          </a:p>
        </p:txBody>
      </p:sp>
      <p:sp>
        <p:nvSpPr>
          <p:cNvPr id="3" name="Content Placeholder 2">
            <a:extLst>
              <a:ext uri="{FF2B5EF4-FFF2-40B4-BE49-F238E27FC236}">
                <a16:creationId xmlns:a16="http://schemas.microsoft.com/office/drawing/2014/main" id="{D8CFBB8A-B9E1-4D97-B67B-BD082BAFA42E}"/>
              </a:ext>
            </a:extLst>
          </p:cNvPr>
          <p:cNvSpPr>
            <a:spLocks noGrp="1"/>
          </p:cNvSpPr>
          <p:nvPr>
            <p:ph idx="1"/>
          </p:nvPr>
        </p:nvSpPr>
        <p:spPr>
          <a:xfrm>
            <a:off x="838199" y="958776"/>
            <a:ext cx="10995837" cy="5024766"/>
          </a:xfrm>
        </p:spPr>
        <p:txBody>
          <a:bodyPr/>
          <a:lstStyle/>
          <a:p>
            <a:pPr lvl="1">
              <a:buFont typeface="Wingdings" panose="05000000000000000000" pitchFamily="2" charset="2"/>
              <a:buChar char="Ø"/>
            </a:pPr>
            <a:r>
              <a:rPr lang="en-US" altLang="zh-CN" sz="2200" dirty="0"/>
              <a:t>Mass conservation for Nc component and </a:t>
            </a:r>
            <a:r>
              <a:rPr lang="en-US" altLang="zh-CN" sz="2200" dirty="0" err="1"/>
              <a:t>water+stress</a:t>
            </a:r>
            <a:r>
              <a:rPr lang="en-US" altLang="zh-CN" sz="2200" dirty="0"/>
              <a:t> equation (</a:t>
            </a:r>
            <a:r>
              <a:rPr lang="en-US" altLang="zh-CN" sz="2200" dirty="0" err="1"/>
              <a:t>nc+2</a:t>
            </a:r>
            <a:r>
              <a:rPr lang="en-US" altLang="zh-CN" sz="2200" dirty="0"/>
              <a:t>)</a:t>
            </a:r>
          </a:p>
          <a:p>
            <a:pPr lvl="1">
              <a:buFont typeface="Wingdings" panose="05000000000000000000" pitchFamily="2" charset="2"/>
              <a:buChar char="Ø"/>
            </a:pPr>
            <a:r>
              <a:rPr lang="en-US" altLang="zh-CN" sz="2200" dirty="0"/>
              <a:t>Integral finite-difference method (Finite Volume)</a:t>
            </a:r>
          </a:p>
          <a:p>
            <a:pPr lvl="1">
              <a:buFont typeface="Wingdings" panose="05000000000000000000" pitchFamily="2" charset="2"/>
              <a:buChar char="Ø"/>
            </a:pPr>
            <a:r>
              <a:rPr lang="en-US" altLang="zh-CN" sz="2200" dirty="0"/>
              <a:t>P</a:t>
            </a:r>
            <a:r>
              <a:rPr lang="en-US" altLang="zh-CN" sz="2200" baseline="-25000" dirty="0"/>
              <a:t>o</a:t>
            </a:r>
            <a:r>
              <a:rPr lang="en-US" altLang="zh-CN" sz="2200" dirty="0"/>
              <a:t>, </a:t>
            </a:r>
            <a:r>
              <a:rPr lang="en-US" altLang="zh-CN" sz="2200" dirty="0" err="1"/>
              <a:t>S</a:t>
            </a:r>
            <a:r>
              <a:rPr lang="en-US" altLang="zh-CN" sz="2200" baseline="-25000" dirty="0" err="1"/>
              <a:t>w</a:t>
            </a:r>
            <a:r>
              <a:rPr lang="en-US" altLang="zh-CN" sz="2200" dirty="0"/>
              <a:t>, </a:t>
            </a:r>
            <a:r>
              <a:rPr lang="en-US" altLang="zh-CN" sz="2200" dirty="0" err="1"/>
              <a:t>Z</a:t>
            </a:r>
            <a:r>
              <a:rPr lang="en-US" altLang="zh-CN" sz="2200" baseline="-25000" dirty="0" err="1"/>
              <a:t>1</a:t>
            </a:r>
            <a:r>
              <a:rPr lang="en-US" altLang="zh-CN" sz="2200" dirty="0"/>
              <a:t>…</a:t>
            </a:r>
            <a:r>
              <a:rPr lang="en-US" altLang="zh-CN" sz="2200" dirty="0" err="1"/>
              <a:t>Z</a:t>
            </a:r>
            <a:r>
              <a:rPr lang="en-US" altLang="zh-CN" sz="2200" baseline="-25000" dirty="0" err="1"/>
              <a:t>nc-1</a:t>
            </a:r>
            <a:r>
              <a:rPr lang="en-US" altLang="zh-CN" sz="2200" dirty="0" err="1"/>
              <a:t>,</a:t>
            </a:r>
            <a:r>
              <a:rPr lang="en-US" altLang="zh-CN" sz="2200" i="1" dirty="0" err="1"/>
              <a:t>σ</a:t>
            </a:r>
            <a:r>
              <a:rPr lang="en-US" altLang="zh-CN" sz="2200" baseline="-25000" dirty="0" err="1"/>
              <a:t>mean</a:t>
            </a:r>
            <a:r>
              <a:rPr lang="en-US" altLang="zh-CN" sz="2200" dirty="0"/>
              <a:t> (</a:t>
            </a:r>
            <a:r>
              <a:rPr lang="en-US" altLang="zh-CN" sz="2200" dirty="0" err="1"/>
              <a:t>nc+2</a:t>
            </a:r>
            <a:r>
              <a:rPr lang="en-US" altLang="zh-CN" sz="2200" dirty="0"/>
              <a:t> primary variables) with Newton Iteration</a:t>
            </a:r>
          </a:p>
          <a:p>
            <a:pPr lvl="1">
              <a:buFont typeface="Wingdings" panose="05000000000000000000" pitchFamily="2" charset="2"/>
              <a:buChar char="Ø"/>
            </a:pPr>
            <a:r>
              <a:rPr lang="en-US" altLang="zh-CN" sz="2200" dirty="0"/>
              <a:t>Fractured media handled with </a:t>
            </a:r>
            <a:r>
              <a:rPr lang="en-US" altLang="zh-CN" sz="2200" dirty="0" err="1"/>
              <a:t>MINC</a:t>
            </a:r>
            <a:r>
              <a:rPr lang="en-US" altLang="zh-CN" sz="2200" dirty="0"/>
              <a:t> (Multiple </a:t>
            </a:r>
            <a:r>
              <a:rPr lang="en-US" altLang="zh-CN" sz="2200" dirty="0" err="1"/>
              <a:t>INteracting</a:t>
            </a:r>
            <a:r>
              <a:rPr lang="en-US" altLang="zh-CN" sz="2200" dirty="0"/>
              <a:t> Continua)</a:t>
            </a:r>
          </a:p>
          <a:p>
            <a:pPr lvl="1">
              <a:buFont typeface="Wingdings" panose="05000000000000000000" pitchFamily="2" charset="2"/>
              <a:buChar char="Ø"/>
            </a:pPr>
            <a:r>
              <a:rPr lang="en-US" altLang="zh-CN" sz="2200" dirty="0"/>
              <a:t>Phase equilibrium equations with nanopore confinement (</a:t>
            </a:r>
            <a:r>
              <a:rPr lang="en-US" altLang="zh-CN" sz="2200" dirty="0" err="1"/>
              <a:t>SS+Newton</a:t>
            </a:r>
            <a:r>
              <a:rPr lang="en-US" altLang="zh-CN" sz="2200" dirty="0"/>
              <a:t> Iteration)</a:t>
            </a:r>
          </a:p>
          <a:p>
            <a:pPr lvl="1">
              <a:buFont typeface="Wingdings" panose="05000000000000000000" pitchFamily="2" charset="2"/>
              <a:buChar char="Ø"/>
            </a:pPr>
            <a:r>
              <a:rPr lang="en-US" altLang="zh-CN" sz="2200" dirty="0"/>
              <a:t>Multicomponent diffusion considering cross-effect and non-ideality </a:t>
            </a:r>
          </a:p>
          <a:p>
            <a:pPr lvl="1">
              <a:buFont typeface="Wingdings" panose="05000000000000000000" pitchFamily="2" charset="2"/>
              <a:buChar char="Ø"/>
            </a:pPr>
            <a:r>
              <a:rPr lang="en-US" altLang="zh-CN" sz="2200" dirty="0"/>
              <a:t>Capillary pressure, diffusion coefficient, rock properties all coupled with stress. </a:t>
            </a:r>
          </a:p>
          <a:p>
            <a:pPr lvl="1">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CCFA0D7D-5F32-4161-B0A4-2C84884F4670}"/>
              </a:ext>
            </a:extLst>
          </p:cNvPr>
          <p:cNvSpPr>
            <a:spLocks noGrp="1"/>
          </p:cNvSpPr>
          <p:nvPr>
            <p:ph type="sldNum" sz="quarter" idx="12"/>
          </p:nvPr>
        </p:nvSpPr>
        <p:spPr/>
        <p:txBody>
          <a:bodyPr/>
          <a:lstStyle/>
          <a:p>
            <a:fld id="{95DD845D-BEAD-3749-808E-4EBEDDED822A}" type="slidenum">
              <a:rPr lang="en-US" smtClean="0"/>
              <a:pPr/>
              <a:t>9</a:t>
            </a:fld>
            <a:endParaRPr lang="en-US"/>
          </a:p>
        </p:txBody>
      </p:sp>
      <p:graphicFrame>
        <p:nvGraphicFramePr>
          <p:cNvPr id="5" name="Object 4">
            <a:extLst>
              <a:ext uri="{FF2B5EF4-FFF2-40B4-BE49-F238E27FC236}">
                <a16:creationId xmlns:a16="http://schemas.microsoft.com/office/drawing/2014/main" id="{182BE37F-4038-427F-AB68-682BC2FEF25C}"/>
              </a:ext>
            </a:extLst>
          </p:cNvPr>
          <p:cNvGraphicFramePr>
            <a:graphicFrameLocks noChangeAspect="1"/>
          </p:cNvGraphicFramePr>
          <p:nvPr/>
        </p:nvGraphicFramePr>
        <p:xfrm>
          <a:off x="1158875" y="3682791"/>
          <a:ext cx="7396162" cy="779462"/>
        </p:xfrm>
        <a:graphic>
          <a:graphicData uri="http://schemas.openxmlformats.org/presentationml/2006/ole">
            <mc:AlternateContent xmlns:mc="http://schemas.openxmlformats.org/markup-compatibility/2006">
              <mc:Choice xmlns:v="urn:schemas-microsoft-com:vml" Requires="v">
                <p:oleObj spid="_x0000_s22630" name="Equation" r:id="rId3" imgW="7378560" imgH="774360" progId="Equation.DSMT4">
                  <p:embed/>
                </p:oleObj>
              </mc:Choice>
              <mc:Fallback>
                <p:oleObj name="Equation" r:id="rId3" imgW="7378560" imgH="774360" progId="Equation.DSMT4">
                  <p:embed/>
                  <p:pic>
                    <p:nvPicPr>
                      <p:cNvPr id="5" name="Object 4">
                        <a:extLst>
                          <a:ext uri="{FF2B5EF4-FFF2-40B4-BE49-F238E27FC236}">
                            <a16:creationId xmlns:a16="http://schemas.microsoft.com/office/drawing/2014/main" id="{182BE37F-4038-427F-AB68-682BC2FEF25C}"/>
                          </a:ext>
                        </a:extLst>
                      </p:cNvPr>
                      <p:cNvPicPr>
                        <a:picLocks noChangeAspect="1" noChangeArrowheads="1"/>
                      </p:cNvPicPr>
                      <p:nvPr/>
                    </p:nvPicPr>
                    <p:blipFill>
                      <a:blip r:embed="rId4"/>
                      <a:srcRect/>
                      <a:stretch>
                        <a:fillRect/>
                      </a:stretch>
                    </p:blipFill>
                    <p:spPr bwMode="auto">
                      <a:xfrm>
                        <a:off x="1158875" y="3682791"/>
                        <a:ext cx="7396162"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BA0EC92B-B4C4-4CE1-B89C-37C93FBC00AC}"/>
              </a:ext>
            </a:extLst>
          </p:cNvPr>
          <p:cNvSpPr/>
          <p:nvPr/>
        </p:nvSpPr>
        <p:spPr>
          <a:xfrm>
            <a:off x="8228265" y="3815922"/>
            <a:ext cx="1572866" cy="430887"/>
          </a:xfrm>
          <a:prstGeom prst="rect">
            <a:avLst/>
          </a:prstGeom>
        </p:spPr>
        <p:txBody>
          <a:bodyPr wrap="none">
            <a:spAutoFit/>
          </a:bodyPr>
          <a:lstStyle/>
          <a:p>
            <a:pPr lvl="1"/>
            <a:r>
              <a:rPr lang="en-US" altLang="zh-CN" sz="2200" i="1" dirty="0" err="1">
                <a:solidFill>
                  <a:schemeClr val="tx1"/>
                </a:solidFill>
                <a:latin typeface="Times New Roman" panose="02020603050405020304" pitchFamily="18" charset="0"/>
                <a:cs typeface="Times New Roman" panose="02020603050405020304" pitchFamily="18" charset="0"/>
              </a:rPr>
              <a:t>i</a:t>
            </a:r>
            <a:r>
              <a:rPr lang="en-US" altLang="zh-CN" sz="2200" dirty="0">
                <a:solidFill>
                  <a:schemeClr val="tx1"/>
                </a:solidFill>
                <a:latin typeface="Times New Roman" panose="02020603050405020304" pitchFamily="18" charset="0"/>
                <a:cs typeface="Times New Roman" panose="02020603050405020304" pitchFamily="18" charset="0"/>
              </a:rPr>
              <a:t>=1…</a:t>
            </a:r>
            <a:r>
              <a:rPr lang="en-US" altLang="zh-CN" sz="2200" dirty="0" err="1">
                <a:solidFill>
                  <a:schemeClr val="tx1"/>
                </a:solidFill>
                <a:latin typeface="Times New Roman" panose="02020603050405020304" pitchFamily="18" charset="0"/>
                <a:cs typeface="Times New Roman" panose="02020603050405020304" pitchFamily="18" charset="0"/>
              </a:rPr>
              <a:t>nc</a:t>
            </a:r>
            <a:endParaRPr lang="en-US" altLang="zh-CN" sz="22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A03400EC-AAD6-494D-8736-87822641AB0E}"/>
              </a:ext>
            </a:extLst>
          </p:cNvPr>
          <p:cNvGraphicFramePr>
            <a:graphicFrameLocks noChangeAspect="1"/>
          </p:cNvGraphicFramePr>
          <p:nvPr/>
        </p:nvGraphicFramePr>
        <p:xfrm>
          <a:off x="1158875" y="4462253"/>
          <a:ext cx="4937125" cy="1492250"/>
        </p:xfrm>
        <a:graphic>
          <a:graphicData uri="http://schemas.openxmlformats.org/presentationml/2006/ole">
            <mc:AlternateContent xmlns:mc="http://schemas.openxmlformats.org/markup-compatibility/2006">
              <mc:Choice xmlns:v="urn:schemas-microsoft-com:vml" Requires="v">
                <p:oleObj spid="_x0000_s22631" name="Equation" r:id="rId5" imgW="4927320" imgH="1485720" progId="Equation.DSMT4">
                  <p:embed/>
                </p:oleObj>
              </mc:Choice>
              <mc:Fallback>
                <p:oleObj name="Equation" r:id="rId5" imgW="4927320" imgH="1485720" progId="Equation.DSMT4">
                  <p:embed/>
                  <p:pic>
                    <p:nvPicPr>
                      <p:cNvPr id="7" name="Object 6">
                        <a:extLst>
                          <a:ext uri="{FF2B5EF4-FFF2-40B4-BE49-F238E27FC236}">
                            <a16:creationId xmlns:a16="http://schemas.microsoft.com/office/drawing/2014/main" id="{A03400EC-AAD6-494D-8736-87822641AB0E}"/>
                          </a:ext>
                        </a:extLst>
                      </p:cNvPr>
                      <p:cNvPicPr>
                        <a:picLocks noChangeAspect="1" noChangeArrowheads="1"/>
                      </p:cNvPicPr>
                      <p:nvPr/>
                    </p:nvPicPr>
                    <p:blipFill>
                      <a:blip r:embed="rId6"/>
                      <a:srcRect/>
                      <a:stretch>
                        <a:fillRect/>
                      </a:stretch>
                    </p:blipFill>
                    <p:spPr bwMode="auto">
                      <a:xfrm>
                        <a:off x="1158875" y="4462253"/>
                        <a:ext cx="4937125"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9269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REP_Presentation_Template" id="{A704B2DF-20AF-7C42-8A78-6508D90E7100}" vid="{15D9CE76-6AEA-BA41-8EC6-283025EC735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REP_Presentation_Template" id="{A704B2DF-20AF-7C42-8A78-6508D90E7100}" vid="{6DCB3DB4-BA65-7049-AFDC-31547B8369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AB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Ye Tian UREP_Presentation</Template>
  <TotalTime>2018</TotalTime>
  <Words>2120</Words>
  <Application>Microsoft Office PowerPoint</Application>
  <PresentationFormat>Widescreen</PresentationFormat>
  <Paragraphs>352</Paragraphs>
  <Slides>22</Slides>
  <Notes>13</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43" baseType="lpstr">
      <vt:lpstr>ＭＳ Ｐゴシック</vt:lpstr>
      <vt:lpstr>ＭＳ Ｐゴシック</vt:lpstr>
      <vt:lpstr>宋体</vt:lpstr>
      <vt:lpstr>Arial</vt:lpstr>
      <vt:lpstr>Arial Rounded MT Bold</vt:lpstr>
      <vt:lpstr>Britannic Bold</vt:lpstr>
      <vt:lpstr>Calibri</vt:lpstr>
      <vt:lpstr>Century Gothic</vt:lpstr>
      <vt:lpstr>Copperplate</vt:lpstr>
      <vt:lpstr>Copperplate Gothic Bold</vt:lpstr>
      <vt:lpstr>DengXian</vt:lpstr>
      <vt:lpstr>DengXian Light</vt:lpstr>
      <vt:lpstr>Times</vt:lpstr>
      <vt:lpstr>Times New Roman</vt:lpstr>
      <vt:lpstr>Wingdings</vt:lpstr>
      <vt:lpstr>ヒラギノ角ゴ Pro W3</vt:lpstr>
      <vt:lpstr>Blank Presentation</vt:lpstr>
      <vt:lpstr>Custom Design</vt:lpstr>
      <vt:lpstr>Office Theme</vt:lpstr>
      <vt:lpstr>1_Office Theme</vt:lpstr>
      <vt:lpstr>Equation</vt:lpstr>
      <vt:lpstr>PowerPoint Presentation</vt:lpstr>
      <vt:lpstr>Background—Status quo of tight oil production</vt:lpstr>
      <vt:lpstr>PowerPoint Presentation</vt:lpstr>
      <vt:lpstr>Background—Black oil model v.s. compositional model</vt:lpstr>
      <vt:lpstr>A general compositional model</vt:lpstr>
      <vt:lpstr>A general compositional model</vt:lpstr>
      <vt:lpstr>A general compositional model</vt:lpstr>
      <vt:lpstr>A general compositional model</vt:lpstr>
      <vt:lpstr>A general compositional model</vt:lpstr>
      <vt:lpstr>An in-house compositional simulator MSFLOW_COM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Society of Petroleum Engineers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 Tian</dc:creator>
  <cp:lastModifiedBy>Kagan Kutun</cp:lastModifiedBy>
  <cp:revision>294</cp:revision>
  <dcterms:created xsi:type="dcterms:W3CDTF">2017-05-03T01:57:20Z</dcterms:created>
  <dcterms:modified xsi:type="dcterms:W3CDTF">2019-11-08T21:09:40Z</dcterms:modified>
</cp:coreProperties>
</file>