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622" r:id="rId1"/>
    <p:sldMasterId id="2147484634" r:id="rId2"/>
  </p:sldMasterIdLst>
  <p:notesMasterIdLst>
    <p:notesMasterId r:id="rId7"/>
  </p:notesMasterIdLst>
  <p:handoutMasterIdLst>
    <p:handoutMasterId r:id="rId8"/>
  </p:handoutMasterIdLst>
  <p:sldIdLst>
    <p:sldId id="373" r:id="rId3"/>
    <p:sldId id="374" r:id="rId4"/>
    <p:sldId id="403" r:id="rId5"/>
    <p:sldId id="382" r:id="rId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ヒラギノ角ゴ Pro W3" pitchFamily="7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ヒラギノ角ゴ Pro W3" pitchFamily="7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ヒラギノ角ゴ Pro W3" pitchFamily="7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ヒラギノ角ゴ Pro W3" pitchFamily="7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ヒラギノ角ゴ Pro W3" pitchFamily="75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ヒラギノ角ゴ Pro W3" pitchFamily="75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ヒラギノ角ゴ Pro W3" pitchFamily="75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ヒラギノ角ゴ Pro W3" pitchFamily="75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ヒラギノ角ゴ Pro W3" pitchFamily="7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BBFF"/>
    <a:srgbClr val="895114"/>
    <a:srgbClr val="004300"/>
    <a:srgbClr val="CFCF00"/>
    <a:srgbClr val="989800"/>
    <a:srgbClr val="D07D20"/>
    <a:srgbClr val="4395BB"/>
    <a:srgbClr val="505191"/>
    <a:srgbClr val="599102"/>
    <a:srgbClr val="0756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8" autoAdjust="0"/>
    <p:restoredTop sz="89364" autoAdjust="0"/>
  </p:normalViewPr>
  <p:slideViewPr>
    <p:cSldViewPr snapToGrid="0">
      <p:cViewPr varScale="1">
        <p:scale>
          <a:sx n="59" d="100"/>
          <a:sy n="59" d="100"/>
        </p:scale>
        <p:origin x="636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8" charset="-128"/>
              </a:defRPr>
            </a:lvl1pPr>
          </a:lstStyle>
          <a:p>
            <a:pPr>
              <a:defRPr/>
            </a:pPr>
            <a:fld id="{FD80E309-E764-4354-8476-7FCF5745C461}" type="datetime1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8" charset="-128"/>
              </a:defRPr>
            </a:lvl1pPr>
          </a:lstStyle>
          <a:p>
            <a:pPr>
              <a:defRPr/>
            </a:pPr>
            <a:fld id="{0403710F-BB05-48AB-9D4C-98537AC04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96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8" charset="-128"/>
              </a:defRPr>
            </a:lvl1pPr>
          </a:lstStyle>
          <a:p>
            <a:pPr>
              <a:defRPr/>
            </a:pPr>
            <a:fld id="{14BC84EE-AA72-4321-8E22-FC8CAFA202CD}" type="datetime1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8" charset="-128"/>
              </a:defRPr>
            </a:lvl1pPr>
          </a:lstStyle>
          <a:p>
            <a:pPr>
              <a:defRPr/>
            </a:pPr>
            <a:fld id="{1EE06171-AB1F-4D2C-A03C-822A58BD1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84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E06171-AB1F-4D2C-A03C-822A58BD12A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90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E06171-AB1F-4D2C-A03C-822A58BD12A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13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E06171-AB1F-4D2C-A03C-822A58BD12A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24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E06171-AB1F-4D2C-A03C-822A58BD12A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51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F44AC-FF31-44E2-B4A2-480C439A19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61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48FB-EB97-4906-997C-8C6372295E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42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8787F-3637-433B-A113-2048EEF52F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466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9EBB-88AA-FF4D-B28A-BBBAC72B9446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BDE6-E92C-0749-93DB-4C1438A3C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50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9EBB-88AA-FF4D-B28A-BBBAC72B9446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BDE6-E92C-0749-93DB-4C1438A3C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78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9EBB-88AA-FF4D-B28A-BBBAC72B9446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BDE6-E92C-0749-93DB-4C1438A3C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30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9EBB-88AA-FF4D-B28A-BBBAC72B9446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BDE6-E92C-0749-93DB-4C1438A3C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64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9EBB-88AA-FF4D-B28A-BBBAC72B9446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BDE6-E92C-0749-93DB-4C1438A3C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07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9EBB-88AA-FF4D-B28A-BBBAC72B9446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BDE6-E92C-0749-93DB-4C1438A3C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54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9EBB-88AA-FF4D-B28A-BBBAC72B9446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BDE6-E92C-0749-93DB-4C1438A3C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765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9EBB-88AA-FF4D-B28A-BBBAC72B9446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BDE6-E92C-0749-93DB-4C1438A3C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0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36313-D09D-426F-9168-BB9685A1F1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263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9EBB-88AA-FF4D-B28A-BBBAC72B9446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BDE6-E92C-0749-93DB-4C1438A3C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74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9EBB-88AA-FF4D-B28A-BBBAC72B9446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BDE6-E92C-0749-93DB-4C1438A3C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248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9EBB-88AA-FF4D-B28A-BBBAC72B9446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BDE6-E92C-0749-93DB-4C1438A3C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135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9EBB-88AA-FF4D-B28A-BBBAC72B9446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BDE6-E92C-0749-93DB-4C1438A3C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9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9E29E-F8D2-4C4E-8E2B-55C28DB713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33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0B6F0-C5A0-4E37-9B94-CC8CE845A7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99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BC040-8E91-43E6-AAB0-D2AE304F06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38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FB0F1-B868-4019-8DBF-3AC41040F09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58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B5EBD-17E3-42E7-BC06-011F460547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56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56CA7-C1D9-46A4-BA0A-E8C8433822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29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049B7-D457-40B6-A048-600E1A5548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16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40738"/>
            </a:gs>
            <a:gs pos="0">
              <a:srgbClr val="000000"/>
            </a:gs>
            <a:gs pos="74001">
              <a:srgbClr val="0A128C"/>
            </a:gs>
            <a:gs pos="100000">
              <a:srgbClr val="181CC7"/>
            </a:gs>
            <a:gs pos="100000">
              <a:srgbClr val="7005D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20088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9pPr>
          </a:lstStyle>
          <a:p>
            <a:fld id="{1C1468E3-C147-42ED-BB11-8D32A00DC131}" type="slidenum">
              <a:rPr lang="en-US" sz="1400" smtClean="0">
                <a:solidFill>
                  <a:srgbClr val="FFFFFF"/>
                </a:solidFill>
              </a:rPr>
              <a:pPr/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6271143"/>
            <a:ext cx="9144000" cy="5815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8" charset="-128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040958" y="6538119"/>
            <a:ext cx="4692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Kick-Off Meeting, November 16, 2012, Golden, Colorado</a:t>
            </a:r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141396" y="6146400"/>
            <a:ext cx="763435" cy="609674"/>
            <a:chOff x="-32212" y="427945"/>
            <a:chExt cx="5134907" cy="4100706"/>
          </a:xfrm>
        </p:grpSpPr>
        <p:grpSp>
          <p:nvGrpSpPr>
            <p:cNvPr id="12" name="Group 11"/>
            <p:cNvGrpSpPr/>
            <p:nvPr/>
          </p:nvGrpSpPr>
          <p:grpSpPr>
            <a:xfrm>
              <a:off x="1124624" y="1927737"/>
              <a:ext cx="3978071" cy="2600914"/>
              <a:chOff x="918033" y="1927737"/>
              <a:chExt cx="3978071" cy="2600914"/>
            </a:xfrm>
          </p:grpSpPr>
          <p:sp>
            <p:nvSpPr>
              <p:cNvPr id="14" name="Isosceles Triangle 13"/>
              <p:cNvSpPr/>
              <p:nvPr/>
            </p:nvSpPr>
            <p:spPr>
              <a:xfrm>
                <a:off x="918033" y="1927737"/>
                <a:ext cx="3121316" cy="2600914"/>
              </a:xfrm>
              <a:prstGeom prst="triangle">
                <a:avLst/>
              </a:prstGeom>
              <a:gradFill flip="none" rotWithShape="1">
                <a:gsLst>
                  <a:gs pos="24000">
                    <a:srgbClr val="8F2604"/>
                  </a:gs>
                  <a:gs pos="100000">
                    <a:srgbClr val="FFFFFF"/>
                  </a:gs>
                  <a:gs pos="55000">
                    <a:srgbClr val="B72E03"/>
                  </a:gs>
                  <a:gs pos="99000">
                    <a:srgbClr val="F93C01"/>
                  </a:gs>
                </a:gsLst>
                <a:lin ang="16200000" scaled="0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ight Triangle 14"/>
              <p:cNvSpPr/>
              <p:nvPr/>
            </p:nvSpPr>
            <p:spPr>
              <a:xfrm rot="18658708" flipH="1">
                <a:off x="3075415" y="2074644"/>
                <a:ext cx="1407652" cy="2233727"/>
              </a:xfrm>
              <a:prstGeom prst="rtTriangle">
                <a:avLst/>
              </a:prstGeom>
              <a:gradFill flip="none" rotWithShape="1">
                <a:gsLst>
                  <a:gs pos="0">
                    <a:srgbClr val="091727"/>
                  </a:gs>
                  <a:gs pos="100000">
                    <a:srgbClr val="FFFFFF"/>
                  </a:gs>
                  <a:gs pos="50000">
                    <a:srgbClr val="183E6A"/>
                  </a:gs>
                  <a:gs pos="71000">
                    <a:srgbClr val="357ED6"/>
                  </a:gs>
                  <a:gs pos="26000">
                    <a:srgbClr val="091727"/>
                  </a:gs>
                  <a:gs pos="99000">
                    <a:srgbClr val="3C94FC"/>
                  </a:gs>
                </a:gsLst>
                <a:lin ang="16200000" scaled="0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Arc 12"/>
            <p:cNvSpPr/>
            <p:nvPr/>
          </p:nvSpPr>
          <p:spPr>
            <a:xfrm rot="4866492">
              <a:off x="221431" y="174302"/>
              <a:ext cx="3819281" cy="4326568"/>
            </a:xfrm>
            <a:prstGeom prst="arc">
              <a:avLst>
                <a:gd name="adj1" fmla="val 15867464"/>
                <a:gd name="adj2" fmla="val 1257938"/>
              </a:avLst>
            </a:prstGeom>
            <a:ln w="53975">
              <a:headEnd type="non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1018893" y="6288204"/>
            <a:ext cx="50240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Britannic Bold"/>
                <a:cs typeface="Britannic Bold"/>
              </a:rPr>
              <a:t>UNCONVENTIONAL RESERVOIR ENGINEERING PROJECT</a:t>
            </a:r>
          </a:p>
        </p:txBody>
      </p:sp>
    </p:spTree>
    <p:extLst>
      <p:ext uri="{BB962C8B-B14F-4D97-AF65-F5344CB8AC3E}">
        <p14:creationId xmlns:p14="http://schemas.microsoft.com/office/powerpoint/2010/main" val="428661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3" r:id="rId1"/>
    <p:sldLayoutId id="2147484624" r:id="rId2"/>
    <p:sldLayoutId id="2147484625" r:id="rId3"/>
    <p:sldLayoutId id="2147484626" r:id="rId4"/>
    <p:sldLayoutId id="2147484627" r:id="rId5"/>
    <p:sldLayoutId id="2147484628" r:id="rId6"/>
    <p:sldLayoutId id="2147484629" r:id="rId7"/>
    <p:sldLayoutId id="2147484630" r:id="rId8"/>
    <p:sldLayoutId id="2147484631" r:id="rId9"/>
    <p:sldLayoutId id="2147484632" r:id="rId10"/>
    <p:sldLayoutId id="214748463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ヒラギノ角ゴ Pro W3" pitchFamily="-110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8" charset="-128"/>
          <a:cs typeface="ヒラギノ角ゴ Pro W3" pitchFamily="-11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8" charset="-128"/>
          <a:cs typeface="ヒラギノ角ゴ Pro W3" pitchFamily="-11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8" charset="-128"/>
          <a:cs typeface="ヒラギノ角ゴ Pro W3" pitchFamily="-11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8" charset="-128"/>
          <a:cs typeface="ヒラギノ角ゴ Pro W3" pitchFamily="-11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pitchFamily="-110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pitchFamily="-11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ヒラギノ角ゴ Pro W3" pitchFamily="-11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 pitchFamily="-11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pitchFamily="-11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69EBB-88AA-FF4D-B28A-BBBAC72B9446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BBDE6-E92C-0749-93DB-4C1438A3C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1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5" r:id="rId1"/>
    <p:sldLayoutId id="2147484636" r:id="rId2"/>
    <p:sldLayoutId id="2147484637" r:id="rId3"/>
    <p:sldLayoutId id="2147484638" r:id="rId4"/>
    <p:sldLayoutId id="2147484639" r:id="rId5"/>
    <p:sldLayoutId id="2147484640" r:id="rId6"/>
    <p:sldLayoutId id="2147484641" r:id="rId7"/>
    <p:sldLayoutId id="2147484642" r:id="rId8"/>
    <p:sldLayoutId id="2147484643" r:id="rId9"/>
    <p:sldLayoutId id="2147484644" r:id="rId10"/>
    <p:sldLayoutId id="2147484645" r:id="rId11"/>
    <p:sldLayoutId id="2147484646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0" y="6230757"/>
            <a:ext cx="9144000" cy="2494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8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1723715"/>
            <a:ext cx="9144000" cy="2494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8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-13510"/>
            <a:ext cx="9144000" cy="19184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8" charset="-128"/>
            </a:endParaRPr>
          </a:p>
        </p:txBody>
      </p:sp>
      <p:sp>
        <p:nvSpPr>
          <p:cNvPr id="6147" name="Text Box 29"/>
          <p:cNvSpPr txBox="1">
            <a:spLocks noChangeArrowheads="1"/>
          </p:cNvSpPr>
          <p:nvPr/>
        </p:nvSpPr>
        <p:spPr bwMode="auto">
          <a:xfrm>
            <a:off x="582181" y="4361930"/>
            <a:ext cx="7610548" cy="809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9pPr>
          </a:lstStyle>
          <a:p>
            <a:pPr>
              <a:lnSpc>
                <a:spcPct val="120000"/>
              </a:lnSpc>
              <a:spcBef>
                <a:spcPts val="60"/>
              </a:spcBef>
            </a:pP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Modeling ---- Experiments ---- Simulations</a:t>
            </a:r>
          </a:p>
          <a:p>
            <a:pPr>
              <a:lnSpc>
                <a:spcPct val="120000"/>
              </a:lnSpc>
              <a:spcBef>
                <a:spcPts val="60"/>
              </a:spcBef>
            </a:pP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Xiaolong Yin</a:t>
            </a:r>
          </a:p>
        </p:txBody>
      </p:sp>
      <p:sp>
        <p:nvSpPr>
          <p:cNvPr id="615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20088" y="627108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9pPr>
          </a:lstStyle>
          <a:p>
            <a:fld id="{1C1468E3-C147-42ED-BB11-8D32A00DC131}" type="slidenum">
              <a:rPr lang="en-US" sz="1400" smtClean="0">
                <a:solidFill>
                  <a:srgbClr val="FFFFFF"/>
                </a:solidFill>
              </a:rPr>
              <a:pPr/>
              <a:t>1</a:t>
            </a:fld>
            <a:endParaRPr lang="en-US" sz="14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9300" y="3416300"/>
            <a:ext cx="12700" cy="12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9300" y="3416300"/>
            <a:ext cx="12700" cy="12700"/>
          </a:xfrm>
          <a:prstGeom prst="rect">
            <a:avLst/>
          </a:prstGeom>
        </p:spPr>
      </p:pic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162139" y="121590"/>
            <a:ext cx="1661931" cy="1737607"/>
            <a:chOff x="-32212" y="427945"/>
            <a:chExt cx="5226747" cy="5464750"/>
          </a:xfrm>
        </p:grpSpPr>
        <p:sp>
          <p:nvSpPr>
            <p:cNvPr id="13" name="Rectangle 12"/>
            <p:cNvSpPr/>
            <p:nvPr/>
          </p:nvSpPr>
          <p:spPr>
            <a:xfrm>
              <a:off x="1032783" y="4415367"/>
              <a:ext cx="4161752" cy="1477328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Britannic Bold"/>
                  <a:cs typeface="Britannic Bold"/>
                </a:rPr>
                <a:t>U R E P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-32212" y="427945"/>
              <a:ext cx="5134907" cy="4100706"/>
              <a:chOff x="-32212" y="427945"/>
              <a:chExt cx="5134907" cy="4100706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1124624" y="1927737"/>
                <a:ext cx="3978071" cy="2600914"/>
                <a:chOff x="918033" y="1927737"/>
                <a:chExt cx="3978071" cy="2600914"/>
              </a:xfrm>
            </p:grpSpPr>
            <p:sp>
              <p:nvSpPr>
                <p:cNvPr id="17" name="Isosceles Triangle 16"/>
                <p:cNvSpPr/>
                <p:nvPr/>
              </p:nvSpPr>
              <p:spPr>
                <a:xfrm>
                  <a:off x="918033" y="1927737"/>
                  <a:ext cx="3121316" cy="2600914"/>
                </a:xfrm>
                <a:prstGeom prst="triangle">
                  <a:avLst/>
                </a:prstGeom>
                <a:gradFill flip="none" rotWithShape="1">
                  <a:gsLst>
                    <a:gs pos="24000">
                      <a:srgbClr val="8F2604"/>
                    </a:gs>
                    <a:gs pos="100000">
                      <a:srgbClr val="FFFFFF"/>
                    </a:gs>
                    <a:gs pos="55000">
                      <a:srgbClr val="B72E03"/>
                    </a:gs>
                    <a:gs pos="99000">
                      <a:srgbClr val="F93C01"/>
                    </a:gs>
                  </a:gsLst>
                  <a:lin ang="16200000" scaled="0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" name="Right Triangle 17"/>
                <p:cNvSpPr/>
                <p:nvPr/>
              </p:nvSpPr>
              <p:spPr>
                <a:xfrm rot="18658708" flipH="1">
                  <a:off x="3075415" y="2074644"/>
                  <a:ext cx="1407652" cy="2233727"/>
                </a:xfrm>
                <a:prstGeom prst="rtTriangle">
                  <a:avLst/>
                </a:prstGeom>
                <a:gradFill flip="none" rotWithShape="1">
                  <a:gsLst>
                    <a:gs pos="0">
                      <a:srgbClr val="091727"/>
                    </a:gs>
                    <a:gs pos="100000">
                      <a:srgbClr val="FFFFFF"/>
                    </a:gs>
                    <a:gs pos="50000">
                      <a:srgbClr val="183E6A"/>
                    </a:gs>
                    <a:gs pos="71000">
                      <a:srgbClr val="357ED6"/>
                    </a:gs>
                    <a:gs pos="26000">
                      <a:srgbClr val="091727"/>
                    </a:gs>
                    <a:gs pos="99000">
                      <a:srgbClr val="3C94FC"/>
                    </a:gs>
                  </a:gsLst>
                  <a:lin ang="16200000" scaled="0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" name="Arc 15"/>
              <p:cNvSpPr/>
              <p:nvPr/>
            </p:nvSpPr>
            <p:spPr>
              <a:xfrm rot="4866492">
                <a:off x="221431" y="174302"/>
                <a:ext cx="3819281" cy="4326568"/>
              </a:xfrm>
              <a:prstGeom prst="arc">
                <a:avLst>
                  <a:gd name="adj1" fmla="val 15867464"/>
                  <a:gd name="adj2" fmla="val 1257938"/>
                </a:avLst>
              </a:prstGeom>
              <a:ln w="53975">
                <a:headEnd type="none" w="lg" len="lg"/>
                <a:tailEnd type="non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" name="TextBox 5"/>
          <p:cNvSpPr txBox="1"/>
          <p:nvPr/>
        </p:nvSpPr>
        <p:spPr>
          <a:xfrm>
            <a:off x="1759473" y="661987"/>
            <a:ext cx="62376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Franklin Gothic Medium" panose="020B0603020102020204" pitchFamily="34" charset="0"/>
                <a:cs typeface="Britannic Bold"/>
              </a:rPr>
              <a:t>UNCONVENTIONAL RESERVOIR ENGINEERING PROJECT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pperplate"/>
                <a:cs typeface="Copperplate"/>
              </a:rPr>
              <a:t>Colorado School of Mines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0798" y="587600"/>
            <a:ext cx="918793" cy="93683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904307" y="1445567"/>
            <a:ext cx="961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pperplate Gothic Bold"/>
                <a:cs typeface="Copperplate Gothic Bold"/>
              </a:rPr>
              <a:t>CSM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0" y="6271143"/>
            <a:ext cx="9144000" cy="5815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8" charset="-128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141396" y="6146400"/>
            <a:ext cx="763435" cy="609674"/>
            <a:chOff x="-32212" y="427945"/>
            <a:chExt cx="5134907" cy="4100706"/>
          </a:xfrm>
        </p:grpSpPr>
        <p:grpSp>
          <p:nvGrpSpPr>
            <p:cNvPr id="34" name="Group 33"/>
            <p:cNvGrpSpPr/>
            <p:nvPr/>
          </p:nvGrpSpPr>
          <p:grpSpPr>
            <a:xfrm>
              <a:off x="1124624" y="1927737"/>
              <a:ext cx="3978071" cy="2600914"/>
              <a:chOff x="918033" y="1927737"/>
              <a:chExt cx="3978071" cy="2600914"/>
            </a:xfrm>
          </p:grpSpPr>
          <p:sp>
            <p:nvSpPr>
              <p:cNvPr id="36" name="Isosceles Triangle 35"/>
              <p:cNvSpPr/>
              <p:nvPr/>
            </p:nvSpPr>
            <p:spPr>
              <a:xfrm>
                <a:off x="918033" y="1927737"/>
                <a:ext cx="3121316" cy="2600914"/>
              </a:xfrm>
              <a:prstGeom prst="triangle">
                <a:avLst/>
              </a:prstGeom>
              <a:gradFill flip="none" rotWithShape="1">
                <a:gsLst>
                  <a:gs pos="24000">
                    <a:srgbClr val="8F2604"/>
                  </a:gs>
                  <a:gs pos="100000">
                    <a:srgbClr val="FFFFFF"/>
                  </a:gs>
                  <a:gs pos="55000">
                    <a:srgbClr val="B72E03"/>
                  </a:gs>
                  <a:gs pos="99000">
                    <a:srgbClr val="F93C01"/>
                  </a:gs>
                </a:gsLst>
                <a:lin ang="16200000" scaled="0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Right Triangle 36"/>
              <p:cNvSpPr/>
              <p:nvPr/>
            </p:nvSpPr>
            <p:spPr>
              <a:xfrm rot="18658708" flipH="1">
                <a:off x="3075415" y="2074644"/>
                <a:ext cx="1407652" cy="2233727"/>
              </a:xfrm>
              <a:prstGeom prst="rtTriangle">
                <a:avLst/>
              </a:prstGeom>
              <a:gradFill flip="none" rotWithShape="1">
                <a:gsLst>
                  <a:gs pos="0">
                    <a:srgbClr val="091727"/>
                  </a:gs>
                  <a:gs pos="100000">
                    <a:srgbClr val="FFFFFF"/>
                  </a:gs>
                  <a:gs pos="50000">
                    <a:srgbClr val="183E6A"/>
                  </a:gs>
                  <a:gs pos="71000">
                    <a:srgbClr val="357ED6"/>
                  </a:gs>
                  <a:gs pos="26000">
                    <a:srgbClr val="091727"/>
                  </a:gs>
                  <a:gs pos="99000">
                    <a:srgbClr val="3C94FC"/>
                  </a:gs>
                </a:gsLst>
                <a:lin ang="16200000" scaled="0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Arc 34"/>
            <p:cNvSpPr/>
            <p:nvPr/>
          </p:nvSpPr>
          <p:spPr>
            <a:xfrm rot="4866492">
              <a:off x="221431" y="174302"/>
              <a:ext cx="3819281" cy="4326568"/>
            </a:xfrm>
            <a:prstGeom prst="arc">
              <a:avLst>
                <a:gd name="adj1" fmla="val 15867464"/>
                <a:gd name="adj2" fmla="val 1257938"/>
              </a:avLst>
            </a:prstGeom>
            <a:ln w="53975">
              <a:headEnd type="non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018893" y="6288204"/>
            <a:ext cx="50240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Franklin Gothic Medium" panose="020B0603020102020204" pitchFamily="34" charset="0"/>
                <a:cs typeface="Britannic Bold"/>
              </a:rPr>
              <a:t>UNCONVENTIONAL RESERVOIR ENGINEERING PROJECT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40958" y="6538119"/>
            <a:ext cx="51587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Advisory Board Meeting, November 8, 2019, Golden, Colorado</a:t>
            </a: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582181" y="3179233"/>
            <a:ext cx="8496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cap="small" dirty="0"/>
              <a:t>Phase Behavior – Background &amp; Summary</a:t>
            </a:r>
          </a:p>
        </p:txBody>
      </p:sp>
    </p:spTree>
    <p:extLst>
      <p:ext uri="{BB962C8B-B14F-4D97-AF65-F5344CB8AC3E}">
        <p14:creationId xmlns:p14="http://schemas.microsoft.com/office/powerpoint/2010/main" val="1298712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0" y="6230757"/>
            <a:ext cx="9144000" cy="2494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8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0" y="637168"/>
            <a:ext cx="9144000" cy="2494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8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271143"/>
            <a:ext cx="9144000" cy="5815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8" charset="-128"/>
            </a:endParaRPr>
          </a:p>
        </p:txBody>
      </p:sp>
      <p:sp>
        <p:nvSpPr>
          <p:cNvPr id="615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54201" y="6316441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9pPr>
          </a:lstStyle>
          <a:p>
            <a:pPr algn="r"/>
            <a:fld id="{1C1468E3-C147-42ED-BB11-8D32A00DC131}" type="slidenum">
              <a:rPr lang="en-US" sz="1400" smtClean="0">
                <a:solidFill>
                  <a:srgbClr val="000000"/>
                </a:solidFill>
              </a:rPr>
              <a:pPr algn="r"/>
              <a:t>2</a:t>
            </a:fld>
            <a:endParaRPr lang="en-US" sz="1400" dirty="0">
              <a:solidFill>
                <a:srgbClr val="000000"/>
              </a:solidFill>
            </a:endParaRPr>
          </a:p>
        </p:txBody>
      </p:sp>
      <p:grpSp>
        <p:nvGrpSpPr>
          <p:cNvPr id="32" name="Group 31"/>
          <p:cNvGrpSpPr>
            <a:grpSpLocks noChangeAspect="1"/>
          </p:cNvGrpSpPr>
          <p:nvPr/>
        </p:nvGrpSpPr>
        <p:grpSpPr>
          <a:xfrm>
            <a:off x="141396" y="6146400"/>
            <a:ext cx="763435" cy="609674"/>
            <a:chOff x="-32212" y="427945"/>
            <a:chExt cx="5134907" cy="4100706"/>
          </a:xfrm>
        </p:grpSpPr>
        <p:grpSp>
          <p:nvGrpSpPr>
            <p:cNvPr id="33" name="Group 32"/>
            <p:cNvGrpSpPr/>
            <p:nvPr/>
          </p:nvGrpSpPr>
          <p:grpSpPr>
            <a:xfrm>
              <a:off x="1124624" y="1927737"/>
              <a:ext cx="3978071" cy="2600914"/>
              <a:chOff x="918033" y="1927737"/>
              <a:chExt cx="3978071" cy="2600914"/>
            </a:xfrm>
          </p:grpSpPr>
          <p:sp>
            <p:nvSpPr>
              <p:cNvPr id="35" name="Isosceles Triangle 34"/>
              <p:cNvSpPr/>
              <p:nvPr/>
            </p:nvSpPr>
            <p:spPr>
              <a:xfrm>
                <a:off x="918033" y="1927737"/>
                <a:ext cx="3121316" cy="2600914"/>
              </a:xfrm>
              <a:prstGeom prst="triangle">
                <a:avLst/>
              </a:prstGeom>
              <a:gradFill flip="none" rotWithShape="1">
                <a:gsLst>
                  <a:gs pos="24000">
                    <a:srgbClr val="8F2604"/>
                  </a:gs>
                  <a:gs pos="100000">
                    <a:srgbClr val="FFFFFF"/>
                  </a:gs>
                  <a:gs pos="55000">
                    <a:srgbClr val="B72E03"/>
                  </a:gs>
                  <a:gs pos="99000">
                    <a:srgbClr val="F93C01"/>
                  </a:gs>
                </a:gsLst>
                <a:lin ang="16200000" scaled="0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Right Triangle 35"/>
              <p:cNvSpPr/>
              <p:nvPr/>
            </p:nvSpPr>
            <p:spPr>
              <a:xfrm rot="18658708" flipH="1">
                <a:off x="3075415" y="2074644"/>
                <a:ext cx="1407652" cy="2233727"/>
              </a:xfrm>
              <a:prstGeom prst="rtTriangle">
                <a:avLst/>
              </a:prstGeom>
              <a:gradFill flip="none" rotWithShape="1">
                <a:gsLst>
                  <a:gs pos="0">
                    <a:srgbClr val="091727"/>
                  </a:gs>
                  <a:gs pos="100000">
                    <a:srgbClr val="FFFFFF"/>
                  </a:gs>
                  <a:gs pos="50000">
                    <a:srgbClr val="183E6A"/>
                  </a:gs>
                  <a:gs pos="71000">
                    <a:srgbClr val="357ED6"/>
                  </a:gs>
                  <a:gs pos="26000">
                    <a:srgbClr val="091727"/>
                  </a:gs>
                  <a:gs pos="99000">
                    <a:srgbClr val="3C94FC"/>
                  </a:gs>
                </a:gsLst>
                <a:lin ang="16200000" scaled="0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Arc 33"/>
            <p:cNvSpPr/>
            <p:nvPr/>
          </p:nvSpPr>
          <p:spPr>
            <a:xfrm rot="4866492">
              <a:off x="221431" y="174302"/>
              <a:ext cx="3819281" cy="4326568"/>
            </a:xfrm>
            <a:prstGeom prst="arc">
              <a:avLst>
                <a:gd name="adj1" fmla="val 15867464"/>
                <a:gd name="adj2" fmla="val 1257938"/>
              </a:avLst>
            </a:prstGeom>
            <a:ln w="53975">
              <a:headEnd type="non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018893" y="6288204"/>
            <a:ext cx="50240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Franklin Gothic Medium" panose="020B0603020102020204" pitchFamily="34" charset="0"/>
                <a:cs typeface="Britannic Bold"/>
              </a:rPr>
              <a:t>UNCONVENTIONAL RESERVOIR ENGINEERING PROJECT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0" y="-13509"/>
            <a:ext cx="9144000" cy="83000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8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6755" y="94056"/>
            <a:ext cx="60131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Century Gothic" panose="020B0502020202020204" pitchFamily="34" charset="0"/>
                <a:cs typeface="Arial Rounded MT Bold"/>
              </a:rPr>
              <a:t>UREP research on phase behavior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40958" y="6538119"/>
            <a:ext cx="51587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Advisory Board Meeting, November 8, 2019, Golden, Colorado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AE6293-B8D4-4311-A0DA-5A24142016CA}"/>
              </a:ext>
            </a:extLst>
          </p:cNvPr>
          <p:cNvSpPr txBox="1"/>
          <p:nvPr/>
        </p:nvSpPr>
        <p:spPr>
          <a:xfrm>
            <a:off x="3153164" y="1639005"/>
            <a:ext cx="2352151" cy="830997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Phase behavior in a single pore due to capillary pressure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79C6EB-04FD-4D33-9EC2-8DA98528D20A}"/>
              </a:ext>
            </a:extLst>
          </p:cNvPr>
          <p:cNvSpPr txBox="1"/>
          <p:nvPr/>
        </p:nvSpPr>
        <p:spPr>
          <a:xfrm>
            <a:off x="3153163" y="1108236"/>
            <a:ext cx="1738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Modeling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B32029-FF22-4CAA-8CE8-EA33BF36FF43}"/>
              </a:ext>
            </a:extLst>
          </p:cNvPr>
          <p:cNvSpPr txBox="1"/>
          <p:nvPr/>
        </p:nvSpPr>
        <p:spPr>
          <a:xfrm>
            <a:off x="3153164" y="2824964"/>
            <a:ext cx="2352151" cy="830997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Pressure depletion  in a medium with pore size distribution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BBB9BD9-EFD7-422B-A546-AC7F73FE7A3D}"/>
              </a:ext>
            </a:extLst>
          </p:cNvPr>
          <p:cNvSpPr txBox="1"/>
          <p:nvPr/>
        </p:nvSpPr>
        <p:spPr>
          <a:xfrm>
            <a:off x="3153163" y="4041627"/>
            <a:ext cx="2352151" cy="830997"/>
          </a:xfrm>
          <a:prstGeom prst="rect">
            <a:avLst/>
          </a:prstGeom>
          <a:noFill/>
          <a:ln w="19050">
            <a:solidFill>
              <a:srgbClr val="FFFF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Multiphase equilibrium Vapor-liquid-adsorption equilibrium in pores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023A474-9C61-4AAA-A47D-3353E72FEFCD}"/>
              </a:ext>
            </a:extLst>
          </p:cNvPr>
          <p:cNvCxnSpPr>
            <a:stCxn id="6" idx="2"/>
            <a:endCxn id="29" idx="0"/>
          </p:cNvCxnSpPr>
          <p:nvPr/>
        </p:nvCxnSpPr>
        <p:spPr bwMode="auto">
          <a:xfrm>
            <a:off x="4329240" y="2470002"/>
            <a:ext cx="0" cy="3549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4D4E07C-8DCB-4C50-A9BC-DCDA05305CA8}"/>
              </a:ext>
            </a:extLst>
          </p:cNvPr>
          <p:cNvCxnSpPr>
            <a:stCxn id="29" idx="2"/>
            <a:endCxn id="30" idx="0"/>
          </p:cNvCxnSpPr>
          <p:nvPr/>
        </p:nvCxnSpPr>
        <p:spPr bwMode="auto">
          <a:xfrm flipH="1">
            <a:off x="4329239" y="3655961"/>
            <a:ext cx="1" cy="3856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6C1C3FA3-BC12-4A8E-A891-A0122321B7D1}"/>
              </a:ext>
            </a:extLst>
          </p:cNvPr>
          <p:cNvSpPr txBox="1"/>
          <p:nvPr/>
        </p:nvSpPr>
        <p:spPr>
          <a:xfrm>
            <a:off x="313389" y="1108236"/>
            <a:ext cx="1935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MC simulation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F9EDC6D-4862-4C58-8E00-FAA4F6A593B9}"/>
              </a:ext>
            </a:extLst>
          </p:cNvPr>
          <p:cNvSpPr txBox="1"/>
          <p:nvPr/>
        </p:nvSpPr>
        <p:spPr>
          <a:xfrm>
            <a:off x="313389" y="1633142"/>
            <a:ext cx="2352151" cy="830997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Phase behavior of methane in a single pore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9122D18-8486-45D3-ACC6-BFA342B19958}"/>
              </a:ext>
            </a:extLst>
          </p:cNvPr>
          <p:cNvSpPr txBox="1"/>
          <p:nvPr/>
        </p:nvSpPr>
        <p:spPr>
          <a:xfrm>
            <a:off x="6042925" y="1108236"/>
            <a:ext cx="2787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Reservoir Simulation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8CFF7E6-0DD7-42B9-B64C-025FB881BB98}"/>
              </a:ext>
            </a:extLst>
          </p:cNvPr>
          <p:cNvSpPr txBox="1"/>
          <p:nvPr/>
        </p:nvSpPr>
        <p:spPr>
          <a:xfrm>
            <a:off x="6042925" y="1633141"/>
            <a:ext cx="2352151" cy="830997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Bubble-point suppression in black-oil simulator (NITEC)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C07E4DE-D0F3-4F14-B0DD-51AD85ACDF75}"/>
              </a:ext>
            </a:extLst>
          </p:cNvPr>
          <p:cNvSpPr txBox="1"/>
          <p:nvPr/>
        </p:nvSpPr>
        <p:spPr>
          <a:xfrm>
            <a:off x="6042925" y="2823325"/>
            <a:ext cx="2352151" cy="830997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Incorporation of capillary pressure in MSFLOW-COM (EMG)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F952849-29FF-494B-B837-B32CC1774F75}"/>
              </a:ext>
            </a:extLst>
          </p:cNvPr>
          <p:cNvSpPr txBox="1"/>
          <p:nvPr/>
        </p:nvSpPr>
        <p:spPr>
          <a:xfrm>
            <a:off x="6042924" y="4041626"/>
            <a:ext cx="2352151" cy="830997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Use DL to pre-condition phase equilibrium calculations (EMG)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8130DCD-520F-456C-9762-E17CBBB41F5E}"/>
              </a:ext>
            </a:extLst>
          </p:cNvPr>
          <p:cNvSpPr txBox="1"/>
          <p:nvPr/>
        </p:nvSpPr>
        <p:spPr>
          <a:xfrm>
            <a:off x="313389" y="5138926"/>
            <a:ext cx="6013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SPE 159869, SPE 166459, SPE 187163, SPE 187316</a:t>
            </a:r>
          </a:p>
          <a:p>
            <a:r>
              <a:rPr lang="en-US" sz="1800" dirty="0"/>
              <a:t>SPE J. (2016), 21:1981; Entropy (2018), 20:452</a:t>
            </a:r>
          </a:p>
          <a:p>
            <a:r>
              <a:rPr lang="en-US" sz="1800" dirty="0"/>
              <a:t>SPE 175074, SPE 193878</a:t>
            </a:r>
          </a:p>
        </p:txBody>
      </p:sp>
    </p:spTree>
    <p:extLst>
      <p:ext uri="{BB962C8B-B14F-4D97-AF65-F5344CB8AC3E}">
        <p14:creationId xmlns:p14="http://schemas.microsoft.com/office/powerpoint/2010/main" val="293719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41" grpId="0"/>
      <p:bldP spid="42" grpId="0" animBg="1"/>
      <p:bldP spid="43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0" y="6230757"/>
            <a:ext cx="9144000" cy="2494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8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0" y="637168"/>
            <a:ext cx="9144000" cy="2494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8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271143"/>
            <a:ext cx="9144000" cy="5815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8" charset="-128"/>
            </a:endParaRPr>
          </a:p>
        </p:txBody>
      </p:sp>
      <p:sp>
        <p:nvSpPr>
          <p:cNvPr id="615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54201" y="6316441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9pPr>
          </a:lstStyle>
          <a:p>
            <a:pPr algn="r"/>
            <a:fld id="{1C1468E3-C147-42ED-BB11-8D32A00DC131}" type="slidenum">
              <a:rPr lang="en-US" sz="1400" smtClean="0">
                <a:solidFill>
                  <a:srgbClr val="000000"/>
                </a:solidFill>
              </a:rPr>
              <a:pPr algn="r"/>
              <a:t>3</a:t>
            </a:fld>
            <a:endParaRPr lang="en-US" sz="1400" dirty="0">
              <a:solidFill>
                <a:srgbClr val="000000"/>
              </a:solidFill>
            </a:endParaRPr>
          </a:p>
        </p:txBody>
      </p:sp>
      <p:grpSp>
        <p:nvGrpSpPr>
          <p:cNvPr id="32" name="Group 31"/>
          <p:cNvGrpSpPr>
            <a:grpSpLocks noChangeAspect="1"/>
          </p:cNvGrpSpPr>
          <p:nvPr/>
        </p:nvGrpSpPr>
        <p:grpSpPr>
          <a:xfrm>
            <a:off x="141396" y="6146400"/>
            <a:ext cx="763435" cy="609674"/>
            <a:chOff x="-32212" y="427945"/>
            <a:chExt cx="5134907" cy="4100706"/>
          </a:xfrm>
        </p:grpSpPr>
        <p:grpSp>
          <p:nvGrpSpPr>
            <p:cNvPr id="33" name="Group 32"/>
            <p:cNvGrpSpPr/>
            <p:nvPr/>
          </p:nvGrpSpPr>
          <p:grpSpPr>
            <a:xfrm>
              <a:off x="1124624" y="1927737"/>
              <a:ext cx="3978071" cy="2600914"/>
              <a:chOff x="918033" y="1927737"/>
              <a:chExt cx="3978071" cy="2600914"/>
            </a:xfrm>
          </p:grpSpPr>
          <p:sp>
            <p:nvSpPr>
              <p:cNvPr id="35" name="Isosceles Triangle 34"/>
              <p:cNvSpPr/>
              <p:nvPr/>
            </p:nvSpPr>
            <p:spPr>
              <a:xfrm>
                <a:off x="918033" y="1927737"/>
                <a:ext cx="3121316" cy="2600914"/>
              </a:xfrm>
              <a:prstGeom prst="triangle">
                <a:avLst/>
              </a:prstGeom>
              <a:gradFill flip="none" rotWithShape="1">
                <a:gsLst>
                  <a:gs pos="24000">
                    <a:srgbClr val="8F2604"/>
                  </a:gs>
                  <a:gs pos="100000">
                    <a:srgbClr val="FFFFFF"/>
                  </a:gs>
                  <a:gs pos="55000">
                    <a:srgbClr val="B72E03"/>
                  </a:gs>
                  <a:gs pos="99000">
                    <a:srgbClr val="F93C01"/>
                  </a:gs>
                </a:gsLst>
                <a:lin ang="16200000" scaled="0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Right Triangle 35"/>
              <p:cNvSpPr/>
              <p:nvPr/>
            </p:nvSpPr>
            <p:spPr>
              <a:xfrm rot="18658708" flipH="1">
                <a:off x="3075415" y="2074644"/>
                <a:ext cx="1407652" cy="2233727"/>
              </a:xfrm>
              <a:prstGeom prst="rtTriangle">
                <a:avLst/>
              </a:prstGeom>
              <a:gradFill flip="none" rotWithShape="1">
                <a:gsLst>
                  <a:gs pos="0">
                    <a:srgbClr val="091727"/>
                  </a:gs>
                  <a:gs pos="100000">
                    <a:srgbClr val="FFFFFF"/>
                  </a:gs>
                  <a:gs pos="50000">
                    <a:srgbClr val="183E6A"/>
                  </a:gs>
                  <a:gs pos="71000">
                    <a:srgbClr val="357ED6"/>
                  </a:gs>
                  <a:gs pos="26000">
                    <a:srgbClr val="091727"/>
                  </a:gs>
                  <a:gs pos="99000">
                    <a:srgbClr val="3C94FC"/>
                  </a:gs>
                </a:gsLst>
                <a:lin ang="16200000" scaled="0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Arc 33"/>
            <p:cNvSpPr/>
            <p:nvPr/>
          </p:nvSpPr>
          <p:spPr>
            <a:xfrm rot="4866492">
              <a:off x="221431" y="174302"/>
              <a:ext cx="3819281" cy="4326568"/>
            </a:xfrm>
            <a:prstGeom prst="arc">
              <a:avLst>
                <a:gd name="adj1" fmla="val 15867464"/>
                <a:gd name="adj2" fmla="val 1257938"/>
              </a:avLst>
            </a:prstGeom>
            <a:ln w="53975">
              <a:headEnd type="non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018893" y="6288204"/>
            <a:ext cx="50240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Franklin Gothic Medium" panose="020B0603020102020204" pitchFamily="34" charset="0"/>
                <a:cs typeface="Britannic Bold"/>
              </a:rPr>
              <a:t>UNCONVENTIONAL RESERVOIR ENGINEERING PROJECT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0" y="-13509"/>
            <a:ext cx="9144000" cy="83000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8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6755" y="94056"/>
            <a:ext cx="60131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Century Gothic" panose="020B0502020202020204" pitchFamily="34" charset="0"/>
                <a:cs typeface="Arial Rounded MT Bold"/>
              </a:rPr>
              <a:t>UREP research on phase behavior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40958" y="6538119"/>
            <a:ext cx="51587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Advisory Board Meeting, November 8, 2019, Golden, Colorado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C1C3FA3-BC12-4A8E-A891-A0122321B7D1}"/>
              </a:ext>
            </a:extLst>
          </p:cNvPr>
          <p:cNvSpPr txBox="1"/>
          <p:nvPr/>
        </p:nvSpPr>
        <p:spPr>
          <a:xfrm>
            <a:off x="313389" y="1108236"/>
            <a:ext cx="1935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Experiments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F9EDC6D-4862-4C58-8E00-FAA4F6A593B9}"/>
              </a:ext>
            </a:extLst>
          </p:cNvPr>
          <p:cNvSpPr txBox="1"/>
          <p:nvPr/>
        </p:nvSpPr>
        <p:spPr>
          <a:xfrm>
            <a:off x="313389" y="1633142"/>
            <a:ext cx="2352151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Phase behavior of methane in nanofluidics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2F5926D2-A6D2-4E8F-8914-FBA74543C4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798" y="2533976"/>
            <a:ext cx="1557338" cy="995363"/>
          </a:xfrm>
          <a:prstGeom prst="rect">
            <a:avLst/>
          </a:prstGeom>
        </p:spPr>
      </p:pic>
      <p:pic>
        <p:nvPicPr>
          <p:cNvPr id="31" name="Picture 2">
            <a:extLst>
              <a:ext uri="{FF2B5EF4-FFF2-40B4-BE49-F238E27FC236}">
                <a16:creationId xmlns:a16="http://schemas.microsoft.com/office/drawing/2014/main" id="{D98C4C95-A590-4999-A592-45A8617BE2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41"/>
          <a:stretch/>
        </p:blipFill>
        <p:spPr bwMode="auto">
          <a:xfrm flipH="1">
            <a:off x="355686" y="3885132"/>
            <a:ext cx="1935561" cy="112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Oval 44">
            <a:extLst>
              <a:ext uri="{FF2B5EF4-FFF2-40B4-BE49-F238E27FC236}">
                <a16:creationId xmlns:a16="http://schemas.microsoft.com/office/drawing/2014/main" id="{608C78FB-79B0-4CF7-A915-3F0FA9874298}"/>
              </a:ext>
            </a:extLst>
          </p:cNvPr>
          <p:cNvSpPr/>
          <p:nvPr/>
        </p:nvSpPr>
        <p:spPr bwMode="auto">
          <a:xfrm>
            <a:off x="1257070" y="2997252"/>
            <a:ext cx="132793" cy="194717"/>
          </a:xfrm>
          <a:prstGeom prst="ellipse">
            <a:avLst/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effectLst/>
              <a:latin typeface="Arial" charset="0"/>
              <a:ea typeface="ヒラギノ角ゴ Pro W3" pitchFamily="8" charset="-128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B57CD22-4468-4D46-9D56-AB83C4A0A02E}"/>
              </a:ext>
            </a:extLst>
          </p:cNvPr>
          <p:cNvCxnSpPr>
            <a:cxnSpLocks/>
            <a:stCxn id="45" idx="4"/>
            <a:endCxn id="31" idx="0"/>
          </p:cNvCxnSpPr>
          <p:nvPr/>
        </p:nvCxnSpPr>
        <p:spPr bwMode="auto">
          <a:xfrm flipH="1">
            <a:off x="1323466" y="3191969"/>
            <a:ext cx="1" cy="69316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0E33CBA-2D44-402D-AEF7-9677666C1BB0}"/>
              </a:ext>
            </a:extLst>
          </p:cNvPr>
          <p:cNvSpPr txBox="1"/>
          <p:nvPr/>
        </p:nvSpPr>
        <p:spPr>
          <a:xfrm>
            <a:off x="4324619" y="1633141"/>
            <a:ext cx="4028561" cy="584775"/>
          </a:xfrm>
          <a:prstGeom prst="rect">
            <a:avLst/>
          </a:prstGeom>
          <a:noFill/>
          <a:ln w="19050">
            <a:solidFill>
              <a:srgbClr val="FFFF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Non-intrusive measurements of pressure for better determination of phase behavior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77E8822-E94C-4B2B-9A29-D7DA1EC45A49}"/>
              </a:ext>
            </a:extLst>
          </p:cNvPr>
          <p:cNvSpPr txBox="1"/>
          <p:nvPr/>
        </p:nvSpPr>
        <p:spPr>
          <a:xfrm>
            <a:off x="4324619" y="1108236"/>
            <a:ext cx="2829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Micro- / Nanofluidics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52096E8-B139-452D-9536-A24B69D6FE8C}"/>
              </a:ext>
            </a:extLst>
          </p:cNvPr>
          <p:cNvSpPr txBox="1"/>
          <p:nvPr/>
        </p:nvSpPr>
        <p:spPr>
          <a:xfrm>
            <a:off x="4324619" y="2528205"/>
            <a:ext cx="2829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Core experiments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D6CB234-30DA-40DD-873A-A39ABBEB8790}"/>
              </a:ext>
            </a:extLst>
          </p:cNvPr>
          <p:cNvSpPr txBox="1"/>
          <p:nvPr/>
        </p:nvSpPr>
        <p:spPr>
          <a:xfrm>
            <a:off x="4324618" y="3099955"/>
            <a:ext cx="4028561" cy="584775"/>
          </a:xfrm>
          <a:prstGeom prst="rect">
            <a:avLst/>
          </a:prstGeom>
          <a:noFill/>
          <a:ln w="19050">
            <a:solidFill>
              <a:srgbClr val="FFFF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Using oscillations to detect and measure capillary condensation in tight rocks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1A439F4-3BFD-481A-8EC7-FD908C30A536}"/>
              </a:ext>
            </a:extLst>
          </p:cNvPr>
          <p:cNvSpPr txBox="1"/>
          <p:nvPr/>
        </p:nvSpPr>
        <p:spPr>
          <a:xfrm>
            <a:off x="4324618" y="4045341"/>
            <a:ext cx="4028561" cy="584775"/>
          </a:xfrm>
          <a:prstGeom prst="rect">
            <a:avLst/>
          </a:prstGeom>
          <a:noFill/>
          <a:ln w="19050">
            <a:solidFill>
              <a:srgbClr val="FFFF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Using acoustics to detect and measure capillary condensation in tight rocks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3A0424-E3D8-467F-A305-C8AB04084E85}"/>
              </a:ext>
            </a:extLst>
          </p:cNvPr>
          <p:cNvSpPr/>
          <p:nvPr/>
        </p:nvSpPr>
        <p:spPr>
          <a:xfrm>
            <a:off x="3781179" y="5398735"/>
            <a:ext cx="4572000" cy="723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/>
              <a:t>SPE 175118, SPIE 10973-21 (2019)</a:t>
            </a:r>
          </a:p>
          <a:p>
            <a:pPr algn="r">
              <a:spcAft>
                <a:spcPts val="600"/>
              </a:spcAft>
            </a:pPr>
            <a:r>
              <a:rPr lang="en-US" sz="1800" dirty="0"/>
              <a:t>Measurement Sci. Tech. (2017), 28:065902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15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0" y="6230757"/>
            <a:ext cx="9144000" cy="2494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8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0" y="637168"/>
            <a:ext cx="9144000" cy="2494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8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271143"/>
            <a:ext cx="9144000" cy="5815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8" charset="-128"/>
            </a:endParaRPr>
          </a:p>
        </p:txBody>
      </p:sp>
      <p:sp>
        <p:nvSpPr>
          <p:cNvPr id="615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54201" y="6316441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9pPr>
          </a:lstStyle>
          <a:p>
            <a:pPr algn="r"/>
            <a:fld id="{1C1468E3-C147-42ED-BB11-8D32A00DC131}" type="slidenum">
              <a:rPr lang="en-US" sz="1400" smtClean="0">
                <a:solidFill>
                  <a:srgbClr val="000000"/>
                </a:solidFill>
              </a:rPr>
              <a:pPr algn="r"/>
              <a:t>4</a:t>
            </a:fld>
            <a:endParaRPr lang="en-US" sz="1400" dirty="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8893" y="3225135"/>
            <a:ext cx="12700" cy="12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8893" y="3225135"/>
            <a:ext cx="12700" cy="12700"/>
          </a:xfrm>
          <a:prstGeom prst="rect">
            <a:avLst/>
          </a:prstGeom>
        </p:spPr>
      </p:pic>
      <p:grpSp>
        <p:nvGrpSpPr>
          <p:cNvPr id="32" name="Group 31"/>
          <p:cNvGrpSpPr>
            <a:grpSpLocks noChangeAspect="1"/>
          </p:cNvGrpSpPr>
          <p:nvPr/>
        </p:nvGrpSpPr>
        <p:grpSpPr>
          <a:xfrm>
            <a:off x="141396" y="6146400"/>
            <a:ext cx="763435" cy="609674"/>
            <a:chOff x="-32212" y="427945"/>
            <a:chExt cx="5134907" cy="4100706"/>
          </a:xfrm>
        </p:grpSpPr>
        <p:grpSp>
          <p:nvGrpSpPr>
            <p:cNvPr id="33" name="Group 32"/>
            <p:cNvGrpSpPr/>
            <p:nvPr/>
          </p:nvGrpSpPr>
          <p:grpSpPr>
            <a:xfrm>
              <a:off x="1124624" y="1927737"/>
              <a:ext cx="3978071" cy="2600914"/>
              <a:chOff x="918033" y="1927737"/>
              <a:chExt cx="3978071" cy="2600914"/>
            </a:xfrm>
          </p:grpSpPr>
          <p:sp>
            <p:nvSpPr>
              <p:cNvPr id="35" name="Isosceles Triangle 34"/>
              <p:cNvSpPr/>
              <p:nvPr/>
            </p:nvSpPr>
            <p:spPr>
              <a:xfrm>
                <a:off x="918033" y="1927737"/>
                <a:ext cx="3121316" cy="2600914"/>
              </a:xfrm>
              <a:prstGeom prst="triangle">
                <a:avLst/>
              </a:prstGeom>
              <a:gradFill flip="none" rotWithShape="1">
                <a:gsLst>
                  <a:gs pos="24000">
                    <a:srgbClr val="8F2604"/>
                  </a:gs>
                  <a:gs pos="100000">
                    <a:srgbClr val="FFFFFF"/>
                  </a:gs>
                  <a:gs pos="55000">
                    <a:srgbClr val="B72E03"/>
                  </a:gs>
                  <a:gs pos="99000">
                    <a:srgbClr val="F93C01"/>
                  </a:gs>
                </a:gsLst>
                <a:lin ang="16200000" scaled="0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Right Triangle 35"/>
              <p:cNvSpPr/>
              <p:nvPr/>
            </p:nvSpPr>
            <p:spPr>
              <a:xfrm rot="18658708" flipH="1">
                <a:off x="3075415" y="2074644"/>
                <a:ext cx="1407652" cy="2233727"/>
              </a:xfrm>
              <a:prstGeom prst="rtTriangle">
                <a:avLst/>
              </a:prstGeom>
              <a:gradFill flip="none" rotWithShape="1">
                <a:gsLst>
                  <a:gs pos="0">
                    <a:srgbClr val="091727"/>
                  </a:gs>
                  <a:gs pos="100000">
                    <a:srgbClr val="FFFFFF"/>
                  </a:gs>
                  <a:gs pos="50000">
                    <a:srgbClr val="183E6A"/>
                  </a:gs>
                  <a:gs pos="71000">
                    <a:srgbClr val="357ED6"/>
                  </a:gs>
                  <a:gs pos="26000">
                    <a:srgbClr val="091727"/>
                  </a:gs>
                  <a:gs pos="99000">
                    <a:srgbClr val="3C94FC"/>
                  </a:gs>
                </a:gsLst>
                <a:lin ang="16200000" scaled="0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Arc 33"/>
            <p:cNvSpPr/>
            <p:nvPr/>
          </p:nvSpPr>
          <p:spPr>
            <a:xfrm rot="4866492">
              <a:off x="221431" y="174302"/>
              <a:ext cx="3819281" cy="4326568"/>
            </a:xfrm>
            <a:prstGeom prst="arc">
              <a:avLst>
                <a:gd name="adj1" fmla="val 15867464"/>
                <a:gd name="adj2" fmla="val 1257938"/>
              </a:avLst>
            </a:prstGeom>
            <a:ln w="53975">
              <a:headEnd type="non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018893" y="6288204"/>
            <a:ext cx="50240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Franklin Gothic Medium" panose="020B0603020102020204" pitchFamily="34" charset="0"/>
                <a:cs typeface="Britannic Bold"/>
              </a:rPr>
              <a:t>UNCONVENTIONAL RESERVOIR ENGINEERING PROJECT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0" y="-13509"/>
            <a:ext cx="9144000" cy="83000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8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6755" y="94056"/>
            <a:ext cx="75648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Century Gothic" panose="020B0502020202020204" pitchFamily="34" charset="0"/>
                <a:cs typeface="Arial Rounded MT Bold"/>
              </a:rPr>
              <a:t>Phase behavior in </a:t>
            </a:r>
            <a:r>
              <a:rPr lang="en-US" sz="2800" b="1" dirty="0" err="1">
                <a:solidFill>
                  <a:srgbClr val="000000"/>
                </a:solidFill>
                <a:latin typeface="Century Gothic" panose="020B0502020202020204" pitchFamily="34" charset="0"/>
                <a:cs typeface="Arial Rounded MT Bold"/>
              </a:rPr>
              <a:t>nanopores</a:t>
            </a:r>
            <a:r>
              <a:rPr lang="en-US" sz="2800" b="1" dirty="0">
                <a:solidFill>
                  <a:srgbClr val="000000"/>
                </a:solidFill>
                <a:latin typeface="Century Gothic" panose="020B0502020202020204" pitchFamily="34" charset="0"/>
                <a:cs typeface="Arial Rounded MT Bold"/>
              </a:rPr>
              <a:t> – integration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40958" y="6538119"/>
            <a:ext cx="51587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Advisory Board Meeting, November 8, 2019, Golden, Colorado</a:t>
            </a: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4741593" y="2157832"/>
            <a:ext cx="394514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9pPr>
          </a:lstStyle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 err="1">
                <a:latin typeface="Century Gothic" panose="020B0502020202020204" pitchFamily="34" charset="0"/>
              </a:rPr>
              <a:t>Nanofluidic</a:t>
            </a:r>
            <a:r>
              <a:rPr lang="en-US" sz="2200" dirty="0">
                <a:latin typeface="Century Gothic" panose="020B0502020202020204" pitchFamily="34" charset="0"/>
              </a:rPr>
              <a:t> experiments</a:t>
            </a: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544798" y="2789180"/>
            <a:ext cx="394514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9pPr>
          </a:lstStyle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Century Gothic" panose="020B0502020202020204" pitchFamily="34" charset="0"/>
              </a:rPr>
              <a:t>Equilibrium models</a:t>
            </a:r>
          </a:p>
        </p:txBody>
      </p:sp>
      <p:sp>
        <p:nvSpPr>
          <p:cNvPr id="6146" name="Text Box 28"/>
          <p:cNvSpPr txBox="1">
            <a:spLocks noChangeArrowheads="1"/>
          </p:cNvSpPr>
          <p:nvPr/>
        </p:nvSpPr>
        <p:spPr bwMode="auto">
          <a:xfrm>
            <a:off x="544798" y="1251729"/>
            <a:ext cx="35491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9pPr>
          </a:lstStyle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Century Gothic" panose="020B0502020202020204" pitchFamily="34" charset="0"/>
              </a:rPr>
              <a:t>Molecular simulations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8893" y="1699677"/>
            <a:ext cx="3226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  <a:latin typeface="Century Gothic" panose="020B0502020202020204" pitchFamily="34" charset="0"/>
              </a:rPr>
              <a:t>Molecular scale</a:t>
            </a:r>
          </a:p>
          <a:p>
            <a:r>
              <a:rPr lang="en-US" sz="1800" dirty="0">
                <a:solidFill>
                  <a:srgbClr val="FFFF00"/>
                </a:solidFill>
                <a:latin typeface="Century Gothic" panose="020B0502020202020204" pitchFamily="34" charset="0"/>
              </a:rPr>
              <a:t>Inter-molecular interactions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91335" y="2610854"/>
            <a:ext cx="3045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  <a:latin typeface="Century Gothic" panose="020B0502020202020204" pitchFamily="34" charset="0"/>
              </a:rPr>
              <a:t>Pore scale</a:t>
            </a:r>
          </a:p>
          <a:p>
            <a:r>
              <a:rPr lang="en-US" sz="1800" dirty="0">
                <a:solidFill>
                  <a:srgbClr val="FFFF00"/>
                </a:solidFill>
                <a:latin typeface="Century Gothic" panose="020B0502020202020204" pitchFamily="34" charset="0"/>
              </a:rPr>
              <a:t>Direct observations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18893" y="3227443"/>
            <a:ext cx="3615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  <a:latin typeface="Century Gothic" panose="020B0502020202020204" pitchFamily="34" charset="0"/>
              </a:rPr>
              <a:t>Density correlations</a:t>
            </a:r>
          </a:p>
          <a:p>
            <a:r>
              <a:rPr lang="en-US" sz="1800" dirty="0">
                <a:solidFill>
                  <a:srgbClr val="FFFF00"/>
                </a:solidFill>
                <a:latin typeface="Century Gothic" panose="020B0502020202020204" pitchFamily="34" charset="0"/>
              </a:rPr>
              <a:t>Phase transitions</a:t>
            </a:r>
          </a:p>
          <a:p>
            <a:r>
              <a:rPr lang="en-US" sz="1800" dirty="0">
                <a:solidFill>
                  <a:srgbClr val="FFFF00"/>
                </a:solidFill>
                <a:latin typeface="Century Gothic" panose="020B0502020202020204" pitchFamily="34" charset="0"/>
              </a:rPr>
              <a:t>Equilibrium across many pores</a:t>
            </a: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544798" y="4513553"/>
            <a:ext cx="423821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9pPr>
          </a:lstStyle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Century Gothic" panose="020B0502020202020204" pitchFamily="34" charset="0"/>
              </a:rPr>
              <a:t>Reservoir engineering tools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18893" y="4944440"/>
            <a:ext cx="3045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  <a:latin typeface="Century Gothic" panose="020B0502020202020204" pitchFamily="34" charset="0"/>
              </a:rPr>
              <a:t>Reserve estimation</a:t>
            </a:r>
          </a:p>
          <a:p>
            <a:r>
              <a:rPr lang="en-US" sz="1800" dirty="0">
                <a:solidFill>
                  <a:srgbClr val="FFFF00"/>
                </a:solidFill>
                <a:latin typeface="Century Gothic" panose="020B0502020202020204" pitchFamily="34" charset="0"/>
              </a:rPr>
              <a:t>Understand decline</a:t>
            </a:r>
          </a:p>
          <a:p>
            <a:r>
              <a:rPr lang="en-US" sz="1800" dirty="0">
                <a:solidFill>
                  <a:srgbClr val="FFFF00"/>
                </a:solidFill>
                <a:latin typeface="Century Gothic" panose="020B0502020202020204" pitchFamily="34" charset="0"/>
              </a:rPr>
              <a:t>Reservoir simulation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1078" y="4759137"/>
            <a:ext cx="12700" cy="127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1078" y="4759137"/>
            <a:ext cx="12700" cy="12700"/>
          </a:xfrm>
          <a:prstGeom prst="rect">
            <a:avLst/>
          </a:prstGeom>
        </p:spPr>
      </p:pic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4733778" y="3691834"/>
            <a:ext cx="394514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pitchFamily="75" charset="-128"/>
              </a:defRPr>
            </a:lvl9pPr>
          </a:lstStyle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Century Gothic" panose="020B0502020202020204" pitchFamily="34" charset="0"/>
              </a:rPr>
              <a:t>Core experiments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183520" y="4144856"/>
            <a:ext cx="304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  <a:latin typeface="Century Gothic" panose="020B0502020202020204" pitchFamily="34" charset="0"/>
              </a:rPr>
              <a:t>Verification of predictions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271932" y="2419643"/>
            <a:ext cx="0" cy="3657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2271932" y="4161791"/>
            <a:ext cx="0" cy="3657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064548" y="1699519"/>
            <a:ext cx="569975" cy="45831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6359378" y="3311379"/>
            <a:ext cx="0" cy="3648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H="1">
            <a:off x="4093988" y="4144856"/>
            <a:ext cx="540535" cy="36869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3999067" y="2588719"/>
            <a:ext cx="635456" cy="38712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endCxn id="23" idx="3"/>
          </p:cNvCxnSpPr>
          <p:nvPr/>
        </p:nvCxnSpPr>
        <p:spPr bwMode="auto">
          <a:xfrm>
            <a:off x="3999067" y="3257185"/>
            <a:ext cx="635456" cy="43192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103119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ヒラギノ角ゴ Pro W3" pitchFamily="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ヒラギノ角ゴ Pro W3" pitchFamily="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REP_Presentation_Template" id="{A704B2DF-20AF-7C42-8A78-6508D90E7100}" vid="{15D9CE76-6AEA-BA41-8EC6-283025EC73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REP_Presentation_Template" id="{A704B2DF-20AF-7C42-8A78-6508D90E7100}" vid="{6DCB3DB4-BA65-7049-AFDC-31547B83699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phase_behavior_summary</Template>
  <TotalTime>5542</TotalTime>
  <Words>306</Words>
  <Application>Microsoft Office PowerPoint</Application>
  <PresentationFormat>On-screen Show (4:3)</PresentationFormat>
  <Paragraphs>65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Copperplate</vt:lpstr>
      <vt:lpstr>Arial</vt:lpstr>
      <vt:lpstr>Britannic Bold</vt:lpstr>
      <vt:lpstr>Calibri</vt:lpstr>
      <vt:lpstr>Century Gothic</vt:lpstr>
      <vt:lpstr>Copperplate Gothic Bold</vt:lpstr>
      <vt:lpstr>Franklin Gothic Medium</vt:lpstr>
      <vt:lpstr>Blank Presentation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>Society of Petroleum Engineers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Xiaolong Yin</dc:creator>
  <cp:lastModifiedBy>Xiaolong Yin</cp:lastModifiedBy>
  <cp:revision>119</cp:revision>
  <dcterms:created xsi:type="dcterms:W3CDTF">2017-05-03T01:12:48Z</dcterms:created>
  <dcterms:modified xsi:type="dcterms:W3CDTF">2019-11-06T04:34:16Z</dcterms:modified>
</cp:coreProperties>
</file>