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7" r:id="rId2"/>
    <p:sldId id="1074" r:id="rId3"/>
    <p:sldId id="1219" r:id="rId4"/>
    <p:sldId id="1194" r:id="rId5"/>
    <p:sldId id="1218" r:id="rId6"/>
    <p:sldId id="1221" r:id="rId7"/>
    <p:sldId id="1176" r:id="rId8"/>
    <p:sldId id="1121" r:id="rId9"/>
    <p:sldId id="1199" r:id="rId10"/>
    <p:sldId id="1200" r:id="rId11"/>
    <p:sldId id="1220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DD9C3"/>
    <a:srgbClr val="66FF33"/>
    <a:srgbClr val="808000"/>
    <a:srgbClr val="669900"/>
    <a:srgbClr val="F2C198"/>
    <a:srgbClr val="F1B98B"/>
    <a:srgbClr val="FABD90"/>
    <a:srgbClr val="F6C5A0"/>
    <a:srgbClr val="FEC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5804" autoAdjust="0"/>
  </p:normalViewPr>
  <p:slideViewPr>
    <p:cSldViewPr>
      <p:cViewPr varScale="1">
        <p:scale>
          <a:sx n="99" d="100"/>
          <a:sy n="99" d="100"/>
        </p:scale>
        <p:origin x="23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EFA03D-9982-46A5-BC7D-83B861A3F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7932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Reservoir Geomechanics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7/12/2017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799657-520C-4C82-A834-C501A6FF4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55183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Only</a:t>
            </a:r>
            <a:r>
              <a:rPr lang="en-US" altLang="en-US" baseline="0" dirty="0"/>
              <a:t> CO2</a:t>
            </a:r>
            <a:br>
              <a:rPr lang="en-US" altLang="en-US" baseline="0" dirty="0"/>
            </a:br>
            <a:r>
              <a:rPr lang="en-US" altLang="en-US" baseline="0" dirty="0"/>
              <a:t>conclude slide</a:t>
            </a: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9F5223-86C4-49F5-8FA9-2C4DAA31E1B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cs typeface="Arial" panose="020B0604020202020204" pitchFamily="34" charset="0"/>
              </a:rPr>
              <a:t>7/12/2017</a:t>
            </a:r>
          </a:p>
        </p:txBody>
      </p:sp>
      <p:sp>
        <p:nvSpPr>
          <p:cNvPr id="11270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cs typeface="Arial" panose="020B0604020202020204" pitchFamily="34" charset="0"/>
              </a:rPr>
              <a:t>Reservoir Geomechanics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Azra N. Tutuncu</a:t>
            </a:r>
          </a:p>
        </p:txBody>
      </p:sp>
    </p:spTree>
    <p:extLst>
      <p:ext uri="{BB962C8B-B14F-4D97-AF65-F5344CB8AC3E}">
        <p14:creationId xmlns:p14="http://schemas.microsoft.com/office/powerpoint/2010/main" val="68614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5% increase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Reservoir Geomechanics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65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Reservoir Geomechanics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6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99"/>
              </a:solidFill>
            </a:endParaRPr>
          </a:p>
          <a:p>
            <a:r>
              <a:rPr lang="en-US" baseline="0" dirty="0"/>
              <a:t>As Pc inc =&gt; higher P gas than P liq =&gt; contacts under stress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Reservoir Geomechanics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999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99"/>
                </a:solidFill>
              </a:rPr>
              <a:t>liquid in nanopores. No way of measuring. But we have an indirect way to find it. Signature of CC</a:t>
            </a:r>
          </a:p>
          <a:p>
            <a:r>
              <a:rPr lang="en-US" sz="2400" dirty="0">
                <a:solidFill>
                  <a:srgbClr val="000099"/>
                </a:solidFill>
              </a:rPr>
              <a:t>Gas adsorbed in condensed phase is released as we produce.</a:t>
            </a:r>
          </a:p>
          <a:p>
            <a:r>
              <a:rPr lang="en-US" sz="2400" dirty="0">
                <a:solidFill>
                  <a:srgbClr val="000099"/>
                </a:solidFill>
              </a:rPr>
              <a:t>As we produce gas, gas is vaporized out of liquid phase leaving heavier components behi</a:t>
            </a:r>
            <a:r>
              <a:rPr lang="en-US" sz="1200" dirty="0">
                <a:solidFill>
                  <a:schemeClr val="tx1"/>
                </a:solidFill>
              </a:rPr>
              <a:t>nd</a:t>
            </a:r>
          </a:p>
          <a:p>
            <a:r>
              <a:rPr lang="en-US" sz="1200" dirty="0">
                <a:solidFill>
                  <a:schemeClr val="tx1"/>
                </a:solidFill>
              </a:rPr>
              <a:t>Improve</a:t>
            </a:r>
            <a:r>
              <a:rPr lang="en-US" sz="1200" baseline="0" dirty="0">
                <a:solidFill>
                  <a:schemeClr val="tx1"/>
                </a:solidFill>
              </a:rPr>
              <a:t> HCIP estimation by accounting for CC. Conventional models account for adsorbed and free gas only and don’t account for the favorable conditions that are conducive for </a:t>
            </a:r>
            <a:r>
              <a:rPr lang="en-US" sz="1200" baseline="0" dirty="0" smtClean="0">
                <a:solidFill>
                  <a:schemeClr val="tx1"/>
                </a:solidFill>
              </a:rPr>
              <a:t>CC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9"/>
                </a:solidFill>
              </a:rPr>
              <a:t>Capillary condensation affects fluid flow and transport at the pore throat due to lower mobility of the condensed fluid. (Bui et al., 2016)</a:t>
            </a:r>
          </a:p>
          <a:p>
            <a:endParaRPr lang="en-US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>
              <a:solidFill>
                <a:srgbClr val="000099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Reservoir Geomechanics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1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sz="1200" dirty="0"/>
              <a:t>The experimental set-up is capable of the simultaneous acquisition of coupled stress, strain, resistivity, acoustic and flow data. </a:t>
            </a:r>
          </a:p>
          <a:p>
            <a:r>
              <a:rPr lang="en-US" sz="1200" dirty="0">
                <a:solidFill>
                  <a:srgbClr val="000099"/>
                </a:solidFill>
              </a:rPr>
              <a:t>Both top and bottom axial pistons are equipped with 1 MHz resonant frequency compressional P and S wave transducers.</a:t>
            </a:r>
          </a:p>
          <a:p>
            <a:endParaRPr lang="en-US" sz="1200" dirty="0">
              <a:solidFill>
                <a:srgbClr val="000099"/>
              </a:solidFill>
            </a:endParaRPr>
          </a:p>
          <a:p>
            <a:r>
              <a:rPr lang="en-US" sz="1200" dirty="0">
                <a:solidFill>
                  <a:srgbClr val="000099"/>
                </a:solidFill>
              </a:rPr>
              <a:t>System T fluctuation is 0.1°C ensuring high-quality data due to minimal temperature disturbance</a:t>
            </a:r>
          </a:p>
          <a:p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Reservoir Geomechanics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18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Reservoir Geomechanics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9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9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9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Whereas, pores that are 20-40 nm in size, require 750-800 psi saturation pressure for the pore to condense.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Reservoir Geomechanics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Azra N. Tutuncu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13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Reservoir Geomechanics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87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99"/>
              </a:solidFill>
            </a:endParaRPr>
          </a:p>
          <a:p>
            <a:r>
              <a:rPr lang="en-US" sz="1200" dirty="0">
                <a:solidFill>
                  <a:srgbClr val="000099"/>
                </a:solidFill>
              </a:rPr>
              <a:t>As gas condenses, confined fluid is trapped by strong surface forces. Trapped fluid moves as if it was part of the grains. </a:t>
            </a:r>
          </a:p>
          <a:p>
            <a:r>
              <a:rPr lang="en-US" sz="1200" dirty="0"/>
              <a:t>The minimum saturation time of each step was 24 hours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increase in pore pressure slightly increases pore diameter thereby affecting the onset of capillary condensation.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Reservoir Geomechanics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87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At each pore P, we increased axial stress steadily (load and</a:t>
            </a:r>
            <a:r>
              <a:rPr lang="en-US" baseline="0" dirty="0"/>
              <a:t> unload) recording strain gauge measurements.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Reservoir Geomechanics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Azra N. Tutuncu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799657-520C-4C82-A834-C501A6FF440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35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64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23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30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406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87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99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96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200" b="1">
                <a:solidFill>
                  <a:srgbClr val="00009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427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11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75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6313488"/>
            <a:ext cx="35274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248400"/>
            <a:ext cx="54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463" y="1335088"/>
            <a:ext cx="9144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7662863" y="149225"/>
            <a:ext cx="1098550" cy="766763"/>
            <a:chOff x="7893622" y="228598"/>
            <a:chExt cx="1097978" cy="766466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225" y="228598"/>
              <a:ext cx="5873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893622" y="533280"/>
              <a:ext cx="953590" cy="461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cap="all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UNGI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3" name="Picture 12" descr="ADNOC_Corporate_Identity_Artwork-1 (1)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3867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82000" cy="2743200"/>
          </a:xfrm>
        </p:spPr>
        <p:txBody>
          <a:bodyPr/>
          <a:lstStyle/>
          <a:p>
            <a:r>
              <a:rPr lang="en-US" sz="4000" b="1" cap="small" dirty="0">
                <a:solidFill>
                  <a:srgbClr val="000090"/>
                </a:solidFill>
              </a:rPr>
              <a:t/>
            </a:r>
            <a:br>
              <a:rPr lang="en-US" sz="4000" b="1" cap="small" dirty="0">
                <a:solidFill>
                  <a:srgbClr val="000090"/>
                </a:solidFill>
              </a:rPr>
            </a:br>
            <a:r>
              <a:rPr lang="en-US" sz="3600" b="1" cap="small" dirty="0">
                <a:solidFill>
                  <a:srgbClr val="000090"/>
                </a:solidFill>
              </a:rPr>
              <a:t>Capillary Condensation Effect on Acoustic Properties</a:t>
            </a:r>
            <a:endParaRPr lang="en-US" altLang="en-US" sz="28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2484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7662863" y="149225"/>
            <a:ext cx="1098550" cy="766763"/>
            <a:chOff x="7893622" y="228598"/>
            <a:chExt cx="1097978" cy="766466"/>
          </a:xfrm>
        </p:grpSpPr>
        <p:pic>
          <p:nvPicPr>
            <p:cNvPr id="10246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225" y="228598"/>
              <a:ext cx="5873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893622" y="533280"/>
              <a:ext cx="953590" cy="4617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cap="all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UNGI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" name="Picture 1" descr="ADNOC_Corporate_Identity_Artwork-1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38673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4114800"/>
            <a:ext cx="2069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Aamer Albannay</a:t>
            </a:r>
            <a:r>
              <a:rPr lang="en-US" sz="2000" b="1" cap="small" dirty="0">
                <a:solidFill>
                  <a:srgbClr val="000099"/>
                </a:solidFill>
              </a:rPr>
              <a:t/>
            </a:r>
            <a:br>
              <a:rPr lang="en-US" sz="2000" b="1" cap="small" dirty="0">
                <a:solidFill>
                  <a:srgbClr val="000099"/>
                </a:solidFill>
              </a:rPr>
            </a:br>
            <a:r>
              <a:rPr lang="en-US" sz="2000" b="1" cap="small" dirty="0">
                <a:solidFill>
                  <a:srgbClr val="000099"/>
                </a:solidFill>
              </a:rPr>
              <a:t/>
            </a:r>
            <a:br>
              <a:rPr lang="en-US" sz="2000" b="1" cap="small" dirty="0">
                <a:solidFill>
                  <a:srgbClr val="000099"/>
                </a:solidFill>
              </a:rPr>
            </a:b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9-10-19 at 11.12.5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70" y="1295400"/>
            <a:ext cx="6208730" cy="3568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</a:rPr>
              <a:t>Mechanical Behavior: Young’s Modulus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2743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rgbClr val="000099"/>
                </a:solidFill>
              </a:rPr>
              <a:t>A change in trend occurs at around </a:t>
            </a:r>
            <a:br>
              <a:rPr lang="en-US" sz="2300" dirty="0">
                <a:solidFill>
                  <a:srgbClr val="000099"/>
                </a:solidFill>
              </a:rPr>
            </a:br>
            <a:r>
              <a:rPr lang="en-US" sz="2300" dirty="0">
                <a:solidFill>
                  <a:srgbClr val="000099"/>
                </a:solidFill>
              </a:rPr>
              <a:t>750 - 800 psi:</a:t>
            </a:r>
            <a:br>
              <a:rPr lang="en-US" sz="2300" dirty="0">
                <a:solidFill>
                  <a:srgbClr val="000099"/>
                </a:solidFill>
              </a:rPr>
            </a:br>
            <a:r>
              <a:rPr lang="en-US" sz="2300" dirty="0">
                <a:solidFill>
                  <a:srgbClr val="000099"/>
                </a:solidFill>
              </a:rPr>
              <a:t>an indication of capillary condensation occurring in the pore space (increase in pore stiffness).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10</a:t>
            </a:fld>
            <a:endParaRPr lang="en-US" sz="12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524000"/>
            <a:ext cx="1454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5% increase</a:t>
            </a:r>
          </a:p>
          <a:p>
            <a:endParaRPr lang="en-US" dirty="0"/>
          </a:p>
        </p:txBody>
      </p:sp>
      <p:sp>
        <p:nvSpPr>
          <p:cNvPr id="8" name="Arc 7"/>
          <p:cNvSpPr/>
          <p:nvPr/>
        </p:nvSpPr>
        <p:spPr>
          <a:xfrm>
            <a:off x="4419600" y="5683120"/>
            <a:ext cx="3962400" cy="1143000"/>
          </a:xfrm>
          <a:prstGeom prst="arc">
            <a:avLst>
              <a:gd name="adj1" fmla="val 10863526"/>
              <a:gd name="adj2" fmla="val 2149313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0800000">
            <a:off x="4419600" y="4006720"/>
            <a:ext cx="3962400" cy="1143000"/>
          </a:xfrm>
          <a:prstGeom prst="arc">
            <a:avLst>
              <a:gd name="adj1" fmla="val 10863526"/>
              <a:gd name="adj2" fmla="val 2149313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6705601" y="5073520"/>
            <a:ext cx="381000" cy="685800"/>
          </a:xfrm>
          <a:prstGeom prst="arc">
            <a:avLst>
              <a:gd name="adj1" fmla="val 17515762"/>
              <a:gd name="adj2" fmla="val 413608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5715000" y="5073520"/>
            <a:ext cx="381000" cy="685800"/>
          </a:xfrm>
          <a:prstGeom prst="arc">
            <a:avLst>
              <a:gd name="adj1" fmla="val 17515762"/>
              <a:gd name="adj2" fmla="val 413608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0800000">
            <a:off x="7543799" y="4921120"/>
            <a:ext cx="1066798" cy="990600"/>
          </a:xfrm>
          <a:prstGeom prst="arc">
            <a:avLst>
              <a:gd name="adj1" fmla="val 18162208"/>
              <a:gd name="adj2" fmla="val 3600281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86400" y="5410200"/>
            <a:ext cx="457200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34200" y="5410200"/>
            <a:ext cx="381000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4191001" y="4921120"/>
            <a:ext cx="1066798" cy="990600"/>
          </a:xfrm>
          <a:prstGeom prst="arc">
            <a:avLst>
              <a:gd name="adj1" fmla="val 18162208"/>
              <a:gd name="adj2" fmla="val 3600281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5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17637"/>
            <a:ext cx="8458200" cy="4525963"/>
          </a:xfrm>
        </p:spPr>
        <p:txBody>
          <a:bodyPr/>
          <a:lstStyle/>
          <a:p>
            <a:r>
              <a:rPr lang="en-US" sz="2400" dirty="0">
                <a:solidFill>
                  <a:srgbClr val="000099"/>
                </a:solidFill>
              </a:rPr>
              <a:t>This research </a:t>
            </a:r>
            <a:r>
              <a:rPr lang="en-US" sz="2400" dirty="0" smtClean="0">
                <a:solidFill>
                  <a:srgbClr val="000099"/>
                </a:solidFill>
              </a:rPr>
              <a:t>represents the first experimental </a:t>
            </a:r>
            <a:r>
              <a:rPr lang="en-US" sz="2400" dirty="0">
                <a:solidFill>
                  <a:srgbClr val="000099"/>
                </a:solidFill>
              </a:rPr>
              <a:t>endeavor </a:t>
            </a:r>
            <a:r>
              <a:rPr lang="en-US" sz="2400" dirty="0" smtClean="0">
                <a:solidFill>
                  <a:srgbClr val="000099"/>
                </a:solidFill>
              </a:rPr>
              <a:t>to study </a:t>
            </a:r>
            <a:r>
              <a:rPr lang="en-US" sz="2400" dirty="0">
                <a:solidFill>
                  <a:srgbClr val="000099"/>
                </a:solidFill>
              </a:rPr>
              <a:t>the effect of capillary condensation on </a:t>
            </a:r>
            <a:r>
              <a:rPr lang="en-US" sz="2400" dirty="0" smtClean="0">
                <a:solidFill>
                  <a:srgbClr val="000099"/>
                </a:solidFill>
              </a:rPr>
              <a:t>the acoustic </a:t>
            </a:r>
            <a:r>
              <a:rPr lang="en-US" sz="2400" dirty="0">
                <a:solidFill>
                  <a:srgbClr val="000099"/>
                </a:solidFill>
              </a:rPr>
              <a:t>and </a:t>
            </a:r>
            <a:r>
              <a:rPr lang="en-US" sz="2400" dirty="0" smtClean="0">
                <a:solidFill>
                  <a:srgbClr val="000099"/>
                </a:solidFill>
              </a:rPr>
              <a:t>mechanical </a:t>
            </a:r>
            <a:r>
              <a:rPr lang="en-US" sz="2400" dirty="0">
                <a:solidFill>
                  <a:srgbClr val="000099"/>
                </a:solidFill>
              </a:rPr>
              <a:t>properties of shale reservoirs. </a:t>
            </a:r>
            <a:endParaRPr lang="en-US" sz="2400" dirty="0" smtClean="0">
              <a:solidFill>
                <a:srgbClr val="000099"/>
              </a:solidFill>
            </a:endParaRPr>
          </a:p>
          <a:p>
            <a:endParaRPr lang="en-US" sz="2400" dirty="0">
              <a:solidFill>
                <a:srgbClr val="000099"/>
              </a:solidFill>
            </a:endParaRPr>
          </a:p>
          <a:p>
            <a:r>
              <a:rPr lang="en-US" sz="2400" dirty="0" smtClean="0">
                <a:solidFill>
                  <a:srgbClr val="000099"/>
                </a:solidFill>
              </a:rPr>
              <a:t>Using </a:t>
            </a:r>
            <a:r>
              <a:rPr lang="en-US" sz="2400" dirty="0">
                <a:solidFill>
                  <a:srgbClr val="000099"/>
                </a:solidFill>
              </a:rPr>
              <a:t>CO</a:t>
            </a:r>
            <a:r>
              <a:rPr lang="en-US" sz="2400" baseline="-25000" dirty="0">
                <a:solidFill>
                  <a:srgbClr val="000099"/>
                </a:solidFill>
              </a:rPr>
              <a:t>2</a:t>
            </a:r>
            <a:r>
              <a:rPr lang="en-US" sz="2400" dirty="0">
                <a:solidFill>
                  <a:srgbClr val="000099"/>
                </a:solidFill>
              </a:rPr>
              <a:t> gas in the </a:t>
            </a:r>
            <a:r>
              <a:rPr lang="en-US" sz="2400" dirty="0" smtClean="0">
                <a:solidFill>
                  <a:srgbClr val="000099"/>
                </a:solidFill>
              </a:rPr>
              <a:t>experiments, </a:t>
            </a:r>
            <a:r>
              <a:rPr lang="en-US" sz="2400" dirty="0">
                <a:solidFill>
                  <a:srgbClr val="000099"/>
                </a:solidFill>
              </a:rPr>
              <a:t>w</a:t>
            </a:r>
            <a:r>
              <a:rPr lang="en-US" sz="2400" dirty="0" smtClean="0">
                <a:solidFill>
                  <a:srgbClr val="000099"/>
                </a:solidFill>
              </a:rPr>
              <a:t>e </a:t>
            </a:r>
            <a:r>
              <a:rPr lang="en-US" sz="2400" dirty="0">
                <a:solidFill>
                  <a:srgbClr val="000099"/>
                </a:solidFill>
              </a:rPr>
              <a:t>observed a change in mechanical and acoustic behavior of shale at pore pressure around 750 - 800 psi, indicating that capillary condensation in nanopores had occurred at a pressure lower than the normal dew point pressure—in agreement with thermodynamic model prediction.</a:t>
            </a:r>
          </a:p>
          <a:p>
            <a:pPr marL="0" indent="0"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11</a:t>
            </a:fld>
            <a:endParaRPr lang="en-US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0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sz="3200" b="1" dirty="0">
                <a:solidFill>
                  <a:srgbClr val="000099"/>
                </a:solidFill>
              </a:rPr>
              <a:t>What is Capillary Condensation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8839200" cy="4678363"/>
          </a:xfrm>
        </p:spPr>
        <p:txBody>
          <a:bodyPr/>
          <a:lstStyle/>
          <a:p>
            <a:pPr marL="400050" indent="-400050">
              <a:buFont typeface="Arial" pitchFamily="34" charset="0"/>
              <a:buChar char="–"/>
            </a:pPr>
            <a:r>
              <a:rPr lang="en-US" sz="2200" dirty="0">
                <a:solidFill>
                  <a:srgbClr val="000099"/>
                </a:solidFill>
              </a:rPr>
              <a:t>Vapor condensation occurs in </a:t>
            </a:r>
            <a:r>
              <a:rPr lang="en-US" sz="2200" b="1" dirty="0">
                <a:solidFill>
                  <a:srgbClr val="000099"/>
                </a:solidFill>
              </a:rPr>
              <a:t>small pore spaces </a:t>
            </a:r>
            <a:r>
              <a:rPr lang="en-US" sz="2200" dirty="0">
                <a:solidFill>
                  <a:srgbClr val="000099"/>
                </a:solidFill>
              </a:rPr>
              <a:t>at pressures lower than the </a:t>
            </a:r>
            <a:r>
              <a:rPr lang="en-US" sz="2200" b="1" dirty="0">
                <a:solidFill>
                  <a:srgbClr val="000099"/>
                </a:solidFill>
              </a:rPr>
              <a:t>vapor pressure </a:t>
            </a:r>
            <a:r>
              <a:rPr lang="en-US" sz="2200" dirty="0">
                <a:solidFill>
                  <a:srgbClr val="000099"/>
                </a:solidFill>
              </a:rPr>
              <a:t>(dew-point). This is the result of the increased </a:t>
            </a:r>
            <a:r>
              <a:rPr lang="en-US" sz="2200" b="1" dirty="0">
                <a:solidFill>
                  <a:srgbClr val="000099"/>
                </a:solidFill>
              </a:rPr>
              <a:t>van der Waals interactions </a:t>
            </a:r>
            <a:r>
              <a:rPr lang="en-US" sz="2200" dirty="0">
                <a:solidFill>
                  <a:srgbClr val="000099"/>
                </a:solidFill>
              </a:rPr>
              <a:t>with pore walls which leads to multilayer vapor adsorption. Adsorption continues until the pore space is filled with condensed liquid while vapor fills the larger pores.</a:t>
            </a:r>
          </a:p>
          <a:p>
            <a:pPr marL="400050" indent="-400050">
              <a:buFont typeface="Arial" pitchFamily="34" charset="0"/>
              <a:buChar char="–"/>
            </a:pPr>
            <a:endParaRPr lang="en-US" sz="2200" dirty="0">
              <a:solidFill>
                <a:srgbClr val="000099"/>
              </a:solidFill>
            </a:endParaRPr>
          </a:p>
          <a:p>
            <a:pPr marL="400050" indent="-400050">
              <a:buFont typeface="Arial" pitchFamily="34" charset="0"/>
              <a:buChar char="–"/>
            </a:pPr>
            <a:endParaRPr lang="en-US" sz="2200" dirty="0">
              <a:solidFill>
                <a:srgbClr val="000099"/>
              </a:solidFill>
            </a:endParaRPr>
          </a:p>
          <a:p>
            <a:pPr marL="400050" indent="-400050">
              <a:buFont typeface="Arial" pitchFamily="34" charset="0"/>
              <a:buChar char="–"/>
            </a:pPr>
            <a:endParaRPr lang="en-US" sz="2200" dirty="0">
              <a:solidFill>
                <a:srgbClr val="000099"/>
              </a:solidFill>
            </a:endParaRPr>
          </a:p>
          <a:p>
            <a:pPr marL="400050" indent="-400050">
              <a:buFont typeface="Arial" pitchFamily="34" charset="0"/>
              <a:buChar char="–"/>
            </a:pPr>
            <a:endParaRPr lang="en-US" sz="2200" dirty="0">
              <a:solidFill>
                <a:srgbClr val="000099"/>
              </a:solidFill>
            </a:endParaRPr>
          </a:p>
          <a:p>
            <a:pPr marL="400050" indent="-400050">
              <a:buFont typeface="Arial" pitchFamily="34" charset="0"/>
              <a:buChar char="–"/>
            </a:pPr>
            <a:endParaRPr lang="en-US" sz="2200" dirty="0">
              <a:solidFill>
                <a:srgbClr val="000099"/>
              </a:solidFill>
            </a:endParaRPr>
          </a:p>
          <a:p>
            <a:pPr marL="400050" indent="-400050">
              <a:buFont typeface="Arial" pitchFamily="34" charset="0"/>
              <a:buChar char="–"/>
            </a:pPr>
            <a:r>
              <a:rPr lang="en-US" sz="2200" dirty="0">
                <a:solidFill>
                  <a:srgbClr val="000099"/>
                </a:solidFill>
              </a:rPr>
              <a:t>As liquid </a:t>
            </a:r>
            <a:r>
              <a:rPr lang="en-US" sz="2200" dirty="0" smtClean="0">
                <a:solidFill>
                  <a:srgbClr val="000099"/>
                </a:solidFill>
              </a:rPr>
              <a:t>forms, </a:t>
            </a:r>
            <a:r>
              <a:rPr lang="en-US" sz="2200" dirty="0">
                <a:solidFill>
                  <a:srgbClr val="000099"/>
                </a:solidFill>
              </a:rPr>
              <a:t>grain contact strengthens, leading to </a:t>
            </a:r>
            <a:r>
              <a:rPr lang="en-US" sz="2200" dirty="0" smtClean="0">
                <a:solidFill>
                  <a:srgbClr val="000099"/>
                </a:solidFill>
              </a:rPr>
              <a:t>an </a:t>
            </a:r>
            <a:r>
              <a:rPr lang="en-US" sz="2200" dirty="0">
                <a:solidFill>
                  <a:srgbClr val="000099"/>
                </a:solidFill>
              </a:rPr>
              <a:t>increase in bulk density of fluid and </a:t>
            </a:r>
            <a:r>
              <a:rPr lang="en-US" sz="2200" b="1" dirty="0">
                <a:solidFill>
                  <a:srgbClr val="000099"/>
                </a:solidFill>
              </a:rPr>
              <a:t>increase of acoustic velocity </a:t>
            </a:r>
            <a:r>
              <a:rPr lang="en-US" sz="2200" dirty="0">
                <a:solidFill>
                  <a:srgbClr val="000099"/>
                </a:solidFill>
              </a:rPr>
              <a:t>(Bui and Tutuncu, 2015)</a:t>
            </a:r>
          </a:p>
          <a:p>
            <a:pPr marL="0" indent="0">
              <a:buNone/>
            </a:pPr>
            <a:endParaRPr lang="en-US" sz="2200" dirty="0">
              <a:solidFill>
                <a:srgbClr val="000099"/>
              </a:solidFill>
            </a:endParaRPr>
          </a:p>
          <a:p>
            <a:pPr marL="400050" indent="-400050">
              <a:buFont typeface="Arial" pitchFamily="34" charset="0"/>
              <a:buChar char="–"/>
            </a:pPr>
            <a:endParaRPr lang="en-US" sz="2400" dirty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5" name="Picture 4" descr="graincontact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5638800" cy="20574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2</a:t>
            </a:fld>
            <a:endParaRPr lang="en-US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99"/>
                </a:solidFill>
              </a:rPr>
              <a:t>Motivation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371600"/>
            <a:ext cx="4267200" cy="4572000"/>
          </a:xfrm>
        </p:spPr>
        <p:txBody>
          <a:bodyPr/>
          <a:lstStyle/>
          <a:p>
            <a:r>
              <a:rPr lang="en-US" sz="2400" b="1" dirty="0">
                <a:solidFill>
                  <a:srgbClr val="000099"/>
                </a:solidFill>
              </a:rPr>
              <a:t>Develop a tool </a:t>
            </a:r>
            <a:r>
              <a:rPr lang="en-US" sz="2400" dirty="0">
                <a:solidFill>
                  <a:srgbClr val="000099"/>
                </a:solidFill>
              </a:rPr>
              <a:t>to measure the  reduced vapor pressure, and for HC systems, the change in dew- and bubble-point pressures associated with confinement.</a:t>
            </a:r>
            <a:endParaRPr lang="en-US" sz="2800" dirty="0">
              <a:solidFill>
                <a:srgbClr val="000099"/>
              </a:solidFill>
            </a:endParaRPr>
          </a:p>
          <a:p>
            <a:r>
              <a:rPr lang="en-US" sz="2400" dirty="0">
                <a:solidFill>
                  <a:srgbClr val="000099"/>
                </a:solidFill>
              </a:rPr>
              <a:t>Eventually, measure the shift of the phase envelop for HC systems due to confinement. </a:t>
            </a:r>
            <a:endParaRPr lang="en-US" sz="2400" dirty="0" smtClean="0">
              <a:solidFill>
                <a:srgbClr val="000099"/>
              </a:solidFill>
            </a:endParaRPr>
          </a:p>
          <a:p>
            <a:r>
              <a:rPr lang="en-US" sz="2400" dirty="0" smtClean="0">
                <a:solidFill>
                  <a:srgbClr val="000099"/>
                </a:solidFill>
              </a:rPr>
              <a:t>We </a:t>
            </a:r>
            <a:r>
              <a:rPr lang="en-US" sz="2400" b="1" dirty="0">
                <a:solidFill>
                  <a:srgbClr val="000099"/>
                </a:solidFill>
              </a:rPr>
              <a:t>used CO</a:t>
            </a:r>
            <a:r>
              <a:rPr lang="en-US" sz="2400" b="1" baseline="-25000" dirty="0">
                <a:solidFill>
                  <a:srgbClr val="000099"/>
                </a:solidFill>
              </a:rPr>
              <a:t>2</a:t>
            </a:r>
            <a:r>
              <a:rPr lang="en-US" sz="2400" b="1" dirty="0">
                <a:solidFill>
                  <a:srgbClr val="000099"/>
                </a:solidFill>
              </a:rPr>
              <a:t> gas </a:t>
            </a:r>
            <a:r>
              <a:rPr lang="en-US" sz="2400" dirty="0">
                <a:solidFill>
                  <a:srgbClr val="000099"/>
                </a:solidFill>
              </a:rPr>
              <a:t>in the experiments.</a:t>
            </a:r>
          </a:p>
          <a:p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4952818" y="2514600"/>
            <a:ext cx="3962400" cy="1143000"/>
          </a:xfrm>
          <a:prstGeom prst="arc">
            <a:avLst>
              <a:gd name="adj1" fmla="val 10863526"/>
              <a:gd name="adj2" fmla="val 2149313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0800000">
            <a:off x="4952818" y="838200"/>
            <a:ext cx="3962400" cy="1143000"/>
          </a:xfrm>
          <a:prstGeom prst="arc">
            <a:avLst>
              <a:gd name="adj1" fmla="val 10863526"/>
              <a:gd name="adj2" fmla="val 2149313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0800000">
            <a:off x="7772400" y="1828800"/>
            <a:ext cx="762000" cy="838200"/>
          </a:xfrm>
          <a:prstGeom prst="arc">
            <a:avLst>
              <a:gd name="adj1" fmla="val 18335587"/>
              <a:gd name="adj2" fmla="val 335855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0800000">
            <a:off x="8077017" y="1752600"/>
            <a:ext cx="1066798" cy="990600"/>
          </a:xfrm>
          <a:prstGeom prst="arc">
            <a:avLst>
              <a:gd name="adj1" fmla="val 18162208"/>
              <a:gd name="adj2" fmla="val 3600281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2286000"/>
            <a:ext cx="533400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48600" y="2286000"/>
            <a:ext cx="533400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724219" y="1752600"/>
            <a:ext cx="1066798" cy="990600"/>
          </a:xfrm>
          <a:prstGeom prst="arc">
            <a:avLst>
              <a:gd name="adj1" fmla="val 18162208"/>
              <a:gd name="adj2" fmla="val 3600281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1817" y="20574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0574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1549" y="2057400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liquid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3</a:t>
            </a:fld>
            <a:endParaRPr lang="en-US" sz="1200" dirty="0">
              <a:solidFill>
                <a:srgbClr val="000099"/>
              </a:solidFill>
            </a:endParaRPr>
          </a:p>
        </p:txBody>
      </p:sp>
      <p:pic>
        <p:nvPicPr>
          <p:cNvPr id="19" name="Picture 18" descr="Alharthy Kazemi Pha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19400"/>
            <a:ext cx="4876800" cy="32712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77000" y="3733800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Alharthy &amp; Kazemi (2013) </a:t>
            </a:r>
          </a:p>
        </p:txBody>
      </p:sp>
      <p:sp>
        <p:nvSpPr>
          <p:cNvPr id="21" name="Arc 20"/>
          <p:cNvSpPr/>
          <p:nvPr/>
        </p:nvSpPr>
        <p:spPr>
          <a:xfrm>
            <a:off x="5334000" y="1828800"/>
            <a:ext cx="762000" cy="838200"/>
          </a:xfrm>
          <a:prstGeom prst="arc">
            <a:avLst>
              <a:gd name="adj1" fmla="val 18335587"/>
              <a:gd name="adj2" fmla="val 3341302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90"/>
                </a:solidFill>
              </a:rPr>
              <a:t>Experimental Facility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0099"/>
                </a:solidFill>
              </a:rPr>
              <a:t>A tri-axial compression cell </a:t>
            </a:r>
            <a:r>
              <a:rPr lang="en-US" sz="2000" dirty="0">
                <a:solidFill>
                  <a:srgbClr val="000099"/>
                </a:solidFill>
              </a:rPr>
              <a:t>was assembled and modified to observe the change in P and S wave velocity as capillary condensation occurred.</a:t>
            </a:r>
          </a:p>
        </p:txBody>
      </p:sp>
      <p:pic>
        <p:nvPicPr>
          <p:cNvPr id="5" name="Picture 4" descr="triaxialsch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87" y="2362200"/>
            <a:ext cx="4233334" cy="3810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4</a:t>
            </a:fld>
            <a:endParaRPr lang="en-US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3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90"/>
                </a:solidFill>
              </a:rPr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41437"/>
            <a:ext cx="4419600" cy="4678363"/>
          </a:xfrm>
        </p:spPr>
        <p:txBody>
          <a:bodyPr/>
          <a:lstStyle/>
          <a:p>
            <a:pPr marL="400050" indent="-400050">
              <a:buFont typeface="Arial" pitchFamily="34" charset="0"/>
              <a:buChar char="–"/>
            </a:pPr>
            <a:r>
              <a:rPr lang="en-US" sz="2200" dirty="0">
                <a:solidFill>
                  <a:srgbClr val="000099"/>
                </a:solidFill>
              </a:rPr>
              <a:t>We conducted stress-strain measurements and recorded P and S wave wavelets as we increased CO</a:t>
            </a:r>
            <a:r>
              <a:rPr lang="en-US" sz="2200" baseline="-25000" dirty="0">
                <a:solidFill>
                  <a:srgbClr val="000099"/>
                </a:solidFill>
              </a:rPr>
              <a:t>2 </a:t>
            </a:r>
            <a:r>
              <a:rPr lang="en-US" sz="2200" dirty="0">
                <a:solidFill>
                  <a:srgbClr val="000099"/>
                </a:solidFill>
              </a:rPr>
              <a:t>pore pressure.</a:t>
            </a:r>
            <a:endParaRPr lang="en-US" sz="2200" baseline="-25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sz="2200" baseline="-25000" dirty="0">
              <a:solidFill>
                <a:srgbClr val="000099"/>
              </a:solidFill>
            </a:endParaRPr>
          </a:p>
          <a:p>
            <a:pPr marL="400050" indent="-400050">
              <a:buFont typeface="Arial" pitchFamily="34" charset="0"/>
              <a:buChar char="–"/>
            </a:pPr>
            <a:r>
              <a:rPr lang="en-US" sz="2200" dirty="0" smtClean="0">
                <a:solidFill>
                  <a:srgbClr val="000099"/>
                </a:solidFill>
              </a:rPr>
              <a:t>We believe that as </a:t>
            </a:r>
            <a:r>
              <a:rPr lang="en-US" sz="2200" dirty="0">
                <a:solidFill>
                  <a:srgbClr val="000099"/>
                </a:solidFill>
              </a:rPr>
              <a:t>liquid condenses in nanopores, grain contact strengthens resulting in increase in bulk density/modulus of </a:t>
            </a:r>
            <a:r>
              <a:rPr lang="en-US" sz="2200" b="1" dirty="0">
                <a:solidFill>
                  <a:srgbClr val="000099"/>
                </a:solidFill>
              </a:rPr>
              <a:t>rock </a:t>
            </a:r>
            <a:r>
              <a:rPr lang="en-US" sz="2200" dirty="0">
                <a:solidFill>
                  <a:srgbClr val="000099"/>
                </a:solidFill>
              </a:rPr>
              <a:t>witch leads to an increase in P and S wave velocities and higher Young’s Modulus.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5</a:t>
            </a:fld>
            <a:endParaRPr lang="en-US" sz="1200" dirty="0">
              <a:solidFill>
                <a:srgbClr val="000099"/>
              </a:solidFill>
            </a:endParaRPr>
          </a:p>
        </p:txBody>
      </p:sp>
      <p:pic>
        <p:nvPicPr>
          <p:cNvPr id="9" name="Picture 8" descr="internalTria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7" y="1752600"/>
            <a:ext cx="421455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CO</a:t>
            </a:r>
            <a:r>
              <a:rPr lang="en-US" sz="3600" b="1" baseline="-25000" dirty="0" smtClean="0">
                <a:solidFill>
                  <a:srgbClr val="000090"/>
                </a:solidFill>
              </a:rPr>
              <a:t>2</a:t>
            </a:r>
            <a:r>
              <a:rPr lang="en-US" sz="3600" b="1" dirty="0" smtClean="0">
                <a:solidFill>
                  <a:srgbClr val="000090"/>
                </a:solidFill>
              </a:rPr>
              <a:t> Critical Radius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382000" cy="4525963"/>
          </a:xfrm>
        </p:spPr>
        <p:txBody>
          <a:bodyPr/>
          <a:lstStyle/>
          <a:p>
            <a:r>
              <a:rPr lang="en-US" sz="2400" dirty="0">
                <a:solidFill>
                  <a:srgbClr val="000099"/>
                </a:solidFill>
              </a:rPr>
              <a:t>The plot below shows the critical radius at which pores condense at a given saturation pressure for </a:t>
            </a:r>
            <a:r>
              <a:rPr lang="en-US" sz="2400" dirty="0" smtClean="0">
                <a:solidFill>
                  <a:srgbClr val="000099"/>
                </a:solidFill>
              </a:rPr>
              <a:t>CO</a:t>
            </a:r>
            <a:r>
              <a:rPr lang="en-US" sz="2400" baseline="-25000" dirty="0" smtClean="0">
                <a:solidFill>
                  <a:srgbClr val="000099"/>
                </a:solidFill>
              </a:rPr>
              <a:t>2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>
                <a:solidFill>
                  <a:srgbClr val="000099"/>
                </a:solidFill>
              </a:rPr>
              <a:t>using the Kelvin equation. </a:t>
            </a:r>
            <a:endParaRPr lang="en-US" sz="2400" dirty="0" smtClean="0">
              <a:solidFill>
                <a:srgbClr val="000099"/>
              </a:solidFill>
            </a:endParaRPr>
          </a:p>
          <a:p>
            <a:r>
              <a:rPr lang="en-US" sz="2400" dirty="0" smtClean="0">
                <a:solidFill>
                  <a:srgbClr val="000099"/>
                </a:solidFill>
              </a:rPr>
              <a:t>Smaller nanopores condense first. Bulk sat = 977 psi at 27°C.</a:t>
            </a:r>
          </a:p>
        </p:txBody>
      </p:sp>
      <p:pic>
        <p:nvPicPr>
          <p:cNvPr id="5" name="Picture 4" descr="CritR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5525576" cy="3175412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6</a:t>
            </a:fld>
            <a:endParaRPr lang="en-US" sz="1200" dirty="0">
              <a:solidFill>
                <a:srgbClr val="0000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4600" y="4572000"/>
            <a:ext cx="41148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29400" y="45720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24600" y="5181600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90"/>
                </a:solidFill>
              </a:rPr>
              <a:t>Effect of Stress on Acoustic Velocity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8686800" cy="4678363"/>
          </a:xfrm>
        </p:spPr>
        <p:txBody>
          <a:bodyPr/>
          <a:lstStyle/>
          <a:p>
            <a:r>
              <a:rPr lang="en-US" sz="2400" dirty="0">
                <a:solidFill>
                  <a:srgbClr val="000099"/>
                </a:solidFill>
              </a:rPr>
              <a:t>Velocity </a:t>
            </a:r>
            <a:r>
              <a:rPr lang="en-US" sz="2400" dirty="0" smtClean="0">
                <a:solidFill>
                  <a:srgbClr val="000099"/>
                </a:solidFill>
              </a:rPr>
              <a:t>increase </a:t>
            </a:r>
            <a:r>
              <a:rPr lang="en-US" sz="2400" dirty="0">
                <a:solidFill>
                  <a:srgbClr val="000099"/>
                </a:solidFill>
              </a:rPr>
              <a:t>is more noticeable at higher pore pressures. </a:t>
            </a:r>
            <a:endParaRPr lang="en-US" sz="2400" dirty="0" smtClean="0">
              <a:solidFill>
                <a:srgbClr val="000099"/>
              </a:solidFill>
            </a:endParaRPr>
          </a:p>
          <a:p>
            <a:r>
              <a:rPr lang="en-US" sz="2400" dirty="0" smtClean="0">
                <a:solidFill>
                  <a:srgbClr val="000099"/>
                </a:solidFill>
              </a:rPr>
              <a:t>This </a:t>
            </a:r>
            <a:r>
              <a:rPr lang="en-US" sz="2400" dirty="0">
                <a:solidFill>
                  <a:srgbClr val="000099"/>
                </a:solidFill>
              </a:rPr>
              <a:t>indicates that as larger portion of the pore space is filled with liquid, the grain contact is more reinforced; hence, rock becomes stronger.</a:t>
            </a:r>
          </a:p>
          <a:p>
            <a:endParaRPr lang="en-US" sz="2000" dirty="0"/>
          </a:p>
        </p:txBody>
      </p:sp>
      <p:pic>
        <p:nvPicPr>
          <p:cNvPr id="5" name="Picture 4" descr="TQ1VPef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4191000" cy="2590800"/>
          </a:xfrm>
          <a:prstGeom prst="rect">
            <a:avLst/>
          </a:prstGeom>
        </p:spPr>
      </p:pic>
      <p:pic>
        <p:nvPicPr>
          <p:cNvPr id="6" name="Picture 5" descr="TQ1VSe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4191000" cy="25908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7</a:t>
            </a:fld>
            <a:endParaRPr lang="en-US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</a:rPr>
              <a:t>Effect of Condensation on Acoustic Velocity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17637"/>
            <a:ext cx="8686800" cy="4678363"/>
          </a:xfrm>
        </p:spPr>
        <p:txBody>
          <a:bodyPr/>
          <a:lstStyle/>
          <a:p>
            <a:r>
              <a:rPr lang="en-US" sz="2050" dirty="0">
                <a:solidFill>
                  <a:srgbClr val="000099"/>
                </a:solidFill>
              </a:rPr>
              <a:t>V decreases due to expansion of pore volume as pore pressure is increased</a:t>
            </a:r>
            <a:r>
              <a:rPr lang="en-US" sz="2050" dirty="0" smtClean="0">
                <a:solidFill>
                  <a:srgbClr val="000099"/>
                </a:solidFill>
              </a:rPr>
              <a:t>.</a:t>
            </a:r>
            <a:endParaRPr lang="en-US" sz="2050" dirty="0">
              <a:solidFill>
                <a:srgbClr val="000099"/>
              </a:solidFill>
            </a:endParaRPr>
          </a:p>
          <a:p>
            <a:r>
              <a:rPr lang="en-US" sz="2050" dirty="0">
                <a:solidFill>
                  <a:srgbClr val="000099"/>
                </a:solidFill>
              </a:rPr>
              <a:t>At around 750-800 </a:t>
            </a:r>
            <a:r>
              <a:rPr lang="en-US" sz="2050" dirty="0" smtClean="0">
                <a:solidFill>
                  <a:srgbClr val="000099"/>
                </a:solidFill>
              </a:rPr>
              <a:t>psi, the change in </a:t>
            </a:r>
            <a:r>
              <a:rPr lang="en-US" sz="2050" dirty="0" err="1" smtClean="0">
                <a:solidFill>
                  <a:srgbClr val="000099"/>
                </a:solidFill>
              </a:rPr>
              <a:t>V</a:t>
            </a:r>
            <a:r>
              <a:rPr lang="en-US" sz="2050" baseline="-25000" dirty="0" err="1" smtClean="0">
                <a:solidFill>
                  <a:srgbClr val="000099"/>
                </a:solidFill>
              </a:rPr>
              <a:t>p</a:t>
            </a:r>
            <a:r>
              <a:rPr lang="en-US" sz="2050" dirty="0" smtClean="0">
                <a:solidFill>
                  <a:srgbClr val="000099"/>
                </a:solidFill>
              </a:rPr>
              <a:t> and </a:t>
            </a:r>
            <a:r>
              <a:rPr lang="en-US" sz="2050" dirty="0" err="1" smtClean="0">
                <a:solidFill>
                  <a:srgbClr val="000099"/>
                </a:solidFill>
              </a:rPr>
              <a:t>V</a:t>
            </a:r>
            <a:r>
              <a:rPr lang="en-US" sz="2050" baseline="-25000" dirty="0" err="1" smtClean="0">
                <a:solidFill>
                  <a:srgbClr val="000099"/>
                </a:solidFill>
              </a:rPr>
              <a:t>s</a:t>
            </a:r>
            <a:r>
              <a:rPr lang="en-US" sz="2050" dirty="0" smtClean="0">
                <a:solidFill>
                  <a:srgbClr val="000099"/>
                </a:solidFill>
              </a:rPr>
              <a:t> slope indicates condensation has occurred in small pores (Occurs in PVT cell at 977 </a:t>
            </a:r>
            <a:r>
              <a:rPr lang="en-US" sz="2050" dirty="0" err="1" smtClean="0">
                <a:solidFill>
                  <a:srgbClr val="000099"/>
                </a:solidFill>
              </a:rPr>
              <a:t>psia</a:t>
            </a:r>
            <a:r>
              <a:rPr lang="en-US" sz="2050" dirty="0" smtClean="0">
                <a:solidFill>
                  <a:srgbClr val="000099"/>
                </a:solidFill>
              </a:rPr>
              <a:t> at 27°C).</a:t>
            </a:r>
          </a:p>
          <a:p>
            <a:r>
              <a:rPr lang="en-US" sz="2050" dirty="0" smtClean="0">
                <a:solidFill>
                  <a:srgbClr val="000099"/>
                </a:solidFill>
              </a:rPr>
              <a:t>Condensed </a:t>
            </a:r>
            <a:r>
              <a:rPr lang="en-US" sz="2050" dirty="0">
                <a:solidFill>
                  <a:srgbClr val="000099"/>
                </a:solidFill>
              </a:rPr>
              <a:t>liquid has lower mobility &amp; higher resistance to shear resulting in shear velocity increase. Grain contacts are reinforced.</a:t>
            </a:r>
          </a:p>
          <a:p>
            <a:endParaRPr lang="en-US" sz="2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8</a:t>
            </a:fld>
            <a:endParaRPr lang="en-US" sz="1200" dirty="0">
              <a:solidFill>
                <a:srgbClr val="000099"/>
              </a:solidFill>
            </a:endParaRPr>
          </a:p>
        </p:txBody>
      </p:sp>
      <p:pic>
        <p:nvPicPr>
          <p:cNvPr id="7" name="Picture 6" descr="Screen Shot 2019-10-17 at 12.13.5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3962400" cy="2746978"/>
          </a:xfrm>
          <a:prstGeom prst="rect">
            <a:avLst/>
          </a:prstGeom>
        </p:spPr>
      </p:pic>
      <p:pic>
        <p:nvPicPr>
          <p:cNvPr id="8" name="Picture 7" descr="Screen Shot 2019-10-17 at 12.13.3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4013200" cy="28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</a:rPr>
              <a:t>Mechanical Behavior: Stress-Strain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8534400" cy="4678363"/>
          </a:xfrm>
        </p:spPr>
        <p:txBody>
          <a:bodyPr/>
          <a:lstStyle/>
          <a:p>
            <a:r>
              <a:rPr lang="en-US" sz="2000" dirty="0">
                <a:solidFill>
                  <a:srgbClr val="000099"/>
                </a:solidFill>
              </a:rPr>
              <a:t>As pore pressure is increased, a more visible hysteresis loop is observed between the loading and unloading cycles. </a:t>
            </a:r>
          </a:p>
          <a:p>
            <a:r>
              <a:rPr lang="en-US" sz="2000" dirty="0">
                <a:solidFill>
                  <a:srgbClr val="000099"/>
                </a:solidFill>
              </a:rPr>
              <a:t>This represents the loss of energy to the fluid as more liquid condenses.</a:t>
            </a:r>
          </a:p>
          <a:p>
            <a:r>
              <a:rPr lang="en-US" sz="2000" dirty="0">
                <a:solidFill>
                  <a:srgbClr val="000099"/>
                </a:solidFill>
              </a:rPr>
              <a:t>Smallest nanopores condensing first at lower pressure.</a:t>
            </a:r>
            <a:endParaRPr lang="en-US" sz="2000" dirty="0">
              <a:solidFill>
                <a:srgbClr val="000099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3FA04-D9CE-4256-B039-DCCE85357B4D}"/>
              </a:ext>
            </a:extLst>
          </p:cNvPr>
          <p:cNvSpPr txBox="1">
            <a:spLocks/>
          </p:cNvSpPr>
          <p:nvPr/>
        </p:nvSpPr>
        <p:spPr>
          <a:xfrm>
            <a:off x="-76200" y="6324600"/>
            <a:ext cx="381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C2AF28-EBC3-4681-8190-91B6E6E62106}" type="slidenum">
              <a:rPr lang="vi-VN" sz="1200">
                <a:solidFill>
                  <a:srgbClr val="000099"/>
                </a:solidFill>
              </a:rPr>
              <a:t>9</a:t>
            </a:fld>
            <a:endParaRPr lang="en-US" sz="1200" dirty="0">
              <a:solidFill>
                <a:srgbClr val="000099"/>
              </a:solidFill>
            </a:endParaRPr>
          </a:p>
        </p:txBody>
      </p:sp>
      <p:pic>
        <p:nvPicPr>
          <p:cNvPr id="6" name="Picture 5" descr="Screen Shot 2019-10-17 at 12.22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95599"/>
            <a:ext cx="5867400" cy="32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0509"/>
      </p:ext>
    </p:extLst>
  </p:cSld>
  <p:clrMapOvr>
    <a:masterClrMapping/>
  </p:clrMapOvr>
</p:sld>
</file>

<file path=ppt/theme/theme1.xml><?xml version="1.0" encoding="utf-8"?>
<a:theme xmlns:a="http://schemas.openxmlformats.org/drawingml/2006/main" name="PE_CS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PE_CSM</Template>
  <TotalTime>12932</TotalTime>
  <Words>916</Words>
  <Application>Microsoft Office PowerPoint</Application>
  <PresentationFormat>On-screen Show (4:3)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PE_CSM</vt:lpstr>
      <vt:lpstr> Capillary Condensation Effect on Acoustic Properties</vt:lpstr>
      <vt:lpstr>What is Capillary Condensation</vt:lpstr>
      <vt:lpstr>Motivation</vt:lpstr>
      <vt:lpstr>Experimental Facility Design</vt:lpstr>
      <vt:lpstr>Methodology</vt:lpstr>
      <vt:lpstr>CO2 Critical Radius</vt:lpstr>
      <vt:lpstr>Effect of Stress on Acoustic Velocity</vt:lpstr>
      <vt:lpstr>Effect of Condensation on Acoustic Velocity</vt:lpstr>
      <vt:lpstr>Mechanical Behavior: Stress-Strain</vt:lpstr>
      <vt:lpstr>Mechanical Behavior: Young’s Modulus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Aamer Albannay</dc:creator>
  <cp:keywords/>
  <dc:description/>
  <cp:lastModifiedBy>Tugce Calisgan</cp:lastModifiedBy>
  <cp:revision>792</cp:revision>
  <cp:lastPrinted>2019-10-20T16:11:08Z</cp:lastPrinted>
  <dcterms:created xsi:type="dcterms:W3CDTF">2010-09-13T14:23:40Z</dcterms:created>
  <dcterms:modified xsi:type="dcterms:W3CDTF">2019-11-05T21:08:36Z</dcterms:modified>
  <cp:category/>
</cp:coreProperties>
</file>