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622" r:id="rId1"/>
    <p:sldMasterId id="2147484634" r:id="rId2"/>
  </p:sldMasterIdLst>
  <p:notesMasterIdLst>
    <p:notesMasterId r:id="rId14"/>
  </p:notesMasterIdLst>
  <p:handoutMasterIdLst>
    <p:handoutMasterId r:id="rId15"/>
  </p:handoutMasterIdLst>
  <p:sldIdLst>
    <p:sldId id="373" r:id="rId3"/>
    <p:sldId id="374" r:id="rId4"/>
    <p:sldId id="379" r:id="rId5"/>
    <p:sldId id="376" r:id="rId6"/>
    <p:sldId id="382" r:id="rId7"/>
    <p:sldId id="380" r:id="rId8"/>
    <p:sldId id="381" r:id="rId9"/>
    <p:sldId id="377" r:id="rId10"/>
    <p:sldId id="383" r:id="rId11"/>
    <p:sldId id="384" r:id="rId12"/>
    <p:sldId id="385" r:id="rId13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ヒラギノ角ゴ Pro W3" pitchFamily="7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ヒラギノ角ゴ Pro W3" pitchFamily="7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ヒラギノ角ゴ Pro W3" pitchFamily="7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ヒラギノ角ゴ Pro W3" pitchFamily="7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ヒラギノ角ゴ Pro W3" pitchFamily="75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ヒラギノ角ゴ Pro W3" pitchFamily="75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ヒラギノ角ゴ Pro W3" pitchFamily="75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ヒラギノ角ゴ Pro W3" pitchFamily="75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ヒラギノ角ゴ Pro W3" pitchFamily="7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5114"/>
    <a:srgbClr val="004300"/>
    <a:srgbClr val="50BBFF"/>
    <a:srgbClr val="CFCF00"/>
    <a:srgbClr val="989800"/>
    <a:srgbClr val="D07D20"/>
    <a:srgbClr val="4395BB"/>
    <a:srgbClr val="505191"/>
    <a:srgbClr val="599102"/>
    <a:srgbClr val="0756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85" autoAdjust="0"/>
    <p:restoredTop sz="98523" autoAdjust="0"/>
  </p:normalViewPr>
  <p:slideViewPr>
    <p:cSldViewPr snapToGrid="0">
      <p:cViewPr varScale="1">
        <p:scale>
          <a:sx n="119" d="100"/>
          <a:sy n="119" d="100"/>
        </p:scale>
        <p:origin x="192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8" charset="-128"/>
              </a:defRPr>
            </a:lvl1pPr>
          </a:lstStyle>
          <a:p>
            <a:pPr>
              <a:defRPr/>
            </a:pPr>
            <a:fld id="{FD80E309-E764-4354-8476-7FCF5745C461}" type="datetime1">
              <a:rPr lang="en-US"/>
              <a:pPr>
                <a:defRPr/>
              </a:pPr>
              <a:t>11/4/19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8" charset="-128"/>
              </a:defRPr>
            </a:lvl1pPr>
          </a:lstStyle>
          <a:p>
            <a:pPr>
              <a:defRPr/>
            </a:pPr>
            <a:fld id="{0403710F-BB05-48AB-9D4C-98537AC04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96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8" charset="-128"/>
              </a:defRPr>
            </a:lvl1pPr>
          </a:lstStyle>
          <a:p>
            <a:pPr>
              <a:defRPr/>
            </a:pPr>
            <a:fld id="{14BC84EE-AA72-4321-8E22-FC8CAFA202CD}" type="datetime1">
              <a:rPr lang="en-US"/>
              <a:pPr>
                <a:defRPr/>
              </a:pPr>
              <a:t>11/4/19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8" charset="-128"/>
              </a:defRPr>
            </a:lvl1pPr>
          </a:lstStyle>
          <a:p>
            <a:pPr>
              <a:defRPr/>
            </a:pPr>
            <a:fld id="{1EE06171-AB1F-4D2C-A03C-822A58BD1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84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F44AC-FF31-44E2-B4A2-480C439A19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613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948FB-EB97-4906-997C-8C6372295E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42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8787F-3637-433B-A113-2048EEF52F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46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9EBB-88AA-FF4D-B28A-BBBAC72B9446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50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9EBB-88AA-FF4D-B28A-BBBAC72B9446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78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9EBB-88AA-FF4D-B28A-BBBAC72B9446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30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9EBB-88AA-FF4D-B28A-BBBAC72B9446}" type="datetimeFigureOut">
              <a:rPr lang="en-US" smtClean="0"/>
              <a:t>11/4/19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64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9EBB-88AA-FF4D-B28A-BBBAC72B9446}" type="datetimeFigureOut">
              <a:rPr lang="en-US" smtClean="0"/>
              <a:t>11/4/19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07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9EBB-88AA-FF4D-B28A-BBBAC72B9446}" type="datetimeFigureOut">
              <a:rPr lang="en-US" smtClean="0"/>
              <a:t>11/4/19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54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9EBB-88AA-FF4D-B28A-BBBAC72B9446}" type="datetimeFigureOut">
              <a:rPr lang="en-US" smtClean="0"/>
              <a:t>11/4/19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76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9EBB-88AA-FF4D-B28A-BBBAC72B9446}" type="datetimeFigureOut">
              <a:rPr lang="en-US" smtClean="0"/>
              <a:t>11/4/19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0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36313-D09D-426F-9168-BB9685A1F1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63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9EBB-88AA-FF4D-B28A-BBBAC72B9446}" type="datetimeFigureOut">
              <a:rPr lang="en-US" smtClean="0"/>
              <a:t>11/4/19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74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9EBB-88AA-FF4D-B28A-BBBAC72B9446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24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9EBB-88AA-FF4D-B28A-BBBAC72B9446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135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9EBB-88AA-FF4D-B28A-BBBAC72B9446}" type="datetimeFigureOut">
              <a:rPr lang="en-US" smtClean="0"/>
              <a:t>11/4/19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91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9E29E-F8D2-4C4E-8E2B-55C28DB713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3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0B6F0-C5A0-4E37-9B94-CC8CE845A7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9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BC040-8E91-43E6-AAB0-D2AE304F06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8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FB0F1-B868-4019-8DBF-3AC41040F0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58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B5EBD-17E3-42E7-BC06-011F460547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64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56CA7-C1D9-46A4-BA0A-E8C8433822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293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049B7-D457-40B6-A048-600E1A5548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6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40738"/>
            </a:gs>
            <a:gs pos="0">
              <a:srgbClr val="000000"/>
            </a:gs>
            <a:gs pos="74001">
              <a:srgbClr val="0A128C"/>
            </a:gs>
            <a:gs pos="100000">
              <a:srgbClr val="181CC7"/>
            </a:gs>
            <a:gs pos="100000">
              <a:srgbClr val="7005D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20088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fld id="{1C1468E3-C147-42ED-BB11-8D32A00DC131}" type="slidenum">
              <a:rPr lang="en-US" sz="1400" smtClean="0">
                <a:solidFill>
                  <a:srgbClr val="FFFFFF"/>
                </a:solidFill>
              </a:rPr>
              <a:pPr/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6271143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40958" y="6538119"/>
            <a:ext cx="4692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Kick-Off Meeting, November 16, 2012, Golden, Colorado</a:t>
            </a:r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141396" y="6146400"/>
            <a:ext cx="763435" cy="609674"/>
            <a:chOff x="-32212" y="427945"/>
            <a:chExt cx="5134907" cy="4100706"/>
          </a:xfrm>
        </p:grpSpPr>
        <p:grpSp>
          <p:nvGrpSpPr>
            <p:cNvPr id="12" name="Group 11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14" name="Isosceles Triangle 13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Arc 12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1018893" y="6288204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</p:spTree>
    <p:extLst>
      <p:ext uri="{BB962C8B-B14F-4D97-AF65-F5344CB8AC3E}">
        <p14:creationId xmlns:p14="http://schemas.microsoft.com/office/powerpoint/2010/main" val="428661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3" r:id="rId1"/>
    <p:sldLayoutId id="2147484624" r:id="rId2"/>
    <p:sldLayoutId id="2147484625" r:id="rId3"/>
    <p:sldLayoutId id="2147484626" r:id="rId4"/>
    <p:sldLayoutId id="2147484627" r:id="rId5"/>
    <p:sldLayoutId id="2147484628" r:id="rId6"/>
    <p:sldLayoutId id="2147484629" r:id="rId7"/>
    <p:sldLayoutId id="2147484630" r:id="rId8"/>
    <p:sldLayoutId id="2147484631" r:id="rId9"/>
    <p:sldLayoutId id="2147484632" r:id="rId10"/>
    <p:sldLayoutId id="214748463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ヒラギノ角ゴ Pro W3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  <a:cs typeface="ヒラギノ角ゴ Pro W3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  <a:cs typeface="ヒラギノ角ゴ Pro W3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  <a:cs typeface="ヒラギノ角ゴ Pro W3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  <a:cs typeface="ヒラギノ角ゴ Pro W3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ヒラギノ角ゴ Pro W3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69EBB-88AA-FF4D-B28A-BBBAC72B9446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1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5" r:id="rId1"/>
    <p:sldLayoutId id="2147484636" r:id="rId2"/>
    <p:sldLayoutId id="2147484637" r:id="rId3"/>
    <p:sldLayoutId id="2147484638" r:id="rId4"/>
    <p:sldLayoutId id="2147484639" r:id="rId5"/>
    <p:sldLayoutId id="2147484640" r:id="rId6"/>
    <p:sldLayoutId id="2147484641" r:id="rId7"/>
    <p:sldLayoutId id="2147484642" r:id="rId8"/>
    <p:sldLayoutId id="2147484643" r:id="rId9"/>
    <p:sldLayoutId id="2147484644" r:id="rId10"/>
    <p:sldLayoutId id="2147484645" r:id="rId11"/>
    <p:sldLayoutId id="214748464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0" y="6230757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1723715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-13510"/>
            <a:ext cx="9144000" cy="19184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46" name="Text Box 28"/>
          <p:cNvSpPr txBox="1">
            <a:spLocks noChangeArrowheads="1"/>
          </p:cNvSpPr>
          <p:nvPr/>
        </p:nvSpPr>
        <p:spPr bwMode="auto">
          <a:xfrm>
            <a:off x="550087" y="2943841"/>
            <a:ext cx="76390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FF"/>
                </a:solidFill>
                <a:latin typeface="Arial Rounded MT Bold"/>
                <a:cs typeface="Arial Rounded MT Bold"/>
              </a:rPr>
              <a:t>Acoustic Measurements to Detect Phase Changes during Flow</a:t>
            </a:r>
            <a:endParaRPr lang="en-US" sz="2800" dirty="0">
              <a:solidFill>
                <a:srgbClr val="FFFFF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6147" name="Text Box 29"/>
          <p:cNvSpPr txBox="1">
            <a:spLocks noChangeArrowheads="1"/>
          </p:cNvSpPr>
          <p:nvPr/>
        </p:nvSpPr>
        <p:spPr bwMode="auto">
          <a:xfrm>
            <a:off x="599263" y="4387201"/>
            <a:ext cx="7181850" cy="114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Luis Zerpa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Associate Professor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Petroleum Engineering Department</a:t>
            </a: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20088" y="627108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fld id="{1C1468E3-C147-42ED-BB11-8D32A00DC131}" type="slidenum">
              <a:rPr lang="en-US" sz="1400" smtClean="0">
                <a:solidFill>
                  <a:srgbClr val="FFFFFF"/>
                </a:solidFill>
              </a:rPr>
              <a:pPr/>
              <a:t>1</a:t>
            </a:fld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162139" y="121590"/>
            <a:ext cx="1661931" cy="1737607"/>
            <a:chOff x="-32212" y="427945"/>
            <a:chExt cx="5226747" cy="5464750"/>
          </a:xfrm>
        </p:grpSpPr>
        <p:sp>
          <p:nvSpPr>
            <p:cNvPr id="13" name="Rectangle 12"/>
            <p:cNvSpPr/>
            <p:nvPr/>
          </p:nvSpPr>
          <p:spPr>
            <a:xfrm>
              <a:off x="1032783" y="4415367"/>
              <a:ext cx="4161752" cy="1477328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Britannic Bold"/>
                  <a:cs typeface="Britannic Bold"/>
                </a:rPr>
                <a:t>U R E P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-32212" y="427945"/>
              <a:ext cx="5134907" cy="4100706"/>
              <a:chOff x="-32212" y="427945"/>
              <a:chExt cx="5134907" cy="4100706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124624" y="1927737"/>
                <a:ext cx="3978071" cy="2600914"/>
                <a:chOff x="918033" y="1927737"/>
                <a:chExt cx="3978071" cy="2600914"/>
              </a:xfrm>
            </p:grpSpPr>
            <p:sp>
              <p:nvSpPr>
                <p:cNvPr id="17" name="Isosceles Triangle 16"/>
                <p:cNvSpPr/>
                <p:nvPr/>
              </p:nvSpPr>
              <p:spPr>
                <a:xfrm>
                  <a:off x="918033" y="1927737"/>
                  <a:ext cx="3121316" cy="2600914"/>
                </a:xfrm>
                <a:prstGeom prst="triangle">
                  <a:avLst/>
                </a:prstGeom>
                <a:gradFill flip="none" rotWithShape="1">
                  <a:gsLst>
                    <a:gs pos="24000">
                      <a:srgbClr val="8F2604"/>
                    </a:gs>
                    <a:gs pos="100000">
                      <a:srgbClr val="FFFFFF"/>
                    </a:gs>
                    <a:gs pos="55000">
                      <a:srgbClr val="B72E03"/>
                    </a:gs>
                    <a:gs pos="99000">
                      <a:srgbClr val="F93C01"/>
                    </a:gs>
                  </a:gsLst>
                  <a:lin ang="16200000" scaled="0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" name="Right Triangle 17"/>
                <p:cNvSpPr/>
                <p:nvPr/>
              </p:nvSpPr>
              <p:spPr>
                <a:xfrm rot="18658708" flipH="1">
                  <a:off x="3075415" y="2074644"/>
                  <a:ext cx="1407652" cy="2233727"/>
                </a:xfrm>
                <a:prstGeom prst="rtTriangle">
                  <a:avLst/>
                </a:prstGeom>
                <a:gradFill flip="none" rotWithShape="1">
                  <a:gsLst>
                    <a:gs pos="0">
                      <a:srgbClr val="091727"/>
                    </a:gs>
                    <a:gs pos="100000">
                      <a:srgbClr val="FFFFFF"/>
                    </a:gs>
                    <a:gs pos="50000">
                      <a:srgbClr val="183E6A"/>
                    </a:gs>
                    <a:gs pos="71000">
                      <a:srgbClr val="357ED6"/>
                    </a:gs>
                    <a:gs pos="26000">
                      <a:srgbClr val="091727"/>
                    </a:gs>
                    <a:gs pos="99000">
                      <a:srgbClr val="3C94FC"/>
                    </a:gs>
                  </a:gsLst>
                  <a:lin ang="16200000" scaled="0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Arc 15"/>
              <p:cNvSpPr/>
              <p:nvPr/>
            </p:nvSpPr>
            <p:spPr>
              <a:xfrm rot="4866492">
                <a:off x="221431" y="174302"/>
                <a:ext cx="3819281" cy="4326568"/>
              </a:xfrm>
              <a:prstGeom prst="arc">
                <a:avLst>
                  <a:gd name="adj1" fmla="val 15867464"/>
                  <a:gd name="adj2" fmla="val 1257938"/>
                </a:avLst>
              </a:prstGeom>
              <a:ln w="53975">
                <a:headEnd type="none" w="lg" len="lg"/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1759473" y="661987"/>
            <a:ext cx="62376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opperplate"/>
                <a:cs typeface="Copperplate"/>
              </a:rPr>
              <a:t>Colorado School of Mines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798" y="587600"/>
            <a:ext cx="918793" cy="93683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904307" y="1445567"/>
            <a:ext cx="961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opperplate Gothic Bold"/>
                <a:cs typeface="Copperplate Gothic Bold"/>
              </a:rPr>
              <a:t>CSM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0" y="6271143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141396" y="6146400"/>
            <a:ext cx="763435" cy="609674"/>
            <a:chOff x="-32212" y="427945"/>
            <a:chExt cx="5134907" cy="4100706"/>
          </a:xfrm>
        </p:grpSpPr>
        <p:grpSp>
          <p:nvGrpSpPr>
            <p:cNvPr id="34" name="Group 33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6" name="Isosceles Triangle 35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ight Triangle 36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Arc 34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018893" y="6288204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668DE8F-4B3C-8B49-A0AB-7FB95B9BF244}"/>
              </a:ext>
            </a:extLst>
          </p:cNvPr>
          <p:cNvSpPr txBox="1"/>
          <p:nvPr/>
        </p:nvSpPr>
        <p:spPr>
          <a:xfrm>
            <a:off x="1040958" y="6538119"/>
            <a:ext cx="5158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November 8, 2019, Golden, Colorado</a:t>
            </a:r>
          </a:p>
        </p:txBody>
      </p:sp>
    </p:spTree>
    <p:extLst>
      <p:ext uri="{BB962C8B-B14F-4D97-AF65-F5344CB8AC3E}">
        <p14:creationId xmlns:p14="http://schemas.microsoft.com/office/powerpoint/2010/main" val="1298712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8BF74-D125-D64A-9EF2-7BDF510A2292}"/>
              </a:ext>
            </a:extLst>
          </p:cNvPr>
          <p:cNvSpPr/>
          <p:nvPr/>
        </p:nvSpPr>
        <p:spPr bwMode="auto">
          <a:xfrm>
            <a:off x="4016675" y="1955797"/>
            <a:ext cx="5004662" cy="31849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0" y="6230757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637168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271143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F87E3DD-46A7-A44C-9F3A-EB46C20FD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86653"/>
            <a:ext cx="7772400" cy="865947"/>
          </a:xfrm>
        </p:spPr>
        <p:txBody>
          <a:bodyPr/>
          <a:lstStyle/>
          <a:p>
            <a:pPr algn="l"/>
            <a:r>
              <a:rPr lang="en-US" sz="3000" dirty="0">
                <a:solidFill>
                  <a:schemeClr val="bg1"/>
                </a:solidFill>
              </a:rPr>
              <a:t>Complex conductivity measurements to determine hydrate formation in porous media</a:t>
            </a: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 smtClean="0">
                <a:solidFill>
                  <a:srgbClr val="000000"/>
                </a:solidFill>
              </a:rPr>
              <a:pPr algn="r"/>
              <a:t>10</a:t>
            </a:fld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41396" y="6146400"/>
            <a:ext cx="763435" cy="609674"/>
            <a:chOff x="-32212" y="427945"/>
            <a:chExt cx="5134907" cy="4100706"/>
          </a:xfrm>
        </p:grpSpPr>
        <p:grpSp>
          <p:nvGrpSpPr>
            <p:cNvPr id="33" name="Group 32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18893" y="6288204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0" y="-13509"/>
            <a:ext cx="9144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6755" y="94056"/>
            <a:ext cx="1885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 Rounded MT Bold"/>
                <a:cs typeface="Arial Rounded MT Bold"/>
              </a:rPr>
              <a:t>Approach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0D1D73-E68A-0942-AA07-8585210C2101}"/>
              </a:ext>
            </a:extLst>
          </p:cNvPr>
          <p:cNvSpPr txBox="1"/>
          <p:nvPr/>
        </p:nvSpPr>
        <p:spPr>
          <a:xfrm>
            <a:off x="1040958" y="6538119"/>
            <a:ext cx="5158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November 8, 2019, Golden, Colorado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E34FC88-BF27-0F4A-B818-070334EA8BF4}"/>
              </a:ext>
            </a:extLst>
          </p:cNvPr>
          <p:cNvSpPr txBox="1">
            <a:spLocks/>
          </p:cNvSpPr>
          <p:nvPr/>
        </p:nvSpPr>
        <p:spPr>
          <a:xfrm>
            <a:off x="101376" y="1991989"/>
            <a:ext cx="3915299" cy="371316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Long-term complex conductivity measurements show recognizable events in the response of conductivity related to phases of hydrate growth and dissociation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an initial decrease in conductivity as soon as hydrate begins to form</a:t>
            </a:r>
          </a:p>
        </p:txBody>
      </p:sp>
      <p:pic>
        <p:nvPicPr>
          <p:cNvPr id="25" name="Bild 4">
            <a:extLst>
              <a:ext uri="{FF2B5EF4-FFF2-40B4-BE49-F238E27FC236}">
                <a16:creationId xmlns:a16="http://schemas.microsoft.com/office/drawing/2014/main" id="{B1F41D20-53FC-0144-A858-F26A6D99CF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1" r="56577"/>
          <a:stretch/>
        </p:blipFill>
        <p:spPr bwMode="auto">
          <a:xfrm>
            <a:off x="4161261" y="1955797"/>
            <a:ext cx="4776064" cy="3319272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7A48908-5311-534B-848C-F3844469657B}"/>
              </a:ext>
            </a:extLst>
          </p:cNvPr>
          <p:cNvSpPr txBox="1"/>
          <p:nvPr/>
        </p:nvSpPr>
        <p:spPr>
          <a:xfrm>
            <a:off x="4626235" y="5349695"/>
            <a:ext cx="3147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M. Pohl, PhD thesis, 2018</a:t>
            </a:r>
          </a:p>
        </p:txBody>
      </p:sp>
    </p:spTree>
    <p:extLst>
      <p:ext uri="{BB962C8B-B14F-4D97-AF65-F5344CB8AC3E}">
        <p14:creationId xmlns:p14="http://schemas.microsoft.com/office/powerpoint/2010/main" val="2101951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0" y="6230757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0" y="637168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271143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46" name="Text Box 28"/>
          <p:cNvSpPr txBox="1">
            <a:spLocks noChangeArrowheads="1"/>
          </p:cNvSpPr>
          <p:nvPr/>
        </p:nvSpPr>
        <p:spPr bwMode="auto">
          <a:xfrm>
            <a:off x="585421" y="1160133"/>
            <a:ext cx="763905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We are developing a procedure for detecting phase transitions using acoustics and electrical conductivity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Currently studying hydrate formation during a waterflooding in an offshore shallow undersaturated oil reservoir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Lab capabilities include: </a:t>
            </a:r>
          </a:p>
          <a:p>
            <a:pPr marL="120015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Fluid property analysis (PVT cell)</a:t>
            </a:r>
          </a:p>
          <a:p>
            <a:pPr marL="120015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Coreflooding with </a:t>
            </a:r>
            <a:r>
              <a:rPr lang="en-US" sz="2800" dirty="0" err="1"/>
              <a:t>multiphysics</a:t>
            </a:r>
            <a:r>
              <a:rPr lang="en-US" sz="2800" dirty="0"/>
              <a:t> sensors</a:t>
            </a: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54201" y="6316441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 smtClean="0">
                <a:solidFill>
                  <a:srgbClr val="000000"/>
                </a:solidFill>
              </a:rPr>
              <a:pPr algn="r"/>
              <a:t>11</a:t>
            </a:fld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41396" y="6146400"/>
            <a:ext cx="763435" cy="609674"/>
            <a:chOff x="-32212" y="427945"/>
            <a:chExt cx="5134907" cy="4100706"/>
          </a:xfrm>
        </p:grpSpPr>
        <p:grpSp>
          <p:nvGrpSpPr>
            <p:cNvPr id="33" name="Group 32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18893" y="6288204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0" y="-13509"/>
            <a:ext cx="9144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6755" y="94056"/>
            <a:ext cx="23205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 Rounded MT Bold"/>
                <a:cs typeface="Arial Rounded MT Bold"/>
              </a:rPr>
              <a:t>Conclusions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FDA2B5-62C1-D143-A7E6-9D779A673C07}"/>
              </a:ext>
            </a:extLst>
          </p:cNvPr>
          <p:cNvSpPr txBox="1"/>
          <p:nvPr/>
        </p:nvSpPr>
        <p:spPr>
          <a:xfrm>
            <a:off x="1040958" y="6538119"/>
            <a:ext cx="5158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November 8, 2019, Golden, Colorado</a:t>
            </a:r>
          </a:p>
        </p:txBody>
      </p:sp>
    </p:spTree>
    <p:extLst>
      <p:ext uri="{BB962C8B-B14F-4D97-AF65-F5344CB8AC3E}">
        <p14:creationId xmlns:p14="http://schemas.microsoft.com/office/powerpoint/2010/main" val="1434504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6230757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637168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271143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F87E3DD-46A7-A44C-9F3A-EB46C20FD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86653"/>
            <a:ext cx="7772400" cy="865947"/>
          </a:xfrm>
        </p:spPr>
        <p:txBody>
          <a:bodyPr/>
          <a:lstStyle/>
          <a:p>
            <a:pPr algn="l"/>
            <a:r>
              <a:rPr lang="en-US" sz="3000" dirty="0">
                <a:solidFill>
                  <a:schemeClr val="bg1"/>
                </a:solidFill>
              </a:rPr>
              <a:t>Phase transitions to solid affect flow behavior, reducing permeability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C1D66BE-7F1B-304B-818B-360F17BDF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85639"/>
            <a:ext cx="7772400" cy="391036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Formation of a solid phase reduces permeability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Phase transitions into solid can be detected using acoustic and electrical conductivity measurements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Examples: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Gas hydrates forming from dissolved gas during cold water injection in shallow offshore undersaturated oil reservoirs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Asphaltenes, paraffins or salt precipitation due to changes in pressure and temperature </a:t>
            </a: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 smtClean="0">
                <a:solidFill>
                  <a:srgbClr val="000000"/>
                </a:solidFill>
              </a:rPr>
              <a:pPr algn="r"/>
              <a:t>2</a:t>
            </a:fld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41396" y="6146400"/>
            <a:ext cx="763435" cy="609674"/>
            <a:chOff x="-32212" y="427945"/>
            <a:chExt cx="5134907" cy="4100706"/>
          </a:xfrm>
        </p:grpSpPr>
        <p:grpSp>
          <p:nvGrpSpPr>
            <p:cNvPr id="33" name="Group 32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18893" y="6288204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0" y="-13509"/>
            <a:ext cx="9144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6755" y="94056"/>
            <a:ext cx="35317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 Rounded MT Bold"/>
                <a:cs typeface="Arial Rounded MT Bold"/>
              </a:rPr>
              <a:t>Problem Statement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0D1D73-E68A-0942-AA07-8585210C2101}"/>
              </a:ext>
            </a:extLst>
          </p:cNvPr>
          <p:cNvSpPr txBox="1"/>
          <p:nvPr/>
        </p:nvSpPr>
        <p:spPr>
          <a:xfrm>
            <a:off x="1040958" y="6538119"/>
            <a:ext cx="5158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November 8, 2019, Golden, Colorado</a:t>
            </a:r>
          </a:p>
        </p:txBody>
      </p:sp>
    </p:spTree>
    <p:extLst>
      <p:ext uri="{BB962C8B-B14F-4D97-AF65-F5344CB8AC3E}">
        <p14:creationId xmlns:p14="http://schemas.microsoft.com/office/powerpoint/2010/main" val="2937196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6230757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637168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271143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F87E3DD-46A7-A44C-9F3A-EB46C20FD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86653"/>
            <a:ext cx="7772400" cy="865947"/>
          </a:xfrm>
        </p:spPr>
        <p:txBody>
          <a:bodyPr/>
          <a:lstStyle/>
          <a:p>
            <a:pPr algn="l"/>
            <a:r>
              <a:rPr lang="en-US" sz="3000" dirty="0">
                <a:solidFill>
                  <a:schemeClr val="bg1"/>
                </a:solidFill>
              </a:rPr>
              <a:t>Previous work on solid phase transitions</a:t>
            </a: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 smtClean="0">
                <a:solidFill>
                  <a:srgbClr val="000000"/>
                </a:solidFill>
              </a:rPr>
              <a:pPr algn="r"/>
              <a:t>3</a:t>
            </a:fld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41396" y="6146400"/>
            <a:ext cx="763435" cy="609674"/>
            <a:chOff x="-32212" y="427945"/>
            <a:chExt cx="5134907" cy="4100706"/>
          </a:xfrm>
        </p:grpSpPr>
        <p:grpSp>
          <p:nvGrpSpPr>
            <p:cNvPr id="33" name="Group 32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18893" y="6288204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0" y="-13509"/>
            <a:ext cx="9144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6755" y="94056"/>
            <a:ext cx="35317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 Rounded MT Bold"/>
                <a:cs typeface="Arial Rounded MT Bold"/>
              </a:rPr>
              <a:t>Problem Statement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0D1D73-E68A-0942-AA07-8585210C2101}"/>
              </a:ext>
            </a:extLst>
          </p:cNvPr>
          <p:cNvSpPr txBox="1"/>
          <p:nvPr/>
        </p:nvSpPr>
        <p:spPr>
          <a:xfrm>
            <a:off x="1040958" y="6538119"/>
            <a:ext cx="5158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November 8, 2019, Golden, Colorado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EE28937-89D3-A140-889B-9D1EF2330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23" y="2755323"/>
            <a:ext cx="4375754" cy="221284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9C028D9-596F-7C4C-85BF-40C8BC5430EF}"/>
              </a:ext>
            </a:extLst>
          </p:cNvPr>
          <p:cNvSpPr txBox="1"/>
          <p:nvPr/>
        </p:nvSpPr>
        <p:spPr>
          <a:xfrm>
            <a:off x="135923" y="5208284"/>
            <a:ext cx="43757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(Schindler,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Batzle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Prasad, 2017, Geophysical Prospecting 65(4), 1025-1036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3EDD18-E95C-8148-AAFF-0482E65E10B3}"/>
              </a:ext>
            </a:extLst>
          </p:cNvPr>
          <p:cNvSpPr txBox="1"/>
          <p:nvPr/>
        </p:nvSpPr>
        <p:spPr>
          <a:xfrm>
            <a:off x="0" y="1651947"/>
            <a:ext cx="4555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X-ray Micro-CT images of hydrate  distribution in porous media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F90A07-F41F-EE4F-8BDC-470983765DCB}"/>
              </a:ext>
            </a:extLst>
          </p:cNvPr>
          <p:cNvSpPr txBox="1"/>
          <p:nvPr/>
        </p:nvSpPr>
        <p:spPr>
          <a:xfrm>
            <a:off x="4811751" y="1497978"/>
            <a:ext cx="4276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X-Ray Micro-CT CO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-brine test with salt precipitation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74A23B7-7C3A-7848-9052-4D7CABA10B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4"/>
          <a:stretch/>
        </p:blipFill>
        <p:spPr>
          <a:xfrm>
            <a:off x="5445566" y="2299508"/>
            <a:ext cx="2929227" cy="2996193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AD456AE-3A83-3C46-9264-A7ADB092714D}"/>
              </a:ext>
            </a:extLst>
          </p:cNvPr>
          <p:cNvCxnSpPr>
            <a:cxnSpLocks/>
          </p:cNvCxnSpPr>
          <p:nvPr/>
        </p:nvCxnSpPr>
        <p:spPr>
          <a:xfrm flipV="1">
            <a:off x="5307342" y="5410200"/>
            <a:ext cx="3213912" cy="1"/>
          </a:xfrm>
          <a:prstGeom prst="line">
            <a:avLst/>
          </a:prstGeom>
          <a:ln w="3810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34">
            <a:extLst>
              <a:ext uri="{FF2B5EF4-FFF2-40B4-BE49-F238E27FC236}">
                <a16:creationId xmlns:a16="http://schemas.microsoft.com/office/drawing/2014/main" id="{B0D4652C-CEAE-1447-8E19-C2D4E831EDE6}"/>
              </a:ext>
            </a:extLst>
          </p:cNvPr>
          <p:cNvSpPr txBox="1"/>
          <p:nvPr/>
        </p:nvSpPr>
        <p:spPr>
          <a:xfrm>
            <a:off x="6404723" y="5410200"/>
            <a:ext cx="1241947" cy="47412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dirty="0">
                <a:solidFill>
                  <a:schemeClr val="bg1"/>
                </a:solidFill>
                <a:latin typeface="Arial" charset="0"/>
                <a:ea typeface="Calibri" charset="0"/>
                <a:cs typeface="Times New Roman" charset="0"/>
              </a:rPr>
              <a:t>2405</a:t>
            </a:r>
            <a:r>
              <a:rPr lang="en-GB" sz="1600" dirty="0">
                <a:solidFill>
                  <a:schemeClr val="bg1"/>
                </a:solidFill>
                <a:effectLst/>
                <a:latin typeface="Arial" charset="0"/>
                <a:ea typeface="Calibri" charset="0"/>
                <a:cs typeface="Times New Roman" charset="0"/>
              </a:rPr>
              <a:t> </a:t>
            </a:r>
            <a:r>
              <a:rPr lang="en-GB" sz="1600" dirty="0">
                <a:solidFill>
                  <a:schemeClr val="bg1"/>
                </a:solidFill>
              </a:rPr>
              <a:t>µ</a:t>
            </a:r>
            <a:r>
              <a:rPr lang="en-GB" sz="1600" dirty="0">
                <a:solidFill>
                  <a:schemeClr val="bg1"/>
                </a:solidFill>
                <a:effectLst/>
                <a:latin typeface="Arial" charset="0"/>
                <a:ea typeface="Calibri" charset="0"/>
                <a:cs typeface="Times New Roman" charset="0"/>
              </a:rPr>
              <a:t>m</a:t>
            </a:r>
            <a:endParaRPr lang="en-US" sz="1600" dirty="0">
              <a:solidFill>
                <a:schemeClr val="bg1"/>
              </a:solidFill>
              <a:effectLst/>
              <a:ea typeface="Calibri" charset="0"/>
              <a:cs typeface="Times New Roman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65A09FD-9C85-0F47-AC4C-82E878682D14}"/>
              </a:ext>
            </a:extLst>
          </p:cNvPr>
          <p:cNvSpPr txBox="1"/>
          <p:nvPr/>
        </p:nvSpPr>
        <p:spPr>
          <a:xfrm>
            <a:off x="4547979" y="5701992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(Falcon-Suarez,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Livo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Pohl, Prasad, 2019 – under review)</a:t>
            </a:r>
          </a:p>
        </p:txBody>
      </p:sp>
    </p:spTree>
    <p:extLst>
      <p:ext uri="{BB962C8B-B14F-4D97-AF65-F5344CB8AC3E}">
        <p14:creationId xmlns:p14="http://schemas.microsoft.com/office/powerpoint/2010/main" val="3600076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0" y="6230757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0" y="637168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271143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46" name="Text Box 28"/>
          <p:cNvSpPr txBox="1">
            <a:spLocks noChangeArrowheads="1"/>
          </p:cNvSpPr>
          <p:nvPr/>
        </p:nvSpPr>
        <p:spPr bwMode="auto">
          <a:xfrm>
            <a:off x="585421" y="1160133"/>
            <a:ext cx="763905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To determine conditions of phase transitions during fluid flow and quantify effect on flow behavior</a:t>
            </a:r>
          </a:p>
          <a:p>
            <a:pPr>
              <a:spcBef>
                <a:spcPct val="50000"/>
              </a:spcBef>
            </a:pPr>
            <a:endParaRPr lang="en-US" sz="3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54201" y="6316441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 smtClean="0">
                <a:solidFill>
                  <a:srgbClr val="000000"/>
                </a:solidFill>
              </a:rPr>
              <a:pPr algn="r"/>
              <a:t>4</a:t>
            </a:fld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41396" y="6146400"/>
            <a:ext cx="763435" cy="609674"/>
            <a:chOff x="-32212" y="427945"/>
            <a:chExt cx="5134907" cy="4100706"/>
          </a:xfrm>
        </p:grpSpPr>
        <p:grpSp>
          <p:nvGrpSpPr>
            <p:cNvPr id="33" name="Group 32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18893" y="6288204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0" y="-13509"/>
            <a:ext cx="9144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6755" y="94056"/>
            <a:ext cx="18438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 Rounded MT Bold"/>
                <a:cs typeface="Arial Rounded MT Bold"/>
              </a:rPr>
              <a:t>Objective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FDA2B5-62C1-D143-A7E6-9D779A673C07}"/>
              </a:ext>
            </a:extLst>
          </p:cNvPr>
          <p:cNvSpPr txBox="1"/>
          <p:nvPr/>
        </p:nvSpPr>
        <p:spPr>
          <a:xfrm>
            <a:off x="1040958" y="6538119"/>
            <a:ext cx="5158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November 8, 2019, Golden, Colorado</a:t>
            </a:r>
          </a:p>
        </p:txBody>
      </p:sp>
    </p:spTree>
    <p:extLst>
      <p:ext uri="{BB962C8B-B14F-4D97-AF65-F5344CB8AC3E}">
        <p14:creationId xmlns:p14="http://schemas.microsoft.com/office/powerpoint/2010/main" val="991098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0" y="6230757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0" y="637168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271143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54201" y="6316441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 smtClean="0">
                <a:solidFill>
                  <a:srgbClr val="000000"/>
                </a:solidFill>
              </a:rPr>
              <a:pPr algn="r"/>
              <a:t>5</a:t>
            </a:fld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41396" y="6146400"/>
            <a:ext cx="763435" cy="609674"/>
            <a:chOff x="-32212" y="427945"/>
            <a:chExt cx="5134907" cy="4100706"/>
          </a:xfrm>
        </p:grpSpPr>
        <p:grpSp>
          <p:nvGrpSpPr>
            <p:cNvPr id="33" name="Group 32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18893" y="6288204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0" y="-13509"/>
            <a:ext cx="9144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6755" y="94056"/>
            <a:ext cx="55236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 Rounded MT Bold"/>
                <a:cs typeface="Arial Rounded MT Bold"/>
              </a:rPr>
              <a:t>Case Study – Proof of Concept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FDA2B5-62C1-D143-A7E6-9D779A673C07}"/>
              </a:ext>
            </a:extLst>
          </p:cNvPr>
          <p:cNvSpPr txBox="1"/>
          <p:nvPr/>
        </p:nvSpPr>
        <p:spPr>
          <a:xfrm>
            <a:off x="1040958" y="6538119"/>
            <a:ext cx="5158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November 8, 2019, Golden, Colorado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7A223A-FCDC-7E43-A86E-0F05CC21C550}"/>
              </a:ext>
            </a:extLst>
          </p:cNvPr>
          <p:cNvSpPr txBox="1"/>
          <p:nvPr/>
        </p:nvSpPr>
        <p:spPr>
          <a:xfrm>
            <a:off x="228600" y="1752600"/>
            <a:ext cx="46729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Bentheimer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Sandstone</a:t>
            </a:r>
          </a:p>
          <a:p>
            <a:pPr>
              <a:spcAft>
                <a:spcPts val="1200"/>
              </a:spcAft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Provided: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Kocurek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Industries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Formation: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Valiginian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Permeability: 2500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mD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Porosity: 0.25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Analog to undersaturated oil reservoir in the Barents sea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8B94DAF-6C96-7246-8D5B-8AEC50A31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274" y="1241631"/>
            <a:ext cx="3211703" cy="24510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CE7CF1A-1C3F-B643-8335-55A94F970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6274" y="3692699"/>
            <a:ext cx="3211703" cy="245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10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6230757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637168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271143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F87E3DD-46A7-A44C-9F3A-EB46C20FD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86653"/>
            <a:ext cx="7772400" cy="865947"/>
          </a:xfrm>
        </p:spPr>
        <p:txBody>
          <a:bodyPr/>
          <a:lstStyle/>
          <a:p>
            <a:pPr algn="l"/>
            <a:r>
              <a:rPr lang="en-US" sz="3000" dirty="0">
                <a:solidFill>
                  <a:schemeClr val="bg1"/>
                </a:solidFill>
              </a:rPr>
              <a:t>Live-oil recombination</a:t>
            </a: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 smtClean="0">
                <a:solidFill>
                  <a:srgbClr val="000000"/>
                </a:solidFill>
              </a:rPr>
              <a:pPr algn="r"/>
              <a:t>6</a:t>
            </a:fld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41396" y="6146400"/>
            <a:ext cx="763435" cy="609674"/>
            <a:chOff x="-32212" y="427945"/>
            <a:chExt cx="5134907" cy="4100706"/>
          </a:xfrm>
        </p:grpSpPr>
        <p:grpSp>
          <p:nvGrpSpPr>
            <p:cNvPr id="33" name="Group 32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18893" y="6288204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0" y="-13509"/>
            <a:ext cx="9144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6755" y="94056"/>
            <a:ext cx="1885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 Rounded MT Bold"/>
                <a:cs typeface="Arial Rounded MT Bold"/>
              </a:rPr>
              <a:t>Approach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0D1D73-E68A-0942-AA07-8585210C2101}"/>
              </a:ext>
            </a:extLst>
          </p:cNvPr>
          <p:cNvSpPr txBox="1"/>
          <p:nvPr/>
        </p:nvSpPr>
        <p:spPr>
          <a:xfrm>
            <a:off x="1040958" y="6538119"/>
            <a:ext cx="5158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November 8, 2019, Golden, Colorado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C4F63DED-B157-5347-8BEC-C90AC6620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6903"/>
            <a:ext cx="8229600" cy="4479575"/>
          </a:xfrm>
        </p:spPr>
        <p:txBody>
          <a:bodyPr/>
          <a:lstStyle/>
          <a:p>
            <a:r>
              <a:rPr lang="en-US" sz="2500" dirty="0">
                <a:solidFill>
                  <a:schemeClr val="bg1"/>
                </a:solidFill>
              </a:rPr>
              <a:t>Tuned PVT fluid model (</a:t>
            </a:r>
            <a:r>
              <a:rPr lang="en-US" sz="2500" dirty="0" err="1">
                <a:solidFill>
                  <a:schemeClr val="bg1"/>
                </a:solidFill>
              </a:rPr>
              <a:t>PVTSim</a:t>
            </a:r>
            <a:r>
              <a:rPr lang="en-US" sz="2500" dirty="0">
                <a:solidFill>
                  <a:schemeClr val="bg1"/>
                </a:solidFill>
              </a:rPr>
              <a:t>)</a:t>
            </a:r>
          </a:p>
          <a:p>
            <a:r>
              <a:rPr lang="en-US" sz="2500" dirty="0">
                <a:solidFill>
                  <a:schemeClr val="bg1"/>
                </a:solidFill>
              </a:rPr>
              <a:t>Selection of synthetic gas for recombination</a:t>
            </a:r>
          </a:p>
        </p:txBody>
      </p:sp>
      <p:pic>
        <p:nvPicPr>
          <p:cNvPr id="25" name="Picture 24" descr="A close up of a map&#10;&#10;Description automatically generated">
            <a:extLst>
              <a:ext uri="{FF2B5EF4-FFF2-40B4-BE49-F238E27FC236}">
                <a16:creationId xmlns:a16="http://schemas.microsoft.com/office/drawing/2014/main" id="{98440E24-CB43-BD44-8AF2-2238D1F74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51" y="2782227"/>
            <a:ext cx="4107032" cy="3075709"/>
          </a:xfrm>
          <a:prstGeom prst="rect">
            <a:avLst/>
          </a:prstGeom>
        </p:spPr>
      </p:pic>
      <p:pic>
        <p:nvPicPr>
          <p:cNvPr id="26" name="Picture 25" descr="A close up of a map&#10;&#10;Description automatically generated">
            <a:extLst>
              <a:ext uri="{FF2B5EF4-FFF2-40B4-BE49-F238E27FC236}">
                <a16:creationId xmlns:a16="http://schemas.microsoft.com/office/drawing/2014/main" id="{F863C2EC-BDFB-684C-B763-5FFA7AAC7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400" y="2782227"/>
            <a:ext cx="4517734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71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6230757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637168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271143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F87E3DD-46A7-A44C-9F3A-EB46C20FD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86653"/>
            <a:ext cx="7772400" cy="865947"/>
          </a:xfrm>
        </p:spPr>
        <p:txBody>
          <a:bodyPr/>
          <a:lstStyle/>
          <a:p>
            <a:pPr algn="l"/>
            <a:r>
              <a:rPr lang="en-US" sz="3000" dirty="0">
                <a:solidFill>
                  <a:schemeClr val="bg1"/>
                </a:solidFill>
              </a:rPr>
              <a:t>Verification of live-oil recombination</a:t>
            </a: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 smtClean="0">
                <a:solidFill>
                  <a:srgbClr val="000000"/>
                </a:solidFill>
              </a:rPr>
              <a:pPr algn="r"/>
              <a:t>7</a:t>
            </a:fld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41396" y="6146400"/>
            <a:ext cx="763435" cy="609674"/>
            <a:chOff x="-32212" y="427945"/>
            <a:chExt cx="5134907" cy="4100706"/>
          </a:xfrm>
        </p:grpSpPr>
        <p:grpSp>
          <p:nvGrpSpPr>
            <p:cNvPr id="33" name="Group 32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18893" y="6288204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0" y="-13509"/>
            <a:ext cx="9144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6755" y="94056"/>
            <a:ext cx="1885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 Rounded MT Bold"/>
                <a:cs typeface="Arial Rounded MT Bold"/>
              </a:rPr>
              <a:t>Approach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0D1D73-E68A-0942-AA07-8585210C2101}"/>
              </a:ext>
            </a:extLst>
          </p:cNvPr>
          <p:cNvSpPr txBox="1"/>
          <p:nvPr/>
        </p:nvSpPr>
        <p:spPr>
          <a:xfrm>
            <a:off x="1040958" y="6538119"/>
            <a:ext cx="5158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November 8, 2019, Golden, Colorado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747D20F-7B27-CF42-A5D9-9B53BA7F0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964" y="1810477"/>
            <a:ext cx="4412436" cy="431600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300" dirty="0">
                <a:solidFill>
                  <a:schemeClr val="bg1"/>
                </a:solidFill>
              </a:rPr>
              <a:t>Live-oil recombination was verified using a phase behavior apparatus (PVT cell)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300" dirty="0">
                <a:solidFill>
                  <a:schemeClr val="bg1"/>
                </a:solidFill>
              </a:rPr>
              <a:t>Measuring bubble-point at reservoir conditions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300" dirty="0">
                <a:solidFill>
                  <a:schemeClr val="bg1"/>
                </a:solidFill>
              </a:rPr>
              <a:t>Full visibility of fluid behavior in real time through a window with a CCD camera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300" dirty="0">
              <a:solidFill>
                <a:schemeClr val="bg1"/>
              </a:solidFill>
            </a:endParaRPr>
          </a:p>
        </p:txBody>
      </p:sp>
      <p:pic>
        <p:nvPicPr>
          <p:cNvPr id="27" name="Picture 26" descr="IMG_5336.jpg">
            <a:extLst>
              <a:ext uri="{FF2B5EF4-FFF2-40B4-BE49-F238E27FC236}">
                <a16:creationId xmlns:a16="http://schemas.microsoft.com/office/drawing/2014/main" id="{D3E55573-92B8-8243-99B9-29B8DF1408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49"/>
          <a:stretch/>
        </p:blipFill>
        <p:spPr>
          <a:xfrm>
            <a:off x="5105400" y="1871307"/>
            <a:ext cx="3726636" cy="39477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FD3D7BB-F1FB-8D49-842E-211D93025F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68" y="1871307"/>
            <a:ext cx="1768368" cy="130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60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61F5B2-ECDF-5048-995F-2D308F689F07}"/>
              </a:ext>
            </a:extLst>
          </p:cNvPr>
          <p:cNvSpPr/>
          <p:nvPr/>
        </p:nvSpPr>
        <p:spPr bwMode="auto">
          <a:xfrm>
            <a:off x="772495" y="1017312"/>
            <a:ext cx="7599008" cy="52923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6230757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0" y="637168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271143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54201" y="6316441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 smtClean="0">
                <a:solidFill>
                  <a:srgbClr val="000000"/>
                </a:solidFill>
              </a:rPr>
              <a:pPr algn="r"/>
              <a:t>8</a:t>
            </a:fld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41396" y="6146400"/>
            <a:ext cx="763435" cy="609674"/>
            <a:chOff x="-32212" y="427945"/>
            <a:chExt cx="5134907" cy="4100706"/>
          </a:xfrm>
        </p:grpSpPr>
        <p:grpSp>
          <p:nvGrpSpPr>
            <p:cNvPr id="33" name="Group 32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18893" y="6288204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0" y="-13509"/>
            <a:ext cx="9144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6755" y="94056"/>
            <a:ext cx="3552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 Rounded MT Bold"/>
                <a:cs typeface="Arial Rounded MT Bold"/>
              </a:rPr>
              <a:t>Experimental setup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E54C14-AE91-9D4F-A6B4-8A4ADD915061}"/>
              </a:ext>
            </a:extLst>
          </p:cNvPr>
          <p:cNvSpPr txBox="1"/>
          <p:nvPr/>
        </p:nvSpPr>
        <p:spPr>
          <a:xfrm>
            <a:off x="1040958" y="6538119"/>
            <a:ext cx="5158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November 8, 2019, Golden, Colorado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0DDF643-E4D8-7144-B307-B6C75046B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96" y="1143000"/>
            <a:ext cx="7599008" cy="516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3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6230757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637168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271143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 smtClean="0">
                <a:solidFill>
                  <a:srgbClr val="000000"/>
                </a:solidFill>
              </a:rPr>
              <a:pPr algn="r"/>
              <a:t>9</a:t>
            </a:fld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41396" y="6146400"/>
            <a:ext cx="763435" cy="609674"/>
            <a:chOff x="-32212" y="427945"/>
            <a:chExt cx="5134907" cy="4100706"/>
          </a:xfrm>
        </p:grpSpPr>
        <p:grpSp>
          <p:nvGrpSpPr>
            <p:cNvPr id="33" name="Group 32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18893" y="6288204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0" y="-13509"/>
            <a:ext cx="9144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6755" y="94056"/>
            <a:ext cx="5007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 Rounded MT Bold"/>
                <a:cs typeface="Arial Rounded MT Bold"/>
              </a:rPr>
              <a:t>Multiphysics Measurements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0D1D73-E68A-0942-AA07-8585210C2101}"/>
              </a:ext>
            </a:extLst>
          </p:cNvPr>
          <p:cNvSpPr txBox="1"/>
          <p:nvPr/>
        </p:nvSpPr>
        <p:spPr>
          <a:xfrm>
            <a:off x="1040958" y="6538119"/>
            <a:ext cx="5158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November 8, 2019, Golden, Colorado</a:t>
            </a:r>
          </a:p>
        </p:txBody>
      </p:sp>
      <p:pic>
        <p:nvPicPr>
          <p:cNvPr id="25" name="Picture 24" descr="A picture containing building, indoor, table&#10;&#10;Description automatically generated">
            <a:extLst>
              <a:ext uri="{FF2B5EF4-FFF2-40B4-BE49-F238E27FC236}">
                <a16:creationId xmlns:a16="http://schemas.microsoft.com/office/drawing/2014/main" id="{B2377DB5-8622-F148-B00B-037B4D7E14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0" b="14444"/>
          <a:stretch/>
        </p:blipFill>
        <p:spPr>
          <a:xfrm rot="5400000">
            <a:off x="-964780" y="2670362"/>
            <a:ext cx="5152516" cy="2003756"/>
          </a:xfrm>
          <a:prstGeom prst="rect">
            <a:avLst/>
          </a:prstGeom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357231D-737C-404E-8A55-A1004202CB0D}"/>
              </a:ext>
            </a:extLst>
          </p:cNvPr>
          <p:cNvSpPr txBox="1">
            <a:spLocks/>
          </p:cNvSpPr>
          <p:nvPr/>
        </p:nvSpPr>
        <p:spPr>
          <a:xfrm>
            <a:off x="3352800" y="1253330"/>
            <a:ext cx="5349123" cy="499516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Acoustic measurements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P-wave and S-wave Crystals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Velocities and Attenuation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Velocity increase due to solids formation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Electrical conductivity measurements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Electrodes (top and bottom)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Potential Electrodes (Ring Electrodes)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 Part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 changes in conductivity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Imaginary Part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Changes along the grains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200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26244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pitchFamily="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pitchFamily="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17548</TotalTime>
  <Words>576</Words>
  <Application>Microsoft Macintosh PowerPoint</Application>
  <PresentationFormat>On-screen Show (4:3)</PresentationFormat>
  <Paragraphs>98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Rounded MT Bold</vt:lpstr>
      <vt:lpstr>Britannic Bold</vt:lpstr>
      <vt:lpstr>Calibri</vt:lpstr>
      <vt:lpstr>Copperplate</vt:lpstr>
      <vt:lpstr>Copperplate Gothic Bold</vt:lpstr>
      <vt:lpstr>Blank Presentation</vt:lpstr>
      <vt:lpstr>Custom Design</vt:lpstr>
      <vt:lpstr>PowerPoint Presentation</vt:lpstr>
      <vt:lpstr>Phase transitions to solid affect flow behavior, reducing permeability</vt:lpstr>
      <vt:lpstr>Previous work on solid phase transitions</vt:lpstr>
      <vt:lpstr>PowerPoint Presentation</vt:lpstr>
      <vt:lpstr>PowerPoint Presentation</vt:lpstr>
      <vt:lpstr>Live-oil recombination</vt:lpstr>
      <vt:lpstr>Verification of live-oil recombination</vt:lpstr>
      <vt:lpstr>PowerPoint Presentation</vt:lpstr>
      <vt:lpstr>PowerPoint Presentation</vt:lpstr>
      <vt:lpstr>Complex conductivity measurements to determine hydrate formation in porous media</vt:lpstr>
      <vt:lpstr>PowerPoint Presentation</vt:lpstr>
    </vt:vector>
  </TitlesOfParts>
  <Company>Society of Petroleum Engineers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Erdal</dc:creator>
  <cp:lastModifiedBy>Luis Zerpa Acosta</cp:lastModifiedBy>
  <cp:revision>581</cp:revision>
  <dcterms:created xsi:type="dcterms:W3CDTF">2009-08-19T19:08:28Z</dcterms:created>
  <dcterms:modified xsi:type="dcterms:W3CDTF">2019-11-04T22:29:34Z</dcterms:modified>
</cp:coreProperties>
</file>