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57" r:id="rId2"/>
    <p:sldId id="829" r:id="rId3"/>
    <p:sldId id="831" r:id="rId4"/>
    <p:sldId id="830" r:id="rId5"/>
    <p:sldId id="832" r:id="rId6"/>
    <p:sldId id="331" r:id="rId7"/>
    <p:sldId id="329" r:id="rId8"/>
    <p:sldId id="833" r:id="rId9"/>
    <p:sldId id="492" r:id="rId10"/>
    <p:sldId id="350" r:id="rId11"/>
    <p:sldId id="834" r:id="rId12"/>
    <p:sldId id="835" r:id="rId13"/>
    <p:sldId id="337" r:id="rId14"/>
    <p:sldId id="836" r:id="rId15"/>
    <p:sldId id="838" r:id="rId16"/>
    <p:sldId id="342" r:id="rId17"/>
    <p:sldId id="343" r:id="rId18"/>
    <p:sldId id="341" r:id="rId19"/>
    <p:sldId id="344" r:id="rId20"/>
    <p:sldId id="345" r:id="rId21"/>
    <p:sldId id="347" r:id="rId22"/>
    <p:sldId id="83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8" autoAdjust="0"/>
    <p:restoredTop sz="94565" autoAdjust="0"/>
  </p:normalViewPr>
  <p:slideViewPr>
    <p:cSldViewPr>
      <p:cViewPr varScale="1">
        <p:scale>
          <a:sx n="109" d="100"/>
          <a:sy n="109" d="100"/>
        </p:scale>
        <p:origin x="168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3822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c3f2976d193ae8a3/Mines/Research/Project/Niobara%20filtration/Experimental%20data/Niobrara%20Shale%20II%20C10%20C17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c3f2976d193ae8a3/Mines/Research/Project/Niobara%20filtration/Experimental%20data/Berea%20Sandstone%20VI%20C10%20C17%20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65654343100325"/>
          <c:y val="5.0650349700774241E-2"/>
          <c:w val="0.81070132709775344"/>
          <c:h val="0.74286859997905008"/>
        </c:manualLayout>
      </c:layout>
      <c:scatterChart>
        <c:scatterStyle val="lineMarker"/>
        <c:varyColors val="0"/>
        <c:ser>
          <c:idx val="0"/>
          <c:order val="0"/>
          <c:tx>
            <c:v>Injection</c:v>
          </c:tx>
          <c:spPr>
            <a:ln w="25400" cap="rnd">
              <a:noFill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12"/>
            <c:spPr>
              <a:solidFill>
                <a:srgbClr val="FF0000"/>
              </a:solidFill>
              <a:ln w="9525">
                <a:solidFill>
                  <a:schemeClr val="accent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'[Niobrara Shale II C10 C17.xlsx]Sample 1'!$C$3</c:f>
              <c:numCache>
                <c:formatCode>General</c:formatCode>
                <c:ptCount val="1"/>
                <c:pt idx="0">
                  <c:v>0</c:v>
                </c:pt>
              </c:numCache>
            </c:numRef>
          </c:xVal>
          <c:yVal>
            <c:numRef>
              <c:f>C12:O12</c:f>
              <c:numCache>
                <c:formatCode>General</c:formatCode>
                <c:ptCount val="13"/>
                <c:pt idx="0">
                  <c:v>79.405500000000004</c:v>
                </c:pt>
                <c:pt idx="1">
                  <c:v>79.158000000000001</c:v>
                </c:pt>
                <c:pt idx="2">
                  <c:v>79.521000000000001</c:v>
                </c:pt>
                <c:pt idx="3">
                  <c:v>79.804000000000002</c:v>
                </c:pt>
                <c:pt idx="4">
                  <c:v>79.831000000000003</c:v>
                </c:pt>
                <c:pt idx="5">
                  <c:v>79.975499999999997</c:v>
                </c:pt>
                <c:pt idx="6">
                  <c:v>79.917500000000004</c:v>
                </c:pt>
                <c:pt idx="7">
                  <c:v>79.903000000000006</c:v>
                </c:pt>
                <c:pt idx="8">
                  <c:v>80.05</c:v>
                </c:pt>
                <c:pt idx="9">
                  <c:v>80.093000000000004</c:v>
                </c:pt>
                <c:pt idx="10">
                  <c:v>80.102999999999994</c:v>
                </c:pt>
                <c:pt idx="11">
                  <c:v>80.099500000000006</c:v>
                </c:pt>
                <c:pt idx="12">
                  <c:v>80.117900000000006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E00-BE45-B029-C8263F147647}"/>
            </c:ext>
          </c:extLst>
        </c:ser>
        <c:ser>
          <c:idx val="1"/>
          <c:order val="1"/>
          <c:tx>
            <c:v>Effluent Fluid</c:v>
          </c:tx>
          <c:spPr>
            <a:ln w="25400" cap="rnd">
              <a:noFill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12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>
                <a:solidFill>
                  <a:schemeClr val="accent2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$D$5:$Z$5</c:f>
              <c:numCache>
                <c:formatCode>General</c:formatCode>
                <c:ptCount val="23"/>
                <c:pt idx="0">
                  <c:v>1.057831</c:v>
                </c:pt>
                <c:pt idx="1">
                  <c:v>1.586746</c:v>
                </c:pt>
                <c:pt idx="2">
                  <c:v>3.173492</c:v>
                </c:pt>
                <c:pt idx="3">
                  <c:v>4.7602390000000003</c:v>
                </c:pt>
                <c:pt idx="4">
                  <c:v>6.0825269999999998</c:v>
                </c:pt>
                <c:pt idx="5">
                  <c:v>7.140358</c:v>
                </c:pt>
                <c:pt idx="6">
                  <c:v>8.7271040000000006</c:v>
                </c:pt>
                <c:pt idx="7">
                  <c:v>10.31385</c:v>
                </c:pt>
                <c:pt idx="8">
                  <c:v>11.900596999999999</c:v>
                </c:pt>
                <c:pt idx="9">
                  <c:v>13.487342999999999</c:v>
                </c:pt>
                <c:pt idx="10">
                  <c:v>15.074089000000001</c:v>
                </c:pt>
                <c:pt idx="11">
                  <c:v>16.660834999999999</c:v>
                </c:pt>
                <c:pt idx="12">
                  <c:v>18.247582000000001</c:v>
                </c:pt>
                <c:pt idx="13">
                  <c:v>19.834327999999999</c:v>
                </c:pt>
                <c:pt idx="14">
                  <c:v>21.421074000000001</c:v>
                </c:pt>
                <c:pt idx="15">
                  <c:v>23.007819999999999</c:v>
                </c:pt>
                <c:pt idx="16">
                  <c:v>24.594566</c:v>
                </c:pt>
                <c:pt idx="17">
                  <c:v>26.181312999999999</c:v>
                </c:pt>
                <c:pt idx="18">
                  <c:v>27.768059000000001</c:v>
                </c:pt>
                <c:pt idx="19">
                  <c:v>29.354804999999999</c:v>
                </c:pt>
                <c:pt idx="20">
                  <c:v>30.941551</c:v>
                </c:pt>
                <c:pt idx="21">
                  <c:v>32.528297999999999</c:v>
                </c:pt>
                <c:pt idx="22">
                  <c:v>34.115043999999997</c:v>
                </c:pt>
              </c:numCache>
            </c:numRef>
          </c:xVal>
          <c:yVal>
            <c:numRef>
              <c:f>D12:Z12</c:f>
              <c:numCache>
                <c:formatCode>General</c:formatCode>
                <c:ptCount val="23"/>
                <c:pt idx="0">
                  <c:v>79.158000000000001</c:v>
                </c:pt>
                <c:pt idx="1">
                  <c:v>79.521000000000001</c:v>
                </c:pt>
                <c:pt idx="2">
                  <c:v>79.804000000000002</c:v>
                </c:pt>
                <c:pt idx="3">
                  <c:v>79.831000000000003</c:v>
                </c:pt>
                <c:pt idx="4">
                  <c:v>79.975499999999997</c:v>
                </c:pt>
                <c:pt idx="5">
                  <c:v>79.917500000000004</c:v>
                </c:pt>
                <c:pt idx="6">
                  <c:v>79.903000000000006</c:v>
                </c:pt>
                <c:pt idx="7">
                  <c:v>80.05</c:v>
                </c:pt>
                <c:pt idx="8">
                  <c:v>80.093000000000004</c:v>
                </c:pt>
                <c:pt idx="9">
                  <c:v>80.102999999999994</c:v>
                </c:pt>
                <c:pt idx="10">
                  <c:v>80.099500000000006</c:v>
                </c:pt>
                <c:pt idx="11">
                  <c:v>80.117900000000006</c:v>
                </c:pt>
                <c:pt idx="12">
                  <c:v>80.108000000000004</c:v>
                </c:pt>
                <c:pt idx="13">
                  <c:v>80.103999999999999</c:v>
                </c:pt>
                <c:pt idx="14">
                  <c:v>80.045000000000002</c:v>
                </c:pt>
                <c:pt idx="15">
                  <c:v>79.952500000000001</c:v>
                </c:pt>
                <c:pt idx="16">
                  <c:v>79.843999999999994</c:v>
                </c:pt>
                <c:pt idx="17">
                  <c:v>80.113500000000002</c:v>
                </c:pt>
                <c:pt idx="18">
                  <c:v>80.141499999999994</c:v>
                </c:pt>
                <c:pt idx="19">
                  <c:v>80.082499999999996</c:v>
                </c:pt>
                <c:pt idx="20">
                  <c:v>80.054000000000002</c:v>
                </c:pt>
                <c:pt idx="21">
                  <c:v>80.022499999999994</c:v>
                </c:pt>
                <c:pt idx="22">
                  <c:v>80.010999999999996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E00-BE45-B029-C8263F1476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4734552"/>
        <c:axId val="2094734553"/>
      </c:scatterChart>
      <c:valAx>
        <c:axId val="2094734552"/>
        <c:scaling>
          <c:orientation val="minMax"/>
          <c:max val="3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"/>
                  <a:t>Pore Volume</a:t>
                </a:r>
              </a:p>
            </c:rich>
          </c:tx>
          <c:layout>
            <c:manualLayout>
              <c:xMode val="edge"/>
              <c:yMode val="edge"/>
              <c:x val="0.25997354650060744"/>
              <c:y val="0.90640679750448483"/>
            </c:manualLayout>
          </c:layout>
          <c:overlay val="1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4734553"/>
        <c:crosses val="autoZero"/>
        <c:crossBetween val="between"/>
        <c:majorUnit val="2"/>
        <c:minorUnit val="1"/>
      </c:valAx>
      <c:valAx>
        <c:axId val="2094734553"/>
        <c:scaling>
          <c:orientation val="minMax"/>
          <c:max val="80.75"/>
          <c:min val="78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"/>
                  <a:t>C10 mol%</a:t>
                </a:r>
              </a:p>
            </c:rich>
          </c:tx>
          <c:layout>
            <c:manualLayout>
              <c:xMode val="edge"/>
              <c:yMode val="edge"/>
              <c:x val="1.0703194521346734E-2"/>
              <c:y val="0.38583494165256066"/>
            </c:manualLayout>
          </c:layout>
          <c:overlay val="1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4734552"/>
        <c:crossesAt val="0"/>
        <c:crossBetween val="between"/>
        <c:majorUnit val="0.25"/>
        <c:minorUnit val="0.125"/>
      </c:valAx>
      <c:spPr>
        <a:noFill/>
        <a:ln>
          <a:solidFill>
            <a:schemeClr val="bg1">
              <a:lumMod val="75000"/>
            </a:schemeClr>
          </a:solidFill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27052999012613516"/>
          <c:y val="0.45752717206705046"/>
          <c:w val="0.58015048252522694"/>
          <c:h val="8.52686200624144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1"/>
  </c:chart>
  <c:spPr>
    <a:solidFill>
      <a:schemeClr val="bg1"/>
    </a:solidFill>
    <a:ln>
      <a:noFill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46647142098056"/>
          <c:y val="8.1683999451404352E-2"/>
          <c:w val="0.81647411387559043"/>
          <c:h val="0.72737516332307384"/>
        </c:manualLayout>
      </c:layout>
      <c:scatterChart>
        <c:scatterStyle val="lineMarker"/>
        <c:varyColors val="0"/>
        <c:ser>
          <c:idx val="3"/>
          <c:order val="0"/>
          <c:tx>
            <c:v>Injection</c:v>
          </c:tx>
          <c:spPr>
            <a:ln w="25400" cap="rnd">
              <a:noFill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12"/>
            <c:spPr>
              <a:solidFill>
                <a:srgbClr val="FF0000"/>
              </a:solidFill>
              <a:ln w="9525" cap="rnd">
                <a:solidFill>
                  <a:schemeClr val="tx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'[Berea Sandstone VI C10 C17 .xlsx]Data'!$C$3</c:f>
              <c:numCache>
                <c:formatCode>General</c:formatCode>
                <c:ptCount val="1"/>
                <c:pt idx="0">
                  <c:v>0</c:v>
                </c:pt>
              </c:numCache>
            </c:numRef>
          </c:xVal>
          <c:yVal>
            <c:numRef>
              <c:f>'[Berea Sandstone VI C10 C17 .xlsx]Data'!$C$21</c:f>
              <c:numCache>
                <c:formatCode>General</c:formatCode>
                <c:ptCount val="1"/>
                <c:pt idx="0">
                  <c:v>81.3185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8E9-C647-83E3-44CB85E68F9D}"/>
            </c:ext>
          </c:extLst>
        </c:ser>
        <c:ser>
          <c:idx val="0"/>
          <c:order val="1"/>
          <c:tx>
            <c:v>Effluent Fluid</c:v>
          </c:tx>
          <c:spPr>
            <a:ln w="25400" cap="rnd">
              <a:noFill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12"/>
            <c:spPr>
              <a:solidFill>
                <a:schemeClr val="accent2"/>
              </a:solidFill>
              <a:ln w="9525" cap="rnd">
                <a:solidFill>
                  <a:schemeClr val="accent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dPt>
            <c:idx val="3"/>
            <c:marker>
              <c:symbol val="circle"/>
              <c:size val="12"/>
              <c:spPr>
                <a:solidFill>
                  <a:schemeClr val="accent2"/>
                </a:solidFill>
                <a:ln w="9525" cap="rnd">
                  <a:solidFill>
                    <a:schemeClr val="accent1"/>
                  </a:solidFill>
                  <a:round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68E9-C647-83E3-44CB85E68F9D}"/>
              </c:ext>
            </c:extLst>
          </c:dPt>
          <c:dPt>
            <c:idx val="8"/>
            <c:marker>
              <c:symbol val="circle"/>
              <c:size val="12"/>
              <c:spPr>
                <a:solidFill>
                  <a:schemeClr val="accent2"/>
                </a:solidFill>
                <a:ln w="9525" cap="rnd">
                  <a:solidFill>
                    <a:schemeClr val="accent1"/>
                  </a:solidFill>
                  <a:round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68E9-C647-83E3-44CB85E68F9D}"/>
              </c:ext>
            </c:extLst>
          </c:dPt>
          <c:dPt>
            <c:idx val="9"/>
            <c:marker>
              <c:symbol val="circle"/>
              <c:size val="12"/>
              <c:spPr>
                <a:solidFill>
                  <a:schemeClr val="accent2"/>
                </a:solidFill>
                <a:ln w="9525" cap="rnd">
                  <a:solidFill>
                    <a:schemeClr val="accent1"/>
                  </a:solidFill>
                  <a:round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68E9-C647-83E3-44CB85E68F9D}"/>
              </c:ext>
            </c:extLst>
          </c:dPt>
          <c:dPt>
            <c:idx val="10"/>
            <c:marker>
              <c:symbol val="circle"/>
              <c:size val="12"/>
              <c:spPr>
                <a:solidFill>
                  <a:schemeClr val="accent2"/>
                </a:solidFill>
                <a:ln w="9525" cap="rnd">
                  <a:solidFill>
                    <a:schemeClr val="accent1"/>
                  </a:solidFill>
                  <a:round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68E9-C647-83E3-44CB85E68F9D}"/>
              </c:ext>
            </c:extLst>
          </c:dPt>
          <c:dPt>
            <c:idx val="11"/>
            <c:marker>
              <c:symbol val="circle"/>
              <c:size val="12"/>
              <c:spPr>
                <a:solidFill>
                  <a:schemeClr val="accent2"/>
                </a:solidFill>
                <a:ln w="9525" cap="rnd">
                  <a:solidFill>
                    <a:schemeClr val="accent1"/>
                  </a:solidFill>
                  <a:round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68E9-C647-83E3-44CB85E68F9D}"/>
              </c:ext>
            </c:extLst>
          </c:dPt>
          <c:dPt>
            <c:idx val="12"/>
            <c:marker>
              <c:symbol val="circle"/>
              <c:size val="12"/>
              <c:spPr>
                <a:solidFill>
                  <a:schemeClr val="accent2"/>
                </a:solidFill>
                <a:ln w="9525" cap="rnd">
                  <a:solidFill>
                    <a:schemeClr val="accent1"/>
                  </a:solidFill>
                  <a:round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68E9-C647-83E3-44CB85E68F9D}"/>
              </c:ext>
            </c:extLst>
          </c:dPt>
          <c:dPt>
            <c:idx val="13"/>
            <c:marker>
              <c:symbol val="circle"/>
              <c:size val="12"/>
              <c:spPr>
                <a:solidFill>
                  <a:schemeClr val="accent2"/>
                </a:solidFill>
                <a:ln w="9525" cap="rnd">
                  <a:solidFill>
                    <a:schemeClr val="accent1"/>
                  </a:solidFill>
                  <a:round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68E9-C647-83E3-44CB85E68F9D}"/>
              </c:ext>
            </c:extLst>
          </c:dPt>
          <c:xVal>
            <c:numRef>
              <c:f>'[Berea Sandstone VI C10 C17 .xlsx]Data'!$D$5:$P$5</c:f>
              <c:numCache>
                <c:formatCode>General</c:formatCode>
                <c:ptCount val="13"/>
                <c:pt idx="0">
                  <c:v>0.63190246120262505</c:v>
                </c:pt>
                <c:pt idx="1">
                  <c:v>1.2638049224052501</c:v>
                </c:pt>
                <c:pt idx="2">
                  <c:v>1.8957073836078751</c:v>
                </c:pt>
                <c:pt idx="3">
                  <c:v>2.5276098448105002</c:v>
                </c:pt>
                <c:pt idx="4">
                  <c:v>3.1595123060131254</c:v>
                </c:pt>
                <c:pt idx="5">
                  <c:v>3.7914147672157505</c:v>
                </c:pt>
                <c:pt idx="6">
                  <c:v>4.4233172284183757</c:v>
                </c:pt>
                <c:pt idx="7">
                  <c:v>5.0552196896210004</c:v>
                </c:pt>
                <c:pt idx="8">
                  <c:v>5.6871221508236252</c:v>
                </c:pt>
                <c:pt idx="9">
                  <c:v>6.3190246120262499</c:v>
                </c:pt>
                <c:pt idx="10">
                  <c:v>6.9509270732288746</c:v>
                </c:pt>
                <c:pt idx="11">
                  <c:v>7.5828295344314993</c:v>
                </c:pt>
                <c:pt idx="12">
                  <c:v>8.2147319956341232</c:v>
                </c:pt>
              </c:numCache>
            </c:numRef>
          </c:xVal>
          <c:yVal>
            <c:numRef>
              <c:f>'[Berea Sandstone VI C10 C17 .xlsx]Data'!$D$21:$P$21</c:f>
              <c:numCache>
                <c:formatCode>General</c:formatCode>
                <c:ptCount val="13"/>
                <c:pt idx="0">
                  <c:v>81.131500000000003</c:v>
                </c:pt>
                <c:pt idx="1">
                  <c:v>81.264499999999998</c:v>
                </c:pt>
                <c:pt idx="2">
                  <c:v>81.233499999999992</c:v>
                </c:pt>
                <c:pt idx="3">
                  <c:v>81.259</c:v>
                </c:pt>
                <c:pt idx="4">
                  <c:v>81.266500000000008</c:v>
                </c:pt>
                <c:pt idx="5">
                  <c:v>81.287999999999997</c:v>
                </c:pt>
                <c:pt idx="6">
                  <c:v>81.218500000000006</c:v>
                </c:pt>
                <c:pt idx="7">
                  <c:v>81.265000000000001</c:v>
                </c:pt>
                <c:pt idx="8">
                  <c:v>81.231999999999999</c:v>
                </c:pt>
                <c:pt idx="9">
                  <c:v>81.296499999999995</c:v>
                </c:pt>
                <c:pt idx="10">
                  <c:v>79.204499999999996</c:v>
                </c:pt>
                <c:pt idx="11">
                  <c:v>81.257000000000005</c:v>
                </c:pt>
                <c:pt idx="12">
                  <c:v>81.3065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68E9-C647-83E3-44CB85E68F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07994536"/>
        <c:axId val="2108003320"/>
      </c:scatterChart>
      <c:valAx>
        <c:axId val="2107994536"/>
        <c:scaling>
          <c:orientation val="minMax"/>
          <c:max val="9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Pore Volume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8003320"/>
        <c:crosses val="autoZero"/>
        <c:crossBetween val="midCat"/>
        <c:minorUnit val="0.5"/>
      </c:valAx>
      <c:valAx>
        <c:axId val="2108003320"/>
        <c:scaling>
          <c:orientation val="minMax"/>
          <c:max val="82.5"/>
          <c:min val="80.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C10 mol%</a:t>
                </a:r>
              </a:p>
            </c:rich>
          </c:tx>
          <c:layout>
            <c:manualLayout>
              <c:xMode val="edge"/>
              <c:yMode val="edge"/>
              <c:x val="2.0332005270300955E-2"/>
              <c:y val="0.3400788607784850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7994536"/>
        <c:crosses val="autoZero"/>
        <c:crossBetween val="midCat"/>
        <c:majorUnit val="0.25"/>
        <c:minorUnit val="0.125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15910745545866531"/>
          <c:y val="0.1240477112504237"/>
          <c:w val="0.57073161793760518"/>
          <c:h val="7.78515496001692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9B5D5-8CCD-447B-A265-21E6BEE29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4938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FCC6F-AA17-4225-9E8E-D46475B06051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5E03CA-5F00-412C-91DF-E9FDFB017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98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E06171-AB1F-4D2C-A03C-822A58BD12A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461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E03CA-5F00-412C-91DF-E9FDFB01774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4129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E03CA-5F00-412C-91DF-E9FDFB01774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8940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E03CA-5F00-412C-91DF-E9FDFB01774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614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E03CA-5F00-412C-91DF-E9FDFB01774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9573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E03CA-5F00-412C-91DF-E9FDFB01774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517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E03CA-5F00-412C-91DF-E9FDFB01774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5122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E03CA-5F00-412C-91DF-E9FDFB01774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459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E03CA-5F00-412C-91DF-E9FDFB01774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402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E03CA-5F00-412C-91DF-E9FDFB01774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447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E03CA-5F00-412C-91DF-E9FDFB01774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792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E06171-AB1F-4D2C-A03C-822A58BD12A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941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E06171-AB1F-4D2C-A03C-822A58BD12A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48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E03CA-5F00-412C-91DF-E9FDFB01774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053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E03CA-5F00-412C-91DF-E9FDFB01774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303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E03CA-5F00-412C-91DF-E9FDFB01774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2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E03CA-5F00-412C-91DF-E9FDFB01774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145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1F44AC-FF31-44E2-B4A2-480C439A19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42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948FB-EB97-4906-997C-8C6372295E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39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8787F-3637-433B-A113-2048EEF52F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69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36313-D09D-426F-9168-BB9685A1F1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71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9E29E-F8D2-4C4E-8E2B-55C28DB713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44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0B6F0-C5A0-4E37-9B94-CC8CE845A7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12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BC040-8E91-43E6-AAB0-D2AE304F06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73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FB0F1-B868-4019-8DBF-3AC41040F0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66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B5EBD-17E3-42E7-BC06-011F460547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13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56CA7-C1D9-46A4-BA0A-E8C8433822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16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049B7-D457-40B6-A048-600E1A5548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02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40738"/>
            </a:gs>
            <a:gs pos="0">
              <a:srgbClr val="000000"/>
            </a:gs>
            <a:gs pos="74001">
              <a:srgbClr val="0A128C"/>
            </a:gs>
            <a:gs pos="100000">
              <a:srgbClr val="181CC7"/>
            </a:gs>
            <a:gs pos="100000">
              <a:srgbClr val="7005D4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20088" y="62484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C1468E3-C147-42ED-BB11-8D32A00DC131}" type="slidenum">
              <a:rPr lang="en-US" sz="1400" smtClean="0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040958" y="6538119"/>
            <a:ext cx="4692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Kick-Off Meeting, November 16, 2012, Golden, Colorado</a:t>
            </a:r>
          </a:p>
        </p:txBody>
      </p:sp>
      <p:grpSp>
        <p:nvGrpSpPr>
          <p:cNvPr id="11" name="Group 10"/>
          <p:cNvGrpSpPr>
            <a:grpSpLocks noChangeAspect="1"/>
          </p:cNvGrpSpPr>
          <p:nvPr userDrawn="1"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12" name="Group 11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14" name="Isosceles Triangle 13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Right Triangle 14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3" name="Arc 12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6" name="TextBox 15"/>
          <p:cNvSpPr txBox="1"/>
          <p:nvPr userDrawn="1"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</p:spTree>
    <p:extLst>
      <p:ext uri="{BB962C8B-B14F-4D97-AF65-F5344CB8AC3E}">
        <p14:creationId xmlns:p14="http://schemas.microsoft.com/office/powerpoint/2010/main" val="1478154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  <a:cs typeface="ヒラギノ角ゴ Pro W3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  <a:cs typeface="ヒラギノ角ゴ Pro W3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  <a:cs typeface="ヒラギノ角ゴ Pro W3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  <a:cs typeface="ヒラギノ角ゴ Pro W3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 pitchFamily="-11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0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6.png"/><Relationship Id="rId5" Type="http://schemas.openxmlformats.org/officeDocument/2006/relationships/image" Target="../media/image29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5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311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1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1.png"/><Relationship Id="rId4" Type="http://schemas.openxmlformats.org/officeDocument/2006/relationships/image" Target="../media/image20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1.png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13" Type="http://schemas.openxmlformats.org/officeDocument/2006/relationships/image" Target="../media/image250.png"/><Relationship Id="rId3" Type="http://schemas.openxmlformats.org/officeDocument/2006/relationships/image" Target="../media/image12.tiff"/><Relationship Id="rId7" Type="http://schemas.openxmlformats.org/officeDocument/2006/relationships/image" Target="../media/image190.png"/><Relationship Id="rId12" Type="http://schemas.openxmlformats.org/officeDocument/2006/relationships/image" Target="../media/image240.png"/><Relationship Id="rId2" Type="http://schemas.openxmlformats.org/officeDocument/2006/relationships/image" Target="../media/image11.tiff"/><Relationship Id="rId16" Type="http://schemas.openxmlformats.org/officeDocument/2006/relationships/image" Target="../media/image17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tiff"/><Relationship Id="rId11" Type="http://schemas.openxmlformats.org/officeDocument/2006/relationships/image" Target="../media/image230.png"/><Relationship Id="rId5" Type="http://schemas.openxmlformats.org/officeDocument/2006/relationships/image" Target="../media/image14.tiff"/><Relationship Id="rId15" Type="http://schemas.openxmlformats.org/officeDocument/2006/relationships/image" Target="../media/image16.tiff"/><Relationship Id="rId10" Type="http://schemas.openxmlformats.org/officeDocument/2006/relationships/image" Target="../media/image220.png"/><Relationship Id="rId4" Type="http://schemas.openxmlformats.org/officeDocument/2006/relationships/image" Target="../media/image13.tiff"/><Relationship Id="rId9" Type="http://schemas.openxmlformats.org/officeDocument/2006/relationships/image" Target="../media/image210.png"/><Relationship Id="rId14" Type="http://schemas.openxmlformats.org/officeDocument/2006/relationships/image" Target="../media/image26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7" Type="http://schemas.openxmlformats.org/officeDocument/2006/relationships/image" Target="../media/image3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0.png"/><Relationship Id="rId5" Type="http://schemas.openxmlformats.org/officeDocument/2006/relationships/image" Target="../media/image310.png"/><Relationship Id="rId4" Type="http://schemas.openxmlformats.org/officeDocument/2006/relationships/image" Target="../media/image19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8"/>
          <p:cNvSpPr txBox="1">
            <a:spLocks noChangeArrowheads="1"/>
          </p:cNvSpPr>
          <p:nvPr/>
        </p:nvSpPr>
        <p:spPr bwMode="auto">
          <a:xfrm>
            <a:off x="603956" y="3361305"/>
            <a:ext cx="8540043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hangingPunct="0"/>
            <a:r>
              <a:rPr lang="en-US" sz="2800" b="1" dirty="0"/>
              <a:t>Hindered Transport in </a:t>
            </a:r>
            <a:r>
              <a:rPr lang="en-US" sz="2800" b="1" dirty="0" err="1"/>
              <a:t>Nanoporous</a:t>
            </a:r>
            <a:r>
              <a:rPr lang="en-US" sz="2800" b="1" dirty="0"/>
              <a:t> Media</a:t>
            </a:r>
          </a:p>
        </p:txBody>
      </p:sp>
      <p:sp>
        <p:nvSpPr>
          <p:cNvPr id="6147" name="Text Box 29"/>
          <p:cNvSpPr txBox="1">
            <a:spLocks noChangeArrowheads="1"/>
          </p:cNvSpPr>
          <p:nvPr/>
        </p:nvSpPr>
        <p:spPr bwMode="auto">
          <a:xfrm>
            <a:off x="582181" y="4970830"/>
            <a:ext cx="7181850" cy="734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Tugce Calisgan, PhD Student</a:t>
            </a:r>
          </a:p>
          <a:p>
            <a:pPr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Colorado School of Mines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0" y="1723715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0" y="-13510"/>
            <a:ext cx="9144000" cy="19184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162139" y="121590"/>
            <a:ext cx="1661931" cy="1737607"/>
            <a:chOff x="-32212" y="427945"/>
            <a:chExt cx="5226747" cy="5464750"/>
          </a:xfrm>
        </p:grpSpPr>
        <p:sp>
          <p:nvSpPr>
            <p:cNvPr id="14" name="Rectangle 13"/>
            <p:cNvSpPr/>
            <p:nvPr/>
          </p:nvSpPr>
          <p:spPr>
            <a:xfrm>
              <a:off x="1032783" y="4415367"/>
              <a:ext cx="4161752" cy="1477328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/>
            </a:bodyPr>
            <a:lstStyle/>
            <a:p>
              <a:pPr algn="ctr"/>
              <a:r>
                <a:rPr lang="en-US" sz="28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Britannic Bold"/>
                  <a:cs typeface="Britannic Bold"/>
                </a:rPr>
                <a:t>U R E P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-32212" y="427945"/>
              <a:ext cx="5134907" cy="4100706"/>
              <a:chOff x="-32212" y="427945"/>
              <a:chExt cx="5134907" cy="4100706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1124624" y="1927737"/>
                <a:ext cx="3978071" cy="2600914"/>
                <a:chOff x="918033" y="1927737"/>
                <a:chExt cx="3978071" cy="2600914"/>
              </a:xfrm>
            </p:grpSpPr>
            <p:sp>
              <p:nvSpPr>
                <p:cNvPr id="18" name="Isosceles Triangle 17"/>
                <p:cNvSpPr/>
                <p:nvPr/>
              </p:nvSpPr>
              <p:spPr>
                <a:xfrm>
                  <a:off x="918033" y="1927737"/>
                  <a:ext cx="3121316" cy="2600914"/>
                </a:xfrm>
                <a:prstGeom prst="triangle">
                  <a:avLst/>
                </a:prstGeom>
                <a:gradFill flip="none" rotWithShape="1">
                  <a:gsLst>
                    <a:gs pos="24000">
                      <a:srgbClr val="8F2604"/>
                    </a:gs>
                    <a:gs pos="100000">
                      <a:srgbClr val="FFFFFF"/>
                    </a:gs>
                    <a:gs pos="55000">
                      <a:srgbClr val="B72E03"/>
                    </a:gs>
                    <a:gs pos="99000">
                      <a:srgbClr val="F93C01"/>
                    </a:gs>
                  </a:gsLst>
                  <a:lin ang="16200000" scaled="0"/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" name="Right Triangle 18"/>
                <p:cNvSpPr/>
                <p:nvPr/>
              </p:nvSpPr>
              <p:spPr>
                <a:xfrm rot="18658708" flipH="1">
                  <a:off x="3075415" y="2074644"/>
                  <a:ext cx="1407652" cy="2233727"/>
                </a:xfrm>
                <a:prstGeom prst="rtTriangle">
                  <a:avLst/>
                </a:prstGeom>
                <a:gradFill flip="none" rotWithShape="1">
                  <a:gsLst>
                    <a:gs pos="0">
                      <a:srgbClr val="091727"/>
                    </a:gs>
                    <a:gs pos="100000">
                      <a:srgbClr val="FFFFFF"/>
                    </a:gs>
                    <a:gs pos="50000">
                      <a:srgbClr val="183E6A"/>
                    </a:gs>
                    <a:gs pos="71000">
                      <a:srgbClr val="357ED6"/>
                    </a:gs>
                    <a:gs pos="26000">
                      <a:srgbClr val="091727"/>
                    </a:gs>
                    <a:gs pos="99000">
                      <a:srgbClr val="3C94FC"/>
                    </a:gs>
                  </a:gsLst>
                  <a:lin ang="16200000" scaled="0"/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7" name="Arc 16"/>
              <p:cNvSpPr/>
              <p:nvPr/>
            </p:nvSpPr>
            <p:spPr>
              <a:xfrm rot="4866492">
                <a:off x="221431" y="174302"/>
                <a:ext cx="3819281" cy="4326568"/>
              </a:xfrm>
              <a:prstGeom prst="arc">
                <a:avLst>
                  <a:gd name="adj1" fmla="val 15867464"/>
                  <a:gd name="adj2" fmla="val 1257938"/>
                </a:avLst>
              </a:prstGeom>
              <a:ln w="53975">
                <a:headEnd type="none" w="lg" len="lg"/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1759473" y="661987"/>
            <a:ext cx="62376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Copperplate"/>
                <a:cs typeface="Copperplate"/>
              </a:rPr>
              <a:t>Colorado School of Mines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798" y="587600"/>
            <a:ext cx="918793" cy="93683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904307" y="1445567"/>
            <a:ext cx="961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opperplate Gothic Bold"/>
                <a:cs typeface="Copperplate Gothic Bold"/>
              </a:rPr>
              <a:t>CSM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27" name="Group 26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0" name="Isosceles Triangle 29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Right Triangle 31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Arc 28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40958" y="6538119"/>
            <a:ext cx="5158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November 8, 2019, Golden, Colorado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82181" y="2483837"/>
            <a:ext cx="3099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 Rounded MT Bold"/>
                <a:cs typeface="Arial Rounded MT Bold"/>
              </a:rPr>
              <a:t>Research Summary</a:t>
            </a:r>
          </a:p>
        </p:txBody>
      </p:sp>
      <p:sp>
        <p:nvSpPr>
          <p:cNvPr id="2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20088" y="627108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chemeClr val="tx1"/>
                </a:solidFill>
              </a:rPr>
              <a:pPr algn="r"/>
              <a:t>1</a:t>
            </a:fld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83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10</a:t>
            </a:fld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15" name="Group 14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19" name="Isosceles Triangle 18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ight Triangle 19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Arc 17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B8F9E5B-386A-FC4D-987E-3CFB1EC2C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3772" y="969893"/>
            <a:ext cx="633046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D8A0A9-940A-EC42-93CD-18B8DB63B23E}"/>
              </a:ext>
            </a:extLst>
          </p:cNvPr>
          <p:cNvSpPr txBox="1"/>
          <p:nvPr/>
        </p:nvSpPr>
        <p:spPr>
          <a:xfrm>
            <a:off x="1040958" y="6538119"/>
            <a:ext cx="5158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November 8, 2019, Golden, Colorado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EF89B72-145B-054D-B6B8-2A8A9FA91D41}"/>
                  </a:ext>
                </a:extLst>
              </p:cNvPr>
              <p:cNvSpPr/>
              <p:nvPr/>
            </p:nvSpPr>
            <p:spPr>
              <a:xfrm>
                <a:off x="363438" y="1916740"/>
                <a:ext cx="7945245" cy="42554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𝑱</m:t>
                            </m:r>
                          </m:e>
                        </m:acc>
                      </m:e>
                      <m:sub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𝒊𝒋</m:t>
                        </m:r>
                      </m:sub>
                    </m:sSub>
                    <m:r>
                      <a:rPr lang="en-US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𝝓</m:t>
                        </m:r>
                      </m:num>
                      <m:den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den>
                    </m:f>
                    <m:r>
                      <a:rPr lang="en-US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𝛁</m:t>
                    </m:r>
                    <m:sSub>
                      <m:sSubPr>
                        <m:ctrlP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bg1"/>
                    </a:solidFill>
                  </a:rPr>
                  <a:t>    </a:t>
                </a:r>
                <a:r>
                  <a:rPr lang="en-US" dirty="0">
                    <a:solidFill>
                      <a:schemeClr val="bg1"/>
                    </a:solidFill>
                  </a:rPr>
                  <a:t>(or more generally, chemical potential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)</a:t>
                </a:r>
                <a:endParaRPr lang="en-US" sz="1600" dirty="0">
                  <a:solidFill>
                    <a:schemeClr val="bg1"/>
                  </a:solidFill>
                </a:endParaRPr>
              </a:p>
              <a:p>
                <a:r>
                  <a:rPr lang="en-US" sz="1600" dirty="0">
                    <a:solidFill>
                      <a:schemeClr val="bg1"/>
                    </a:solidFill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𝒊𝒋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      binary diffusion coefficient,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r>
                  <a:rPr lang="en-US" b="1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𝝉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         tortuosity</a:t>
                </a:r>
                <a:endParaRPr lang="en-US" sz="1800" dirty="0">
                  <a:solidFill>
                    <a:schemeClr val="bg1"/>
                  </a:solidFill>
                </a:endParaRP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𝝆</m:t>
                    </m:r>
                    <m:r>
                      <a:rPr lang="en-US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sub>
                    </m:sSub>
                    <m:d>
                      <m:dPr>
                        <m:ctrlP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𝒎</m:t>
                                </m:r>
                              </m:e>
                              <m:sub>
                                <m:r>
                                  <a:rPr lang="en-US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  <m: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𝒕</m:t>
                            </m:r>
                          </m:sup>
                        </m:sSup>
                      </m:e>
                    </m:d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r>
                  <a:rPr lang="en-US" b="1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       specific surface area of rock sample,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</m:t>
                    </m:r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r>
                  <a:rPr lang="en-US" b="1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𝝆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         density of rock sample,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b="1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r>
                  <a:rPr lang="en-US" b="1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        adsorption capacity of rock sample at current condition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                 for a specific component,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𝑚𝑜𝑙</m:t>
                    </m:r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r>
                  <a:rPr lang="en-US" b="1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       kinetic coefficient for the exponential model</a:t>
                </a:r>
              </a:p>
              <a:p>
                <a:r>
                  <a:rPr lang="en-US" b="1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𝐭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          time,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  <m:r>
                          <a:rPr lang="en-US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𝒎𝒂𝒙</m:t>
                        </m:r>
                      </m:sub>
                    </m:sSub>
                    <m:d>
                      <m:dPr>
                        <m:ctrlPr>
                          <a:rPr lang="en-US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US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1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  <m:sub>
                                <m:r>
                                  <a:rPr lang="en-US" b="1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  <m:r>
                              <a:rPr lang="en-US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𝒕</m:t>
                            </m:r>
                          </m:sup>
                        </m:sSup>
                      </m:e>
                    </m:d>
                  </m:oMath>
                </a14:m>
                <a:endParaRPr lang="en-US" dirty="0">
                  <a:solidFill>
                    <a:srgbClr val="FFFF00"/>
                  </a:solidFill>
                </a:endParaRPr>
              </a:p>
              <a:p>
                <a:r>
                  <a:rPr lang="en-US" b="1" dirty="0">
                    <a:solidFill>
                      <a:srgbClr val="FFFF00"/>
                    </a:solidFill>
                    <a:ea typeface="Cambria Math" panose="02040503050406030204" pitchFamily="18" charset="0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  <m:r>
                          <a:rPr lang="en-US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𝒎𝒂𝒙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FF00"/>
                    </a:solidFill>
                  </a:rPr>
                  <a:t>   maximum amount of component </a:t>
                </a:r>
                <a:r>
                  <a:rPr lang="en-US" i="1" dirty="0">
                    <a:solidFill>
                      <a:srgbClr val="FFFF00"/>
                    </a:solidFill>
                  </a:rPr>
                  <a:t>i</a:t>
                </a:r>
                <a:r>
                  <a:rPr lang="en-US" dirty="0">
                    <a:solidFill>
                      <a:srgbClr val="FFFF00"/>
                    </a:solidFill>
                  </a:rPr>
                  <a:t> held due to sieving,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𝑚𝑜𝑙</m:t>
                    </m:r>
                    <m:r>
                      <a:rPr lang="en-US" b="0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>
                  <a:solidFill>
                    <a:srgbClr val="FFFF00"/>
                  </a:solidFill>
                </a:endParaRPr>
              </a:p>
              <a:p>
                <a:r>
                  <a:rPr lang="en-US" b="1" dirty="0">
                    <a:solidFill>
                      <a:srgbClr val="FFFF00"/>
                    </a:solidFill>
                    <a:ea typeface="Cambria Math" panose="02040503050406030204" pitchFamily="18" charset="0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FF00"/>
                    </a:solidFill>
                  </a:rPr>
                  <a:t>         kinetic coefficient for the exponential model</a:t>
                </a: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EF89B72-145B-054D-B6B8-2A8A9FA91D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438" y="1916740"/>
                <a:ext cx="7945245" cy="4255460"/>
              </a:xfrm>
              <a:prstGeom prst="rect">
                <a:avLst/>
              </a:prstGeom>
              <a:blipFill>
                <a:blip r:embed="rId4"/>
                <a:stretch>
                  <a:fillRect l="-479" t="-595" b="-1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FF6EDC28-F754-3D4B-A19A-A55E5B577672}"/>
              </a:ext>
            </a:extLst>
          </p:cNvPr>
          <p:cNvSpPr/>
          <p:nvPr/>
        </p:nvSpPr>
        <p:spPr>
          <a:xfrm>
            <a:off x="236547" y="169118"/>
            <a:ext cx="18344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8738"/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Modeling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53E33F4-3DFE-DE41-B019-CB2412137A96}"/>
              </a:ext>
            </a:extLst>
          </p:cNvPr>
          <p:cNvSpPr/>
          <p:nvPr/>
        </p:nvSpPr>
        <p:spPr>
          <a:xfrm>
            <a:off x="485327" y="996236"/>
            <a:ext cx="41921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1. Compositional Formulation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994561-1A08-544D-93AE-9BA40E9F6FB5}"/>
              </a:ext>
            </a:extLst>
          </p:cNvPr>
          <p:cNvSpPr txBox="1"/>
          <p:nvPr/>
        </p:nvSpPr>
        <p:spPr>
          <a:xfrm>
            <a:off x="463023" y="1498287"/>
            <a:ext cx="4318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Phenomenological relations (Z. Zhu)</a:t>
            </a:r>
          </a:p>
        </p:txBody>
      </p:sp>
    </p:spTree>
    <p:extLst>
      <p:ext uri="{BB962C8B-B14F-4D97-AF65-F5344CB8AC3E}">
        <p14:creationId xmlns:p14="http://schemas.microsoft.com/office/powerpoint/2010/main" val="226751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11</a:t>
            </a:fld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15" name="Group 14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19" name="Isosceles Triangle 18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ight Triangle 19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Arc 17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B8F9E5B-386A-FC4D-987E-3CFB1EC2C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3772" y="969893"/>
            <a:ext cx="633046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D8A0A9-940A-EC42-93CD-18B8DB63B23E}"/>
              </a:ext>
            </a:extLst>
          </p:cNvPr>
          <p:cNvSpPr txBox="1"/>
          <p:nvPr/>
        </p:nvSpPr>
        <p:spPr>
          <a:xfrm>
            <a:off x="1040958" y="6538119"/>
            <a:ext cx="5158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November 8, 2019, Golden, Colorado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EF89B72-145B-054D-B6B8-2A8A9FA91D41}"/>
                  </a:ext>
                </a:extLst>
              </p:cNvPr>
              <p:cNvSpPr/>
              <p:nvPr/>
            </p:nvSpPr>
            <p:spPr>
              <a:xfrm>
                <a:off x="363438" y="1916740"/>
                <a:ext cx="7945245" cy="40604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dirty="0">
                    <a:solidFill>
                      <a:schemeClr val="bg1"/>
                    </a:solidFill>
                  </a:rPr>
                  <a:t>  Adsorption models (</a:t>
                </a:r>
                <a:r>
                  <a:rPr lang="en-US" dirty="0" err="1">
                    <a:solidFill>
                      <a:schemeClr val="bg1"/>
                    </a:solidFill>
                  </a:rPr>
                  <a:t>Kajjumba</a:t>
                </a:r>
                <a:r>
                  <a:rPr lang="en-US" dirty="0">
                    <a:solidFill>
                      <a:schemeClr val="bg1"/>
                    </a:solidFill>
                  </a:rPr>
                  <a:t> et al. 2018)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dirty="0">
                    <a:solidFill>
                      <a:schemeClr val="bg1"/>
                    </a:solidFill>
                  </a:rPr>
                  <a:t>	Pseudo first order (</a:t>
                </a:r>
                <a:r>
                  <a:rPr lang="en-US" dirty="0" err="1">
                    <a:solidFill>
                      <a:schemeClr val="bg1"/>
                    </a:solidFill>
                  </a:rPr>
                  <a:t>Lagergren</a:t>
                </a:r>
                <a:r>
                  <a:rPr lang="en-US" dirty="0">
                    <a:solidFill>
                      <a:schemeClr val="bg1"/>
                    </a:solidFill>
                  </a:rPr>
                  <a:t>) model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dirty="0">
                    <a:solidFill>
                      <a:schemeClr val="bg1"/>
                    </a:solidFill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exp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i="1" dirty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i="1" dirty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i="1" dirty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e>
                    </m:d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dirty="0">
                    <a:solidFill>
                      <a:schemeClr val="bg1"/>
                    </a:solidFill>
                  </a:rPr>
                  <a:t>	Pseudo second order model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dirty="0">
                    <a:solidFill>
                      <a:schemeClr val="bg1"/>
                    </a:solidFill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dirty="0">
                    <a:solidFill>
                      <a:schemeClr val="bg1"/>
                    </a:solidFill>
                  </a:rPr>
                  <a:t>	</a:t>
                </a:r>
                <a:r>
                  <a:rPr lang="en-US" dirty="0" err="1">
                    <a:solidFill>
                      <a:schemeClr val="bg1"/>
                    </a:solidFill>
                  </a:rPr>
                  <a:t>Elovich</a:t>
                </a:r>
                <a:r>
                  <a:rPr lang="en-US" dirty="0">
                    <a:solidFill>
                      <a:schemeClr val="bg1"/>
                    </a:solidFill>
                  </a:rPr>
                  <a:t> model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dirty="0">
                    <a:solidFill>
                      <a:schemeClr val="bg1"/>
                    </a:solidFill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 dirty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i="1" dirty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𝛼𝛽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unc>
                          <m:funcPr>
                            <m:ctrlP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𝛼𝛽</m:t>
                                </m:r>
                              </m:e>
                            </m:d>
                          </m:e>
                        </m:func>
                      </m:e>
                    </m:d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dirty="0">
                    <a:solidFill>
                      <a:schemeClr val="bg1"/>
                    </a:solidFill>
                  </a:rPr>
                  <a:t>	Intra-particle diffusion model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dirty="0">
                    <a:solidFill>
                      <a:schemeClr val="bg1"/>
                    </a:solidFill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ad>
                      <m:radPr>
                        <m:degHide m:val="on"/>
                        <m:ctrlPr>
                          <a:rPr lang="en-US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rad>
                    <m:r>
                      <a:rPr lang="en-US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EF89B72-145B-054D-B6B8-2A8A9FA91D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438" y="1916740"/>
                <a:ext cx="7945245" cy="4060407"/>
              </a:xfrm>
              <a:prstGeom prst="rect">
                <a:avLst/>
              </a:prstGeom>
              <a:blipFill>
                <a:blip r:embed="rId4"/>
                <a:stretch>
                  <a:fillRect t="-6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FF6EDC28-F754-3D4B-A19A-A55E5B577672}"/>
              </a:ext>
            </a:extLst>
          </p:cNvPr>
          <p:cNvSpPr/>
          <p:nvPr/>
        </p:nvSpPr>
        <p:spPr>
          <a:xfrm>
            <a:off x="236547" y="169118"/>
            <a:ext cx="18344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8738"/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Modeling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53E33F4-3DFE-DE41-B019-CB2412137A96}"/>
              </a:ext>
            </a:extLst>
          </p:cNvPr>
          <p:cNvSpPr/>
          <p:nvPr/>
        </p:nvSpPr>
        <p:spPr>
          <a:xfrm>
            <a:off x="485327" y="996236"/>
            <a:ext cx="41921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1. Compositional Formulation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994561-1A08-544D-93AE-9BA40E9F6FB5}"/>
              </a:ext>
            </a:extLst>
          </p:cNvPr>
          <p:cNvSpPr txBox="1"/>
          <p:nvPr/>
        </p:nvSpPr>
        <p:spPr>
          <a:xfrm>
            <a:off x="463023" y="1498287"/>
            <a:ext cx="4318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Phenomenological relations (Z. Zhu)</a:t>
            </a:r>
          </a:p>
        </p:txBody>
      </p:sp>
    </p:spTree>
    <p:extLst>
      <p:ext uri="{BB962C8B-B14F-4D97-AF65-F5344CB8AC3E}">
        <p14:creationId xmlns:p14="http://schemas.microsoft.com/office/powerpoint/2010/main" val="112432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12</a:t>
            </a:fld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15" name="Group 14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19" name="Isosceles Triangle 18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ight Triangle 19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Arc 17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B8F9E5B-386A-FC4D-987E-3CFB1EC2C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3772" y="969893"/>
            <a:ext cx="633046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D8A0A9-940A-EC42-93CD-18B8DB63B23E}"/>
              </a:ext>
            </a:extLst>
          </p:cNvPr>
          <p:cNvSpPr txBox="1"/>
          <p:nvPr/>
        </p:nvSpPr>
        <p:spPr>
          <a:xfrm>
            <a:off x="1040958" y="6538119"/>
            <a:ext cx="5158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November 8, 2019, Golden, Colorado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EF89B72-145B-054D-B6B8-2A8A9FA91D41}"/>
                  </a:ext>
                </a:extLst>
              </p:cNvPr>
              <p:cNvSpPr/>
              <p:nvPr/>
            </p:nvSpPr>
            <p:spPr>
              <a:xfrm>
                <a:off x="363438" y="1916740"/>
                <a:ext cx="8695763" cy="30263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dirty="0">
                    <a:solidFill>
                      <a:schemeClr val="bg1"/>
                    </a:solidFill>
                  </a:rPr>
                  <a:t>  Molecular sieving (filtration) models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dirty="0">
                    <a:solidFill>
                      <a:schemeClr val="bg1"/>
                    </a:solidFill>
                  </a:rPr>
                  <a:t>  We have not found much in the literature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dirty="0">
                    <a:solidFill>
                      <a:schemeClr val="bg1"/>
                    </a:solidFill>
                  </a:rPr>
                  <a:t> 	Simple first order model 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endParaRPr lang="en-US" dirty="0">
                  <a:solidFill>
                    <a:schemeClr val="bg1"/>
                  </a:solidFill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dirty="0">
                    <a:solidFill>
                      <a:schemeClr val="bg1"/>
                    </a:solidFill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𝒎𝒂𝒙</m:t>
                        </m:r>
                      </m:sub>
                    </m:sSub>
                    <m:d>
                      <m:dPr>
                        <m:ctrlP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US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  <m:sub>
                                <m:r>
                                  <a:rPr lang="en-US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  <m:r>
                              <a:rPr lang="en-US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𝒕</m:t>
                            </m:r>
                          </m:sup>
                        </m:sSup>
                      </m:e>
                    </m:d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r>
                  <a:rPr lang="en-US" b="1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     	</a:t>
                </a:r>
              </a:p>
              <a:p>
                <a:r>
                  <a:rPr lang="en-US" b="1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𝒎𝒂𝒙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  maximum amount of component </a:t>
                </a:r>
                <a:r>
                  <a:rPr lang="en-US" i="1" dirty="0">
                    <a:solidFill>
                      <a:schemeClr val="bg1"/>
                    </a:solidFill>
                  </a:rPr>
                  <a:t>i</a:t>
                </a:r>
                <a:r>
                  <a:rPr lang="en-US" dirty="0">
                    <a:solidFill>
                      <a:schemeClr val="bg1"/>
                    </a:solidFill>
                  </a:rPr>
                  <a:t> held due to sieving,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𝑚𝑜𝑙</m:t>
                    </m:r>
                    <m:r>
                      <a:rPr lang="en-US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r>
                  <a:rPr lang="en-US" b="1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    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        kinetic coefficient for the exponential model</a:t>
                </a: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EF89B72-145B-054D-B6B8-2A8A9FA91D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438" y="1916740"/>
                <a:ext cx="8695763" cy="3026341"/>
              </a:xfrm>
              <a:prstGeom prst="rect">
                <a:avLst/>
              </a:prstGeom>
              <a:blipFill>
                <a:blip r:embed="rId4"/>
                <a:stretch>
                  <a:fillRect t="-837" b="-20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FF6EDC28-F754-3D4B-A19A-A55E5B577672}"/>
              </a:ext>
            </a:extLst>
          </p:cNvPr>
          <p:cNvSpPr/>
          <p:nvPr/>
        </p:nvSpPr>
        <p:spPr>
          <a:xfrm>
            <a:off x="236547" y="169118"/>
            <a:ext cx="18344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8738"/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Modeling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53E33F4-3DFE-DE41-B019-CB2412137A96}"/>
              </a:ext>
            </a:extLst>
          </p:cNvPr>
          <p:cNvSpPr/>
          <p:nvPr/>
        </p:nvSpPr>
        <p:spPr>
          <a:xfrm>
            <a:off x="485327" y="996236"/>
            <a:ext cx="41921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1. Compositional Formulation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994561-1A08-544D-93AE-9BA40E9F6FB5}"/>
              </a:ext>
            </a:extLst>
          </p:cNvPr>
          <p:cNvSpPr txBox="1"/>
          <p:nvPr/>
        </p:nvSpPr>
        <p:spPr>
          <a:xfrm>
            <a:off x="463023" y="1498287"/>
            <a:ext cx="4318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Phenomenological relations (Z. Zhu)</a:t>
            </a:r>
          </a:p>
        </p:txBody>
      </p:sp>
    </p:spTree>
    <p:extLst>
      <p:ext uri="{BB962C8B-B14F-4D97-AF65-F5344CB8AC3E}">
        <p14:creationId xmlns:p14="http://schemas.microsoft.com/office/powerpoint/2010/main" val="217463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729" y="3246567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729" y="3246567"/>
            <a:ext cx="12700" cy="1270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13</a:t>
            </a:fld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15" name="Group 14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19" name="Isosceles Triangle 18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ight Triangle 19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Arc 17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23" name="Text Box 28">
            <a:extLst>
              <a:ext uri="{FF2B5EF4-FFF2-40B4-BE49-F238E27FC236}">
                <a16:creationId xmlns:a16="http://schemas.microsoft.com/office/drawing/2014/main" id="{74F6EE24-6348-614F-A867-3396FF112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76" y="1507109"/>
            <a:ext cx="904262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marL="800100" lvl="1" indent="-342900" algn="just">
              <a:buFont typeface="Wingdings" pitchFamily="2" charset="2"/>
              <a:buChar char="Ø"/>
            </a:pPr>
            <a:r>
              <a:rPr lang="en-US" sz="1800" dirty="0"/>
              <a:t>Only small &amp; charged molecules are allowed to pass</a:t>
            </a:r>
          </a:p>
          <a:p>
            <a:pPr marL="800100" lvl="1" indent="-342900" algn="just">
              <a:buFont typeface="Wingdings" pitchFamily="2" charset="2"/>
              <a:buChar char="Ø"/>
            </a:pPr>
            <a:r>
              <a:rPr lang="en-US" sz="1800" dirty="0"/>
              <a:t>Molecules pass across membrane until equal concentration is reached.</a:t>
            </a:r>
          </a:p>
          <a:p>
            <a:pPr marL="800100" lvl="1" indent="-342900" algn="just">
              <a:buFont typeface="Wingdings" pitchFamily="2" charset="2"/>
              <a:buChar char="Ø"/>
            </a:pPr>
            <a:r>
              <a:rPr lang="en-US" sz="1800" dirty="0"/>
              <a:t>Certain molecules enter membrane – not pass through the other side 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B8F9E5B-386A-FC4D-987E-3CFB1EC2C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3772" y="969893"/>
            <a:ext cx="633046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D8A0A9-940A-EC42-93CD-18B8DB63B23E}"/>
              </a:ext>
            </a:extLst>
          </p:cNvPr>
          <p:cNvSpPr txBox="1"/>
          <p:nvPr/>
        </p:nvSpPr>
        <p:spPr>
          <a:xfrm>
            <a:off x="1040958" y="6538119"/>
            <a:ext cx="5158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November 8, 2019, Golden, Colorado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7C10B6C-9166-7E41-BCC3-50A752CAAC4A}"/>
              </a:ext>
            </a:extLst>
          </p:cNvPr>
          <p:cNvGrpSpPr/>
          <p:nvPr/>
        </p:nvGrpSpPr>
        <p:grpSpPr>
          <a:xfrm>
            <a:off x="6123665" y="2670482"/>
            <a:ext cx="3710675" cy="1812816"/>
            <a:chOff x="5098028" y="1706891"/>
            <a:chExt cx="4463893" cy="217081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863C8C1-AFB6-F748-898D-6F30E5C6E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98028" y="1706891"/>
              <a:ext cx="3581400" cy="2170812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F728BD3-9E92-F745-9A5D-D2ADB7BB51EE}"/>
                </a:ext>
              </a:extLst>
            </p:cNvPr>
            <p:cNvSpPr/>
            <p:nvPr/>
          </p:nvSpPr>
          <p:spPr>
            <a:xfrm>
              <a:off x="7622923" y="3622479"/>
              <a:ext cx="1938998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50" dirty="0"/>
                <a:t>Baker 2012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ontent Placeholder 1">
                <a:extLst>
                  <a:ext uri="{FF2B5EF4-FFF2-40B4-BE49-F238E27FC236}">
                    <a16:creationId xmlns:a16="http://schemas.microsoft.com/office/drawing/2014/main" id="{7C1374E1-FFFB-8A49-A17C-DB3E45ACBF3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8629" y="2620784"/>
                <a:ext cx="8334331" cy="3441472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eaLnBrk="1" hangingPunct="1">
                  <a:buNone/>
                </a:pPr>
                <a:r>
                  <a:rPr lang="en-GB" altLang="en-US" sz="1846" dirty="0">
                    <a:solidFill>
                      <a:schemeClr val="bg1"/>
                    </a:solidFill>
                    <a:latin typeface="InterFace" panose="020B0503030203020204" pitchFamily="34" charset="0"/>
                  </a:rPr>
                  <a:t>Solute Flux.      </a:t>
                </a:r>
                <a:r>
                  <a:rPr lang="en-GB" altLang="en-US" sz="1846" dirty="0">
                    <a:solidFill>
                      <a:schemeClr val="bg1"/>
                    </a:solidFill>
                  </a:rPr>
                  <a:t>:</a:t>
                </a:r>
              </a:p>
              <a:p>
                <a:pPr marL="0" indent="0" eaLnBrk="1" hangingPunct="1">
                  <a:buNone/>
                </a:pPr>
                <a:r>
                  <a:rPr lang="en-GB" altLang="en-US" sz="1846" dirty="0">
                    <a:solidFill>
                      <a:schemeClr val="bg1"/>
                    </a:solidFill>
                    <a:latin typeface="InterFace" panose="020B0503030203020204" pitchFamily="34" charset="0"/>
                  </a:rPr>
                  <a:t>Volume Flux     </a:t>
                </a:r>
                <a:r>
                  <a:rPr lang="en-GB" altLang="en-US" sz="1846" dirty="0">
                    <a:solidFill>
                      <a:schemeClr val="bg1"/>
                    </a:solidFill>
                  </a:rPr>
                  <a:t>: </a:t>
                </a:r>
              </a:p>
              <a:p>
                <a:pPr eaLnBrk="1" hangingPunct="1"/>
                <a:endParaRPr lang="en-US" altLang="en-US" sz="1846" dirty="0">
                  <a:solidFill>
                    <a:schemeClr val="bg1"/>
                  </a:solidFill>
                </a:endParaRPr>
              </a:p>
              <a:p>
                <a:pPr marL="0" indent="0" eaLnBrk="1" hangingPunct="1">
                  <a:buNone/>
                </a:pPr>
                <a14:m>
                  <m:oMath xmlns:m="http://schemas.openxmlformats.org/officeDocument/2006/math">
                    <m:r>
                      <a:rPr lang="en-US" sz="1662">
                        <a:solidFill>
                          <a:schemeClr val="bg1"/>
                        </a:solidFill>
                        <a:latin typeface="Cambria Math" charset="0"/>
                      </a:rPr>
                      <m:t>∆</m:t>
                    </m:r>
                    <m:sSub>
                      <m:sSubPr>
                        <m:ctrlPr>
                          <a:rPr lang="en-US" sz="1662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62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sz="1662" i="1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US" sz="1662" dirty="0">
                    <a:solidFill>
                      <a:schemeClr val="bg1"/>
                    </a:solidFill>
                    <a:ea typeface="Cambria Math" charset="0"/>
                    <a:cs typeface="Cambria Math" charset="0"/>
                  </a:rPr>
                  <a:t>	: </a:t>
                </a:r>
                <a:r>
                  <a:rPr lang="en-US" sz="1662" dirty="0">
                    <a:solidFill>
                      <a:schemeClr val="bg1"/>
                    </a:solidFill>
                    <a:latin typeface="InterFace" panose="020B0503030203020204" pitchFamily="34" charset="0"/>
                    <a:ea typeface="Cambria Math" charset="0"/>
                    <a:cs typeface="Cambria Math" charset="0"/>
                  </a:rPr>
                  <a:t>hydraulic pres. gradient (unhindered)</a:t>
                </a:r>
              </a:p>
              <a:p>
                <a:pPr marL="0" indent="0" eaLnBrk="1" hangingPunct="1">
                  <a:buNone/>
                </a:pPr>
                <a14:m>
                  <m:oMath xmlns:m="http://schemas.openxmlformats.org/officeDocument/2006/math">
                    <m:r>
                      <a:rPr lang="en-US" sz="1662">
                        <a:solidFill>
                          <a:schemeClr val="bg1"/>
                        </a:solidFill>
                        <a:latin typeface="Cambria Math" charset="0"/>
                      </a:rPr>
                      <m:t>∆</m:t>
                    </m:r>
                    <m:sSub>
                      <m:sSubPr>
                        <m:ctrlPr>
                          <a:rPr lang="en-US" sz="1662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62" i="1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Π</m:t>
                        </m:r>
                      </m:e>
                      <m:sub>
                        <m:r>
                          <a:rPr lang="en-US" sz="1662" i="1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US" sz="1662" dirty="0">
                    <a:solidFill>
                      <a:schemeClr val="bg1"/>
                    </a:solidFill>
                  </a:rPr>
                  <a:t>	: </a:t>
                </a:r>
                <a:r>
                  <a:rPr lang="en-US" sz="1662" dirty="0">
                    <a:solidFill>
                      <a:schemeClr val="bg1"/>
                    </a:solidFill>
                    <a:latin typeface="InterFace" panose="020B0503030203020204" pitchFamily="34" charset="0"/>
                  </a:rPr>
                  <a:t>osmotic pres. gradient 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62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62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∆</m:t>
                        </m:r>
                        <m:r>
                          <m:rPr>
                            <m:sty m:val="p"/>
                          </m:rPr>
                          <a:rPr lang="en-US" sz="1662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Π</m:t>
                        </m:r>
                      </m:e>
                      <m:sub>
                        <m:r>
                          <a:rPr lang="en-US" sz="1662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∞</m:t>
                        </m:r>
                      </m:sub>
                    </m:sSub>
                    <m:r>
                      <a:rPr lang="en-US" sz="1662">
                        <a:solidFill>
                          <a:schemeClr val="bg1"/>
                        </a:solidFill>
                        <a:latin typeface="Cambria Math" charset="0"/>
                      </a:rPr>
                      <m:t>=</m:t>
                    </m:r>
                    <m:r>
                      <a:rPr lang="en-US" sz="1662" i="1">
                        <a:solidFill>
                          <a:schemeClr val="bg1"/>
                        </a:solidFill>
                        <a:latin typeface="Cambria Math" charset="0"/>
                      </a:rPr>
                      <m:t>𝑅𝑇</m:t>
                    </m:r>
                    <m:sSub>
                      <m:sSubPr>
                        <m:ctrlPr>
                          <a:rPr lang="en-US" sz="1662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62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∆</m:t>
                        </m:r>
                        <m:r>
                          <a:rPr lang="en-US" sz="1662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𝐶</m:t>
                        </m:r>
                      </m:e>
                      <m:sub>
                        <m:r>
                          <a:rPr lang="en-US" sz="1662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US" sz="1662" dirty="0">
                    <a:solidFill>
                      <a:schemeClr val="bg1"/>
                    </a:solidFill>
                    <a:latin typeface="InterFace" panose="020B0503030203020204" pitchFamily="34" charset="0"/>
                  </a:rPr>
                  <a:t>, unhindered )</a:t>
                </a:r>
                <a:endParaRPr lang="en-US" sz="1662" dirty="0">
                  <a:solidFill>
                    <a:schemeClr val="bg1"/>
                  </a:solidFill>
                  <a:latin typeface="InterFace" panose="020B0503030203020204" pitchFamily="34" charset="0"/>
                  <a:cs typeface="Arial Rounded MT Bold"/>
                </a:endParaRPr>
              </a:p>
              <a:p>
                <a:pPr marL="0" indent="0" eaLnBrk="1" hangingPunct="1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62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62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𝐿</m:t>
                        </m:r>
                      </m:e>
                      <m:sub>
                        <m:r>
                          <a:rPr lang="en-US" sz="1662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1662" dirty="0">
                    <a:solidFill>
                      <a:schemeClr val="bg1"/>
                    </a:solidFill>
                  </a:rPr>
                  <a:t>	: </a:t>
                </a:r>
                <a:r>
                  <a:rPr lang="en-US" sz="1662" dirty="0">
                    <a:solidFill>
                      <a:schemeClr val="bg1"/>
                    </a:solidFill>
                    <a:latin typeface="InterFace" panose="020B0503030203020204" pitchFamily="34" charset="0"/>
                  </a:rPr>
                  <a:t>hydraulic permeability 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62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62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𝐿</m:t>
                        </m:r>
                      </m:e>
                      <m:sub>
                        <m:r>
                          <a:rPr lang="en-US" sz="1662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𝑝</m:t>
                        </m:r>
                      </m:sub>
                    </m:sSub>
                    <m:r>
                      <a:rPr lang="en-US" sz="1662">
                        <a:solidFill>
                          <a:schemeClr val="bg1"/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1662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62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𝛾</m:t>
                        </m:r>
                        <m:sSubSup>
                          <m:sSubSupPr>
                            <m:ctrlPr>
                              <a:rPr lang="en-US" sz="1662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62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1662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𝑜</m:t>
                            </m:r>
                          </m:sub>
                          <m:sup>
                            <m:r>
                              <a:rPr lang="en-US" sz="1662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d>
                          <m:dPr>
                            <m:ctrlPr>
                              <a:rPr lang="mr-IN" sz="1662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62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8</m:t>
                            </m:r>
                            <m:r>
                              <a:rPr lang="en-US" sz="1662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𝜇</m:t>
                            </m:r>
                            <m:r>
                              <a:rPr lang="en-US" sz="1662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𝐿</m:t>
                            </m:r>
                          </m:e>
                        </m:d>
                      </m:den>
                    </m:f>
                    <m:r>
                      <a:rPr lang="en-US" sz="1662">
                        <a:solidFill>
                          <a:schemeClr val="bg1"/>
                        </a:solidFill>
                        <a:latin typeface="Cambria Math" charset="0"/>
                      </a:rPr>
                      <m:t>]</m:t>
                    </m:r>
                  </m:oMath>
                </a14:m>
                <a:endParaRPr lang="en-US" sz="1662" dirty="0">
                  <a:solidFill>
                    <a:schemeClr val="bg1"/>
                  </a:solidFill>
                  <a:latin typeface="InterFace" panose="020B0503030203020204" pitchFamily="34" charset="0"/>
                  <a:cs typeface="Arial Rounded MT Bold"/>
                </a:endParaRPr>
              </a:p>
              <a:p>
                <a:pPr marL="0" indent="0" eaLnBrk="1" hangingPunct="1">
                  <a:buNone/>
                </a:pPr>
                <a14:m>
                  <m:oMath xmlns:m="http://schemas.openxmlformats.org/officeDocument/2006/math">
                    <m:r>
                      <a:rPr lang="en-US" sz="1662" i="1">
                        <a:solidFill>
                          <a:schemeClr val="bg1"/>
                        </a:solidFill>
                        <a:latin typeface="Cambria Math" charset="0"/>
                      </a:rPr>
                      <m:t>𝜔</m:t>
                    </m:r>
                  </m:oMath>
                </a14:m>
                <a:r>
                  <a:rPr lang="en-US" sz="1662" dirty="0">
                    <a:solidFill>
                      <a:schemeClr val="bg1"/>
                    </a:solidFill>
                  </a:rPr>
                  <a:t>	: </a:t>
                </a:r>
                <a:r>
                  <a:rPr lang="en-US" sz="1662" dirty="0">
                    <a:solidFill>
                      <a:schemeClr val="bg1"/>
                    </a:solidFill>
                    <a:latin typeface="InterFace" panose="020B0503030203020204" pitchFamily="34" charset="0"/>
                  </a:rPr>
                  <a:t>permeation coefficient [</a:t>
                </a:r>
                <a14:m>
                  <m:oMath xmlns:m="http://schemas.openxmlformats.org/officeDocument/2006/math">
                    <m:r>
                      <a:rPr lang="en-US" sz="1662" i="1">
                        <a:solidFill>
                          <a:schemeClr val="bg1"/>
                        </a:solidFill>
                        <a:latin typeface="Cambria Math" charset="0"/>
                      </a:rPr>
                      <m:t>𝜔</m:t>
                    </m:r>
                    <m:r>
                      <a:rPr lang="en-US" sz="1662" i="1">
                        <a:solidFill>
                          <a:schemeClr val="bg1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1662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1662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lin"/>
                                <m:ctrlPr>
                                  <a:rPr lang="mr-IN" sz="1662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662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62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𝐽</m:t>
                                    </m:r>
                                  </m:e>
                                  <m:sub>
                                    <m:r>
                                      <a:rPr lang="en-US" sz="1662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𝑠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1662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62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∆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662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Π</m:t>
                                    </m:r>
                                  </m:e>
                                  <m:sub>
                                    <m:r>
                                      <a:rPr lang="en-US" sz="1662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∞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b>
                        <m:sSub>
                          <m:sSubPr>
                            <m:ctrlPr>
                              <a:rPr lang="en-US" sz="1662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62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sz="1662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 sz="1662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=0</m:t>
                        </m:r>
                      </m:sub>
                    </m:sSub>
                  </m:oMath>
                </a14:m>
                <a:r>
                  <a:rPr lang="en-US" sz="1846" dirty="0">
                    <a:solidFill>
                      <a:schemeClr val="bg1"/>
                    </a:solidFill>
                    <a:latin typeface="InterFace" panose="020B0503030203020204" pitchFamily="34" charset="0"/>
                  </a:rPr>
                  <a:t>]  </a:t>
                </a:r>
              </a:p>
              <a:p>
                <a:pPr marL="0" indent="0" eaLnBrk="1" hangingPunct="1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62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62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sz="1662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𝑜</m:t>
                        </m:r>
                      </m:sub>
                    </m:sSub>
                    <m:r>
                      <a:rPr lang="en-US" sz="1662">
                        <a:solidFill>
                          <a:schemeClr val="bg1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1662" dirty="0">
                    <a:solidFill>
                      <a:schemeClr val="bg1"/>
                    </a:solidFill>
                  </a:rPr>
                  <a:t>	: </a:t>
                </a:r>
                <a:r>
                  <a:rPr lang="en-US" sz="1662" dirty="0">
                    <a:solidFill>
                      <a:schemeClr val="bg1"/>
                    </a:solidFill>
                    <a:latin typeface="InterFace" panose="020B0503030203020204" pitchFamily="34" charset="0"/>
                  </a:rPr>
                  <a:t>osmotic reflection (rejection) coefficient 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62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62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sz="1662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𝑜</m:t>
                        </m:r>
                      </m:sub>
                    </m:sSub>
                    <m:r>
                      <a:rPr lang="en-US" sz="1662" i="1">
                        <a:solidFill>
                          <a:schemeClr val="bg1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1662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1662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lin"/>
                                <m:ctrlPr>
                                  <a:rPr lang="mr-IN" sz="1662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62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  <m:t>∆</m:t>
                                </m:r>
                                <m:sSub>
                                  <m:sSubPr>
                                    <m:ctrlPr>
                                      <a:rPr lang="en-US" sz="1662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62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1662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∞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1662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62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∆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662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Π</m:t>
                                    </m:r>
                                  </m:e>
                                  <m:sub>
                                    <m:r>
                                      <a:rPr lang="en-US" sz="1662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∞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b>
                        <m:sSub>
                          <m:sSubPr>
                            <m:ctrlPr>
                              <a:rPr lang="en-US" sz="1662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62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sz="1662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 sz="1662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=0</m:t>
                        </m:r>
                      </m:sub>
                    </m:sSub>
                  </m:oMath>
                </a14:m>
                <a:r>
                  <a:rPr lang="en-US" sz="1846" dirty="0">
                    <a:solidFill>
                      <a:schemeClr val="bg1"/>
                    </a:solidFill>
                    <a:latin typeface="InterFace" panose="020B0503030203020204" pitchFamily="34" charset="0"/>
                  </a:rPr>
                  <a:t>]  </a:t>
                </a:r>
              </a:p>
              <a:p>
                <a:pPr marL="0" indent="0" eaLnBrk="1" hangingPunct="1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62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62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sz="1662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sz="1662" dirty="0">
                    <a:solidFill>
                      <a:schemeClr val="bg1"/>
                    </a:solidFill>
                  </a:rPr>
                  <a:t>	: </a:t>
                </a:r>
                <a:r>
                  <a:rPr lang="en-US" sz="1662" dirty="0">
                    <a:solidFill>
                      <a:schemeClr val="bg1"/>
                    </a:solidFill>
                    <a:latin typeface="InterFace" panose="020B0503030203020204" pitchFamily="34" charset="0"/>
                  </a:rPr>
                  <a:t>filtration reflection coefficient 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46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46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sz="1846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𝑓</m:t>
                        </m:r>
                      </m:sub>
                    </m:sSub>
                    <m:r>
                      <a:rPr lang="en-US" sz="1846">
                        <a:solidFill>
                          <a:schemeClr val="bg1"/>
                        </a:solidFill>
                        <a:latin typeface="Cambria Math" charset="0"/>
                      </a:rPr>
                      <m:t>=1−</m:t>
                    </m:r>
                    <m:sSub>
                      <m:sSubPr>
                        <m:ctrlPr>
                          <a:rPr lang="en-US" sz="1846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mr-IN" sz="1846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lin"/>
                                <m:ctrlPr>
                                  <a:rPr lang="mr-IN" sz="1846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846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46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𝐽</m:t>
                                    </m:r>
                                  </m:e>
                                  <m:sub>
                                    <m:r>
                                      <a:rPr lang="en-US" sz="1846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𝑠</m:t>
                                    </m:r>
                                  </m:sub>
                                </m:sSub>
                              </m:num>
                              <m:den>
                                <m:d>
                                  <m:dPr>
                                    <m:ctrlPr>
                                      <a:rPr lang="mr-IN" sz="1846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846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46" i="1">
                                            <a:solidFill>
                                              <a:schemeClr val="bg1"/>
                                            </a:solidFill>
                                            <a:latin typeface="Cambria Math" charset="0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a:rPr lang="en-US" sz="1846">
                                            <a:solidFill>
                                              <a:schemeClr val="bg1"/>
                                            </a:solidFill>
                                            <a:latin typeface="Cambria Math" charset="0"/>
                                          </a:rPr>
                                          <m:t>∞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1846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46" i="1">
                                            <a:solidFill>
                                              <a:schemeClr val="bg1"/>
                                            </a:solidFill>
                                            <a:latin typeface="Cambria Math" charset="0"/>
                                          </a:rPr>
                                          <m:t>𝐽</m:t>
                                        </m:r>
                                      </m:e>
                                      <m:sub>
                                        <m:r>
                                          <a:rPr lang="en-US" sz="1846" i="1">
                                            <a:solidFill>
                                              <a:schemeClr val="bg1"/>
                                            </a:solidFill>
                                            <a:latin typeface="Cambria Math" charset="0"/>
                                          </a:rPr>
                                          <m:t>𝑣</m:t>
                                        </m:r>
                                      </m:sub>
                                    </m:sSub>
                                  </m:e>
                                </m:d>
                              </m:den>
                            </m:f>
                          </m:e>
                        </m:d>
                      </m:e>
                      <m:sub>
                        <m:r>
                          <a:rPr lang="en-US" sz="1846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∆</m:t>
                        </m:r>
                        <m:sSub>
                          <m:sSubPr>
                            <m:ctrlPr>
                              <a:rPr lang="en-US" sz="1846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46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1846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∞</m:t>
                            </m:r>
                          </m:sub>
                        </m:sSub>
                        <m:r>
                          <a:rPr lang="en-US" sz="1846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=0</m:t>
                        </m:r>
                      </m:sub>
                    </m:sSub>
                  </m:oMath>
                </a14:m>
                <a:r>
                  <a:rPr lang="en-US" sz="1846" dirty="0">
                    <a:solidFill>
                      <a:schemeClr val="bg1"/>
                    </a:solidFill>
                    <a:latin typeface="InterFace" panose="020B0503030203020204" pitchFamily="34" charset="0"/>
                  </a:rPr>
                  <a:t>}</a:t>
                </a:r>
              </a:p>
              <a:p>
                <a:pPr marL="0" indent="0" eaLnBrk="1" hangingPunct="1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62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62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sz="1662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𝑜</m:t>
                        </m:r>
                      </m:sub>
                    </m:sSub>
                    <m:r>
                      <a:rPr lang="en-US" sz="1662" i="1">
                        <a:solidFill>
                          <a:srgbClr val="FFFF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≈</m:t>
                    </m:r>
                    <m:sSub>
                      <m:sSubPr>
                        <m:ctrlPr>
                          <a:rPr lang="en-US" sz="1662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62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sz="1662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sz="1662" dirty="0">
                    <a:solidFill>
                      <a:srgbClr val="FFFF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662">
                        <a:solidFill>
                          <a:srgbClr val="FFFF00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sz="1662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662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62">
                                <a:solidFill>
                                  <a:srgbClr val="FFFF00"/>
                                </a:solidFill>
                                <a:latin typeface="Cambria Math" charset="0"/>
                              </a:rPr>
                              <m:t>1−</m:t>
                            </m:r>
                            <m:r>
                              <m:rPr>
                                <m:sty m:val="p"/>
                              </m:rPr>
                              <a:rPr lang="en-US" sz="1662">
                                <a:solidFill>
                                  <a:srgbClr val="FFFF00"/>
                                </a:solidFill>
                                <a:latin typeface="Cambria Math" charset="0"/>
                              </a:rPr>
                              <m:t>Φ</m:t>
                            </m:r>
                          </m:e>
                        </m:d>
                      </m:e>
                      <m:sup>
                        <m:r>
                          <a:rPr lang="en-US" sz="1662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sz="1662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62" dirty="0">
                    <a:solidFill>
                      <a:schemeClr val="bg1"/>
                    </a:solidFill>
                  </a:rPr>
                  <a:t>	</a:t>
                </a:r>
                <a:r>
                  <a:rPr lang="en-US" sz="1662" dirty="0" err="1">
                    <a:solidFill>
                      <a:schemeClr val="bg1"/>
                    </a:solidFill>
                    <a:latin typeface="InterFace" panose="020B0503030203020204" pitchFamily="34" charset="0"/>
                  </a:rPr>
                  <a:t>Staverman</a:t>
                </a:r>
                <a:r>
                  <a:rPr lang="en-US" sz="1662" dirty="0">
                    <a:solidFill>
                      <a:schemeClr val="bg1"/>
                    </a:solidFill>
                    <a:latin typeface="InterFace" panose="020B0503030203020204" pitchFamily="34" charset="0"/>
                  </a:rPr>
                  <a:t> (1951),  Anderson (1981), Levitt (1975)</a:t>
                </a:r>
                <a:endParaRPr lang="en-US" sz="1662" dirty="0">
                  <a:solidFill>
                    <a:schemeClr val="bg1"/>
                  </a:solidFill>
                </a:endParaRPr>
              </a:p>
              <a:p>
                <a:pPr marL="0" indent="0" eaLnBrk="1" hangingPunct="1">
                  <a:buNone/>
                </a:pPr>
                <a:endParaRPr lang="en-US" sz="1846" dirty="0">
                  <a:solidFill>
                    <a:schemeClr val="bg1"/>
                  </a:solidFill>
                </a:endParaRPr>
              </a:p>
              <a:p>
                <a:pPr eaLnBrk="1" hangingPunct="1"/>
                <a:endParaRPr lang="en-GB" altLang="en-US" sz="1846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Content Placeholder 1">
                <a:extLst>
                  <a:ext uri="{FF2B5EF4-FFF2-40B4-BE49-F238E27FC236}">
                    <a16:creationId xmlns:a16="http://schemas.microsoft.com/office/drawing/2014/main" id="{7C1374E1-FFFB-8A49-A17C-DB3E45ACB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629" y="2620784"/>
                <a:ext cx="8334331" cy="3441472"/>
              </a:xfrm>
              <a:prstGeom prst="rect">
                <a:avLst/>
              </a:prstGeom>
              <a:blipFill>
                <a:blip r:embed="rId5"/>
                <a:stretch>
                  <a:fillRect l="-609" t="-735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6D535DE-A21B-1C4F-AD11-187A63BC4889}"/>
                  </a:ext>
                </a:extLst>
              </p:cNvPr>
              <p:cNvSpPr/>
              <p:nvPr/>
            </p:nvSpPr>
            <p:spPr>
              <a:xfrm>
                <a:off x="1842898" y="2967930"/>
                <a:ext cx="2371931" cy="3675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62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62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𝐽</m:t>
                          </m:r>
                        </m:e>
                        <m:sub>
                          <m:r>
                            <a:rPr lang="en-US" sz="1662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𝑣</m:t>
                          </m:r>
                        </m:sub>
                      </m:sSub>
                      <m:r>
                        <a:rPr lang="en-US" sz="1662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1662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62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sz="1662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sz="1662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62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62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∆</m:t>
                              </m:r>
                              <m:r>
                                <a:rPr lang="en-US" sz="1662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662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sub>
                          </m:sSub>
                          <m:r>
                            <a:rPr lang="en-US" sz="1662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662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62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662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𝑜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62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62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∆</m:t>
                              </m:r>
                              <m:r>
                                <m:rPr>
                                  <m:sty m:val="p"/>
                                </m:rPr>
                                <a:rPr lang="en-US" sz="1662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Π</m:t>
                              </m:r>
                            </m:e>
                            <m:sub>
                              <m:r>
                                <a:rPr lang="en-US" sz="1662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62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6D535DE-A21B-1C4F-AD11-187A63BC48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2898" y="2967930"/>
                <a:ext cx="2371931" cy="36753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F5B7D83-FA9E-1C45-B3A7-B8F297CFAFDF}"/>
                  </a:ext>
                </a:extLst>
              </p:cNvPr>
              <p:cNvSpPr/>
              <p:nvPr/>
            </p:nvSpPr>
            <p:spPr>
              <a:xfrm>
                <a:off x="1852629" y="2567823"/>
                <a:ext cx="2717924" cy="3866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62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62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𝐽</m:t>
                          </m:r>
                        </m:e>
                        <m:sub>
                          <m:r>
                            <a:rPr lang="en-US" sz="1662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𝑠</m:t>
                          </m:r>
                        </m:sub>
                      </m:sSub>
                      <m:r>
                        <a:rPr lang="en-US" sz="1662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1662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62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𝜔</m:t>
                          </m:r>
                          <m:sSub>
                            <m:sSubPr>
                              <m:ctrlPr>
                                <a:rPr lang="en-US" sz="1662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62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∆</m:t>
                              </m:r>
                              <m:r>
                                <m:rPr>
                                  <m:sty m:val="p"/>
                                </m:rPr>
                                <a:rPr lang="en-US" sz="1662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Π</m:t>
                              </m:r>
                            </m:e>
                            <m:sub>
                              <m:r>
                                <a:rPr lang="en-US" sz="1662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sub>
                          </m:sSub>
                          <m:r>
                            <a:rPr lang="en-US" sz="1662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1662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62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US" sz="1662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62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62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1662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62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662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sub>
                          </m:sSub>
                          <m:r>
                            <a:rPr lang="en-US" sz="1662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𝐽</m:t>
                          </m:r>
                        </m:e>
                        <m:sub>
                          <m:r>
                            <a:rPr lang="en-US" sz="1662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𝑣</m:t>
                          </m:r>
                        </m:sub>
                      </m:sSub>
                    </m:oMath>
                  </m:oMathPara>
                </a14:m>
                <a:endParaRPr lang="en-US" sz="1662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F5B7D83-FA9E-1C45-B3A7-B8F297CFAF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2629" y="2567823"/>
                <a:ext cx="2717924" cy="3866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D667F198-1763-0E4D-B6A3-67670ADC0E1B}"/>
              </a:ext>
            </a:extLst>
          </p:cNvPr>
          <p:cNvSpPr/>
          <p:nvPr/>
        </p:nvSpPr>
        <p:spPr>
          <a:xfrm>
            <a:off x="236547" y="169118"/>
            <a:ext cx="18344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8738"/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Modeling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931214D-EBB4-7846-9E2F-39D471C00D5F}"/>
              </a:ext>
            </a:extLst>
          </p:cNvPr>
          <p:cNvSpPr/>
          <p:nvPr/>
        </p:nvSpPr>
        <p:spPr>
          <a:xfrm>
            <a:off x="328629" y="1014241"/>
            <a:ext cx="34708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2. Black-Oil Formulation</a:t>
            </a:r>
          </a:p>
        </p:txBody>
      </p:sp>
    </p:spTree>
    <p:extLst>
      <p:ext uri="{BB962C8B-B14F-4D97-AF65-F5344CB8AC3E}">
        <p14:creationId xmlns:p14="http://schemas.microsoft.com/office/powerpoint/2010/main" val="411371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729" y="2202744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729" y="2202744"/>
            <a:ext cx="12700" cy="1270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14</a:t>
            </a:fld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15" name="Group 14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19" name="Isosceles Triangle 18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ight Triangle 19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Arc 17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B8F9E5B-386A-FC4D-987E-3CFB1EC2C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3772" y="969893"/>
            <a:ext cx="633046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D8A0A9-940A-EC42-93CD-18B8DB63B23E}"/>
              </a:ext>
            </a:extLst>
          </p:cNvPr>
          <p:cNvSpPr txBox="1"/>
          <p:nvPr/>
        </p:nvSpPr>
        <p:spPr>
          <a:xfrm>
            <a:off x="1040958" y="6538119"/>
            <a:ext cx="5158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November 8, 2019, Golden, Colorado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667F198-1763-0E4D-B6A3-67670ADC0E1B}"/>
              </a:ext>
            </a:extLst>
          </p:cNvPr>
          <p:cNvSpPr/>
          <p:nvPr/>
        </p:nvSpPr>
        <p:spPr>
          <a:xfrm>
            <a:off x="236547" y="169118"/>
            <a:ext cx="18344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8738"/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Modeling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931214D-EBB4-7846-9E2F-39D471C00D5F}"/>
              </a:ext>
            </a:extLst>
          </p:cNvPr>
          <p:cNvSpPr/>
          <p:nvPr/>
        </p:nvSpPr>
        <p:spPr>
          <a:xfrm>
            <a:off x="328629" y="1014241"/>
            <a:ext cx="34708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2. Black-Oil Formulation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A726CB2-A95D-5D4A-9026-CC042ABD4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690" y="3522869"/>
            <a:ext cx="11723" cy="1172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D593166-5C13-D74D-814C-4A4EAB93F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690" y="3522869"/>
            <a:ext cx="11723" cy="11723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0461216E-4431-6544-87C7-589C8ED4133D}"/>
              </a:ext>
            </a:extLst>
          </p:cNvPr>
          <p:cNvGrpSpPr/>
          <p:nvPr/>
        </p:nvGrpSpPr>
        <p:grpSpPr>
          <a:xfrm>
            <a:off x="1395676" y="2057561"/>
            <a:ext cx="5067074" cy="1738683"/>
            <a:chOff x="914404" y="1749286"/>
            <a:chExt cx="10270053" cy="345881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6500BE4-FC4F-4443-ADD6-4065B22F3A14}"/>
                </a:ext>
              </a:extLst>
            </p:cNvPr>
            <p:cNvGrpSpPr/>
            <p:nvPr/>
          </p:nvGrpSpPr>
          <p:grpSpPr>
            <a:xfrm>
              <a:off x="3180523" y="1749286"/>
              <a:ext cx="8003934" cy="3458818"/>
              <a:chOff x="1570384" y="1530626"/>
              <a:chExt cx="8003934" cy="3458818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9F21BA6-AF8A-254B-96DA-6CBFC93AE62A}"/>
                  </a:ext>
                </a:extLst>
              </p:cNvPr>
              <p:cNvSpPr/>
              <p:nvPr/>
            </p:nvSpPr>
            <p:spPr>
              <a:xfrm>
                <a:off x="1570384" y="1530626"/>
                <a:ext cx="3041373" cy="3458818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844083">
                  <a:defRPr/>
                </a:pPr>
                <a:endParaRPr lang="en-US" sz="1662" kern="0">
                  <a:solidFill>
                    <a:schemeClr val="bg1"/>
                  </a:solidFill>
                  <a:latin typeface="Gill Sans MT" panose="020B0502020104020203" pitchFamily="34" charset="-18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3E2C742-63D4-E641-903D-B652954E84CA}"/>
                  </a:ext>
                </a:extLst>
              </p:cNvPr>
              <p:cNvSpPr/>
              <p:nvPr/>
            </p:nvSpPr>
            <p:spPr>
              <a:xfrm>
                <a:off x="6468078" y="1530626"/>
                <a:ext cx="3106240" cy="3458818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844083">
                  <a:defRPr/>
                </a:pPr>
                <a:endParaRPr lang="en-US" sz="1662" kern="0">
                  <a:solidFill>
                    <a:schemeClr val="bg1"/>
                  </a:solidFill>
                  <a:latin typeface="Gill Sans MT" panose="020B0502020104020203" pitchFamily="34" charset="-18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C87B8C8B-4611-444E-987D-76BC44C8BB64}"/>
                  </a:ext>
                </a:extLst>
              </p:cNvPr>
              <p:cNvSpPr/>
              <p:nvPr/>
            </p:nvSpPr>
            <p:spPr>
              <a:xfrm>
                <a:off x="4432852" y="3222762"/>
                <a:ext cx="2623930" cy="213693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844083">
                  <a:defRPr/>
                </a:pPr>
                <a:endParaRPr lang="en-US" sz="1662" kern="0">
                  <a:solidFill>
                    <a:schemeClr val="bg1"/>
                  </a:solidFill>
                  <a:latin typeface="Gill Sans MT" panose="020B0502020104020203" pitchFamily="34" charset="-18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6B11C9F-912A-0A47-A4F6-562882931A77}"/>
                </a:ext>
              </a:extLst>
            </p:cNvPr>
            <p:cNvSpPr/>
            <p:nvPr/>
          </p:nvSpPr>
          <p:spPr>
            <a:xfrm>
              <a:off x="2484783" y="1749286"/>
              <a:ext cx="695740" cy="3458818"/>
            </a:xfrm>
            <a:prstGeom prst="rect">
              <a:avLst/>
            </a:prstGeom>
            <a:pattFill prst="wdUpDiag">
              <a:fgClr>
                <a:srgbClr val="5B9BD5">
                  <a:lumMod val="75000"/>
                </a:srgbClr>
              </a:fgClr>
              <a:bgClr>
                <a:sysClr val="window" lastClr="FFFFFF"/>
              </a:bgClr>
            </a:patt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C9D100C-48D1-2B49-8700-E3C531DD2D4C}"/>
                </a:ext>
              </a:extLst>
            </p:cNvPr>
            <p:cNvSpPr/>
            <p:nvPr/>
          </p:nvSpPr>
          <p:spPr>
            <a:xfrm>
              <a:off x="914404" y="3190458"/>
              <a:ext cx="1570380" cy="501928"/>
            </a:xfrm>
            <a:prstGeom prst="rect">
              <a:avLst/>
            </a:prstGeom>
            <a:pattFill prst="wdUpDiag">
              <a:fgClr>
                <a:srgbClr val="5B9BD5"/>
              </a:fgClr>
              <a:bgClr>
                <a:sysClr val="window" lastClr="FFFFFF"/>
              </a:bgClr>
            </a:pattFill>
            <a:ln w="12700" cap="flat" cmpd="sng" algn="ctr">
              <a:noFill/>
              <a:prstDash val="solid"/>
              <a:miter lim="800000"/>
            </a:ln>
            <a:effectLst>
              <a:innerShdw blurRad="114300">
                <a:prstClr val="black"/>
              </a:innerShdw>
            </a:effectLst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</p:grpSp>
      <p:sp>
        <p:nvSpPr>
          <p:cNvPr id="43" name="Hexagon 42">
            <a:extLst>
              <a:ext uri="{FF2B5EF4-FFF2-40B4-BE49-F238E27FC236}">
                <a16:creationId xmlns:a16="http://schemas.microsoft.com/office/drawing/2014/main" id="{0886CA05-56CF-E846-AE63-BF94070708FA}"/>
              </a:ext>
            </a:extLst>
          </p:cNvPr>
          <p:cNvSpPr/>
          <p:nvPr/>
        </p:nvSpPr>
        <p:spPr>
          <a:xfrm>
            <a:off x="3734788" y="2605895"/>
            <a:ext cx="117691" cy="122407"/>
          </a:xfrm>
          <a:prstGeom prst="hexagon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en-US" sz="1662" kern="0">
              <a:solidFill>
                <a:schemeClr val="bg1"/>
              </a:solidFill>
              <a:latin typeface="Gill Sans MT" panose="020B0502020104020203" pitchFamily="34" charset="-18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101BB8C-7579-6640-91BB-0870DE989A14}"/>
              </a:ext>
            </a:extLst>
          </p:cNvPr>
          <p:cNvSpPr/>
          <p:nvPr/>
        </p:nvSpPr>
        <p:spPr>
          <a:xfrm>
            <a:off x="3581135" y="2633791"/>
            <a:ext cx="58846" cy="79939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en-US" sz="1662" kern="0">
              <a:solidFill>
                <a:schemeClr val="bg1"/>
              </a:solidFill>
              <a:latin typeface="Gill Sans MT" panose="020B0502020104020203" pitchFamily="34" charset="-18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EAFEC403-E413-D843-A228-59D8B4F25630}"/>
              </a:ext>
            </a:extLst>
          </p:cNvPr>
          <p:cNvSpPr/>
          <p:nvPr/>
        </p:nvSpPr>
        <p:spPr>
          <a:xfrm>
            <a:off x="3826325" y="2784509"/>
            <a:ext cx="58846" cy="79939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en-US" sz="1662" kern="0">
              <a:solidFill>
                <a:schemeClr val="bg1"/>
              </a:solidFill>
              <a:latin typeface="Gill Sans MT" panose="020B0502020104020203" pitchFamily="34" charset="-18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D5B9E37-8BCC-E745-9C55-411371BCC134}"/>
              </a:ext>
            </a:extLst>
          </p:cNvPr>
          <p:cNvGrpSpPr/>
          <p:nvPr/>
        </p:nvGrpSpPr>
        <p:grpSpPr>
          <a:xfrm>
            <a:off x="2596288" y="2587160"/>
            <a:ext cx="1337921" cy="1142467"/>
            <a:chOff x="3347831" y="2802834"/>
            <a:chExt cx="2711726" cy="2272748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56CE2A9-B88B-CC46-9703-D009D349A10E}"/>
                </a:ext>
              </a:extLst>
            </p:cNvPr>
            <p:cNvSpPr/>
            <p:nvPr/>
          </p:nvSpPr>
          <p:spPr>
            <a:xfrm>
              <a:off x="5446643" y="4432852"/>
              <a:ext cx="487018" cy="457200"/>
            </a:xfrm>
            <a:prstGeom prst="ellipse">
              <a:avLst/>
            </a:prstGeom>
            <a:solidFill>
              <a:srgbClr val="44546A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716D093-4BDD-3B4D-A1D2-807AB246BB39}"/>
                </a:ext>
              </a:extLst>
            </p:cNvPr>
            <p:cNvSpPr/>
            <p:nvPr/>
          </p:nvSpPr>
          <p:spPr>
            <a:xfrm>
              <a:off x="3389244" y="3856382"/>
              <a:ext cx="487018" cy="457200"/>
            </a:xfrm>
            <a:prstGeom prst="ellipse">
              <a:avLst/>
            </a:prstGeom>
            <a:solidFill>
              <a:srgbClr val="44546A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5D4C422A-C291-494A-B848-C8179B55A814}"/>
                </a:ext>
              </a:extLst>
            </p:cNvPr>
            <p:cNvSpPr/>
            <p:nvPr/>
          </p:nvSpPr>
          <p:spPr>
            <a:xfrm>
              <a:off x="5208103" y="3319669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2F49B53-51BB-0B4A-8605-5A08F8A25AA4}"/>
                </a:ext>
              </a:extLst>
            </p:cNvPr>
            <p:cNvSpPr/>
            <p:nvPr/>
          </p:nvSpPr>
          <p:spPr>
            <a:xfrm>
              <a:off x="3886200" y="3110945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915CA47-A738-D04E-B0D1-55F0062BBE6B}"/>
                </a:ext>
              </a:extLst>
            </p:cNvPr>
            <p:cNvSpPr/>
            <p:nvPr/>
          </p:nvSpPr>
          <p:spPr>
            <a:xfrm>
              <a:off x="5446643" y="3982279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D73EC42-13EB-5346-B9BA-7448A2A31D98}"/>
                </a:ext>
              </a:extLst>
            </p:cNvPr>
            <p:cNvSpPr/>
            <p:nvPr/>
          </p:nvSpPr>
          <p:spPr>
            <a:xfrm>
              <a:off x="4134678" y="4509052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B9E7BB2A-55AA-6144-AFB8-60EC050E35EA}"/>
                </a:ext>
              </a:extLst>
            </p:cNvPr>
            <p:cNvSpPr/>
            <p:nvPr/>
          </p:nvSpPr>
          <p:spPr>
            <a:xfrm>
              <a:off x="3389244" y="2802834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151F0F19-DDCA-0545-957E-015A737827B6}"/>
                </a:ext>
              </a:extLst>
            </p:cNvPr>
            <p:cNvSpPr/>
            <p:nvPr/>
          </p:nvSpPr>
          <p:spPr>
            <a:xfrm>
              <a:off x="4512364" y="3190458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32142F58-C90B-F74F-B0EA-5CCA9D4F8C98}"/>
                </a:ext>
              </a:extLst>
            </p:cNvPr>
            <p:cNvSpPr/>
            <p:nvPr/>
          </p:nvSpPr>
          <p:spPr>
            <a:xfrm>
              <a:off x="4581939" y="3823253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56" name="Hexagon 55">
              <a:extLst>
                <a:ext uri="{FF2B5EF4-FFF2-40B4-BE49-F238E27FC236}">
                  <a16:creationId xmlns:a16="http://schemas.microsoft.com/office/drawing/2014/main" id="{5E14EE09-AFDB-534C-9E02-81A89290AC9C}"/>
                </a:ext>
              </a:extLst>
            </p:cNvPr>
            <p:cNvSpPr/>
            <p:nvPr/>
          </p:nvSpPr>
          <p:spPr>
            <a:xfrm>
              <a:off x="4462669" y="4767471"/>
              <a:ext cx="238539" cy="243509"/>
            </a:xfrm>
            <a:prstGeom prst="hexagon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57" name="Hexagon 56">
              <a:extLst>
                <a:ext uri="{FF2B5EF4-FFF2-40B4-BE49-F238E27FC236}">
                  <a16:creationId xmlns:a16="http://schemas.microsoft.com/office/drawing/2014/main" id="{B5BEEC45-13A5-8E4C-961F-FEA67E83B815}"/>
                </a:ext>
              </a:extLst>
            </p:cNvPr>
            <p:cNvSpPr/>
            <p:nvPr/>
          </p:nvSpPr>
          <p:spPr>
            <a:xfrm>
              <a:off x="3538330" y="3359426"/>
              <a:ext cx="238539" cy="243509"/>
            </a:xfrm>
            <a:prstGeom prst="hexagon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58" name="Hexagon 57">
              <a:extLst>
                <a:ext uri="{FF2B5EF4-FFF2-40B4-BE49-F238E27FC236}">
                  <a16:creationId xmlns:a16="http://schemas.microsoft.com/office/drawing/2014/main" id="{6AD38A2C-10E4-E94D-BC35-49F27C39BF35}"/>
                </a:ext>
              </a:extLst>
            </p:cNvPr>
            <p:cNvSpPr/>
            <p:nvPr/>
          </p:nvSpPr>
          <p:spPr>
            <a:xfrm>
              <a:off x="5774635" y="3548268"/>
              <a:ext cx="238539" cy="243509"/>
            </a:xfrm>
            <a:prstGeom prst="hexagon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59" name="Hexagon 58">
              <a:extLst>
                <a:ext uri="{FF2B5EF4-FFF2-40B4-BE49-F238E27FC236}">
                  <a16:creationId xmlns:a16="http://schemas.microsoft.com/office/drawing/2014/main" id="{8C7A18C6-FEAC-D141-B84F-98740BA14D60}"/>
                </a:ext>
              </a:extLst>
            </p:cNvPr>
            <p:cNvSpPr/>
            <p:nvPr/>
          </p:nvSpPr>
          <p:spPr>
            <a:xfrm>
              <a:off x="3568148" y="4639088"/>
              <a:ext cx="238539" cy="243509"/>
            </a:xfrm>
            <a:prstGeom prst="hexagon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B4396E03-9091-1346-A378-56D7F41EE30D}"/>
                </a:ext>
              </a:extLst>
            </p:cNvPr>
            <p:cNvSpPr/>
            <p:nvPr/>
          </p:nvSpPr>
          <p:spPr>
            <a:xfrm>
              <a:off x="4134678" y="3612873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DB82ED01-5BC7-6E4C-88AD-E2C49F423857}"/>
                </a:ext>
              </a:extLst>
            </p:cNvPr>
            <p:cNvSpPr/>
            <p:nvPr/>
          </p:nvSpPr>
          <p:spPr>
            <a:xfrm>
              <a:off x="4886739" y="4128053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D4F91ACE-9AD9-694A-BB27-080824D61707}"/>
                </a:ext>
              </a:extLst>
            </p:cNvPr>
            <p:cNvSpPr/>
            <p:nvPr/>
          </p:nvSpPr>
          <p:spPr>
            <a:xfrm>
              <a:off x="5039139" y="4896682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44AD86DF-0D5E-3D48-8AE6-C8B8321FE1BF}"/>
                </a:ext>
              </a:extLst>
            </p:cNvPr>
            <p:cNvSpPr/>
            <p:nvPr/>
          </p:nvSpPr>
          <p:spPr>
            <a:xfrm>
              <a:off x="4654825" y="4432853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034109D5-F127-9347-AE85-BCDE688C5B30}"/>
                </a:ext>
              </a:extLst>
            </p:cNvPr>
            <p:cNvSpPr/>
            <p:nvPr/>
          </p:nvSpPr>
          <p:spPr>
            <a:xfrm>
              <a:off x="5874027" y="4916556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F43E67FE-CA04-FC4F-B38E-585BB0DFE25D}"/>
                </a:ext>
              </a:extLst>
            </p:cNvPr>
            <p:cNvSpPr/>
            <p:nvPr/>
          </p:nvSpPr>
          <p:spPr>
            <a:xfrm>
              <a:off x="4853608" y="3180522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5FA807CF-0B51-5444-98E6-8CD5C2D1A276}"/>
                </a:ext>
              </a:extLst>
            </p:cNvPr>
            <p:cNvSpPr/>
            <p:nvPr/>
          </p:nvSpPr>
          <p:spPr>
            <a:xfrm>
              <a:off x="4036944" y="4121427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D04EA7F2-8B6C-CD4C-B81B-95EFBB45E98A}"/>
                </a:ext>
              </a:extLst>
            </p:cNvPr>
            <p:cNvSpPr/>
            <p:nvPr/>
          </p:nvSpPr>
          <p:spPr>
            <a:xfrm>
              <a:off x="3389244" y="3170579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F4028031-B8F5-1D4A-A31C-0DCEF5D10972}"/>
                </a:ext>
              </a:extLst>
            </p:cNvPr>
            <p:cNvSpPr/>
            <p:nvPr/>
          </p:nvSpPr>
          <p:spPr>
            <a:xfrm>
              <a:off x="3858039" y="2922104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AB70FC3-285B-DD4E-9557-3C56AC61898C}"/>
                </a:ext>
              </a:extLst>
            </p:cNvPr>
            <p:cNvSpPr/>
            <p:nvPr/>
          </p:nvSpPr>
          <p:spPr>
            <a:xfrm>
              <a:off x="3347831" y="4353339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D1437A73-96AA-DA4C-BE26-63716363287C}"/>
                </a:ext>
              </a:extLst>
            </p:cNvPr>
            <p:cNvSpPr/>
            <p:nvPr/>
          </p:nvSpPr>
          <p:spPr>
            <a:xfrm>
              <a:off x="5072266" y="3743740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3826283B-ACAB-F742-9C2A-72A5F48AF905}"/>
                </a:ext>
              </a:extLst>
            </p:cNvPr>
            <p:cNvSpPr/>
            <p:nvPr/>
          </p:nvSpPr>
          <p:spPr>
            <a:xfrm>
              <a:off x="5940287" y="3988904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87E7421-A563-5F40-A937-68505AAD9B99}"/>
              </a:ext>
            </a:extLst>
          </p:cNvPr>
          <p:cNvGrpSpPr/>
          <p:nvPr/>
        </p:nvGrpSpPr>
        <p:grpSpPr>
          <a:xfrm>
            <a:off x="2567683" y="2110854"/>
            <a:ext cx="1304412" cy="495041"/>
            <a:chOff x="3289852" y="1855305"/>
            <a:chExt cx="2643809" cy="984800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A09B01DF-A0AB-AD4E-BB15-3096501CF6D5}"/>
                </a:ext>
              </a:extLst>
            </p:cNvPr>
            <p:cNvSpPr/>
            <p:nvPr/>
          </p:nvSpPr>
          <p:spPr>
            <a:xfrm>
              <a:off x="3389244" y="2007704"/>
              <a:ext cx="487018" cy="457200"/>
            </a:xfrm>
            <a:prstGeom prst="ellipse">
              <a:avLst/>
            </a:prstGeom>
            <a:solidFill>
              <a:srgbClr val="44546A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BD80FD40-5894-944D-9D18-460583ADDB83}"/>
                </a:ext>
              </a:extLst>
            </p:cNvPr>
            <p:cNvSpPr/>
            <p:nvPr/>
          </p:nvSpPr>
          <p:spPr>
            <a:xfrm>
              <a:off x="5446643" y="2236304"/>
              <a:ext cx="487018" cy="457200"/>
            </a:xfrm>
            <a:prstGeom prst="ellipse">
              <a:avLst/>
            </a:prstGeom>
            <a:solidFill>
              <a:srgbClr val="44546A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396323AC-594F-F44A-A811-DE9D9B2C7E4D}"/>
                </a:ext>
              </a:extLst>
            </p:cNvPr>
            <p:cNvSpPr/>
            <p:nvPr/>
          </p:nvSpPr>
          <p:spPr>
            <a:xfrm>
              <a:off x="4432852" y="2534478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B3F2570B-A4DC-4147-8331-A43A86412BC3}"/>
                </a:ext>
              </a:extLst>
            </p:cNvPr>
            <p:cNvSpPr/>
            <p:nvPr/>
          </p:nvSpPr>
          <p:spPr>
            <a:xfrm>
              <a:off x="5327373" y="2156791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DF43E3ED-26C7-9C47-9601-2EB54838AF84}"/>
                </a:ext>
              </a:extLst>
            </p:cNvPr>
            <p:cNvSpPr/>
            <p:nvPr/>
          </p:nvSpPr>
          <p:spPr>
            <a:xfrm>
              <a:off x="4293704" y="1981199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7C17B05E-FB8C-7A42-8457-7B9870F4EC8A}"/>
                </a:ext>
              </a:extLst>
            </p:cNvPr>
            <p:cNvSpPr/>
            <p:nvPr/>
          </p:nvSpPr>
          <p:spPr>
            <a:xfrm>
              <a:off x="5049078" y="2047460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79" name="Hexagon 78">
              <a:extLst>
                <a:ext uri="{FF2B5EF4-FFF2-40B4-BE49-F238E27FC236}">
                  <a16:creationId xmlns:a16="http://schemas.microsoft.com/office/drawing/2014/main" id="{73FF9772-56B7-0A42-9C25-7F04AE7DFE5D}"/>
                </a:ext>
              </a:extLst>
            </p:cNvPr>
            <p:cNvSpPr/>
            <p:nvPr/>
          </p:nvSpPr>
          <p:spPr>
            <a:xfrm>
              <a:off x="4810539" y="2596596"/>
              <a:ext cx="238539" cy="243509"/>
            </a:xfrm>
            <a:prstGeom prst="hexagon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3E1FFB76-FF71-1840-A2D7-42C1C0E274E0}"/>
                </a:ext>
              </a:extLst>
            </p:cNvPr>
            <p:cNvSpPr/>
            <p:nvPr/>
          </p:nvSpPr>
          <p:spPr>
            <a:xfrm>
              <a:off x="3917673" y="2437570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8E07D989-7EBB-0240-B010-47CA2FEA7758}"/>
                </a:ext>
              </a:extLst>
            </p:cNvPr>
            <p:cNvSpPr/>
            <p:nvPr/>
          </p:nvSpPr>
          <p:spPr>
            <a:xfrm>
              <a:off x="3289852" y="1855305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5854A267-D9C0-B841-B025-64E1F108E0D7}"/>
                </a:ext>
              </a:extLst>
            </p:cNvPr>
            <p:cNvSpPr/>
            <p:nvPr/>
          </p:nvSpPr>
          <p:spPr>
            <a:xfrm>
              <a:off x="5744817" y="1875183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</p:grp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969C8E8-67D5-9949-BA18-341FE1DF818C}"/>
              </a:ext>
            </a:extLst>
          </p:cNvPr>
          <p:cNvCxnSpPr/>
          <p:nvPr/>
        </p:nvCxnSpPr>
        <p:spPr bwMode="auto">
          <a:xfrm>
            <a:off x="4514721" y="2045316"/>
            <a:ext cx="0" cy="1765665"/>
          </a:xfrm>
          <a:prstGeom prst="line">
            <a:avLst/>
          </a:prstGeom>
          <a:solidFill>
            <a:srgbClr val="00CC99"/>
          </a:solidFill>
          <a:ln w="508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62B4C20C-03E9-4342-ACCB-8AF0B9469320}"/>
              </a:ext>
            </a:extLst>
          </p:cNvPr>
          <p:cNvCxnSpPr/>
          <p:nvPr/>
        </p:nvCxnSpPr>
        <p:spPr bwMode="auto">
          <a:xfrm>
            <a:off x="4509989" y="4031229"/>
            <a:ext cx="0" cy="1765665"/>
          </a:xfrm>
          <a:prstGeom prst="line">
            <a:avLst/>
          </a:prstGeom>
          <a:solidFill>
            <a:srgbClr val="00CC99"/>
          </a:solidFill>
          <a:ln w="508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85" name="Group 84">
            <a:extLst>
              <a:ext uri="{FF2B5EF4-FFF2-40B4-BE49-F238E27FC236}">
                <a16:creationId xmlns:a16="http://schemas.microsoft.com/office/drawing/2014/main" id="{D7C34B0F-31D9-1947-831C-DCBCB2B552F6}"/>
              </a:ext>
            </a:extLst>
          </p:cNvPr>
          <p:cNvGrpSpPr/>
          <p:nvPr/>
        </p:nvGrpSpPr>
        <p:grpSpPr>
          <a:xfrm>
            <a:off x="1740779" y="3989718"/>
            <a:ext cx="4721971" cy="1816539"/>
            <a:chOff x="452052" y="3980076"/>
            <a:chExt cx="7852973" cy="2418257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F5531FEC-9137-C648-82C6-063D31FAB16D}"/>
                </a:ext>
              </a:extLst>
            </p:cNvPr>
            <p:cNvGrpSpPr/>
            <p:nvPr/>
          </p:nvGrpSpPr>
          <p:grpSpPr>
            <a:xfrm>
              <a:off x="452052" y="3980076"/>
              <a:ext cx="7852973" cy="2418257"/>
              <a:chOff x="452052" y="3651354"/>
              <a:chExt cx="7852973" cy="2418257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2834C5E6-01EA-1A4C-B974-CDC0F3109C5A}"/>
                  </a:ext>
                </a:extLst>
              </p:cNvPr>
              <p:cNvGrpSpPr/>
              <p:nvPr/>
            </p:nvGrpSpPr>
            <p:grpSpPr>
              <a:xfrm>
                <a:off x="452052" y="3651354"/>
                <a:ext cx="7852973" cy="2418257"/>
                <a:chOff x="2538759" y="1817665"/>
                <a:chExt cx="7852973" cy="3474505"/>
              </a:xfrm>
            </p:grpSpPr>
            <p:grpSp>
              <p:nvGrpSpPr>
                <p:cNvPr id="103" name="Group 102">
                  <a:extLst>
                    <a:ext uri="{FF2B5EF4-FFF2-40B4-BE49-F238E27FC236}">
                      <a16:creationId xmlns:a16="http://schemas.microsoft.com/office/drawing/2014/main" id="{638D9F19-E761-FB4F-B54A-DE2D5FAD4F43}"/>
                    </a:ext>
                  </a:extLst>
                </p:cNvPr>
                <p:cNvGrpSpPr/>
                <p:nvPr/>
              </p:nvGrpSpPr>
              <p:grpSpPr>
                <a:xfrm>
                  <a:off x="4115261" y="1817665"/>
                  <a:ext cx="6276471" cy="3474505"/>
                  <a:chOff x="2505122" y="1599005"/>
                  <a:chExt cx="6276471" cy="3474505"/>
                </a:xfrm>
              </p:grpSpPr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5243208C-AC44-5941-8310-E302E4995F32}"/>
                      </a:ext>
                    </a:extLst>
                  </p:cNvPr>
                  <p:cNvSpPr/>
                  <p:nvPr/>
                </p:nvSpPr>
                <p:spPr>
                  <a:xfrm>
                    <a:off x="2505122" y="1599005"/>
                    <a:ext cx="2222379" cy="3458818"/>
                  </a:xfrm>
                  <a:prstGeom prst="rect">
                    <a:avLst/>
                  </a:prstGeom>
                  <a:solidFill>
                    <a:srgbClr val="5B9BD5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844083">
                      <a:defRPr/>
                    </a:pPr>
                    <a:endParaRPr lang="en-US" sz="1662" kern="0">
                      <a:solidFill>
                        <a:schemeClr val="bg1"/>
                      </a:solidFill>
                      <a:latin typeface="Gill Sans MT" panose="020B0502020104020203" pitchFamily="34" charset="-18"/>
                    </a:endParaRPr>
                  </a:p>
                </p:txBody>
              </p:sp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09CD9E06-7DF7-6543-9625-04DE08BF8417}"/>
                      </a:ext>
                    </a:extLst>
                  </p:cNvPr>
                  <p:cNvSpPr/>
                  <p:nvPr/>
                </p:nvSpPr>
                <p:spPr>
                  <a:xfrm>
                    <a:off x="6244388" y="1614692"/>
                    <a:ext cx="2537205" cy="3458818"/>
                  </a:xfrm>
                  <a:prstGeom prst="rect">
                    <a:avLst/>
                  </a:prstGeom>
                  <a:solidFill>
                    <a:srgbClr val="5B9BD5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844083">
                      <a:defRPr/>
                    </a:pPr>
                    <a:endParaRPr lang="en-US" sz="1662" kern="0">
                      <a:solidFill>
                        <a:schemeClr val="bg1"/>
                      </a:solidFill>
                      <a:latin typeface="Gill Sans MT" panose="020B0502020104020203" pitchFamily="34" charset="-18"/>
                    </a:endParaRPr>
                  </a:p>
                </p:txBody>
              </p:sp>
              <p:sp>
                <p:nvSpPr>
                  <p:cNvPr id="108" name="Rectangle 107">
                    <a:extLst>
                      <a:ext uri="{FF2B5EF4-FFF2-40B4-BE49-F238E27FC236}">
                        <a16:creationId xmlns:a16="http://schemas.microsoft.com/office/drawing/2014/main" id="{A04330F9-1B54-C944-B440-C6FA8A76C516}"/>
                      </a:ext>
                    </a:extLst>
                  </p:cNvPr>
                  <p:cNvSpPr/>
                  <p:nvPr/>
                </p:nvSpPr>
                <p:spPr>
                  <a:xfrm>
                    <a:off x="4432852" y="3222763"/>
                    <a:ext cx="1979574" cy="190858"/>
                  </a:xfrm>
                  <a:prstGeom prst="rect">
                    <a:avLst/>
                  </a:prstGeom>
                  <a:solidFill>
                    <a:srgbClr val="5B9BD5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844083">
                      <a:defRPr/>
                    </a:pPr>
                    <a:endParaRPr lang="en-US" sz="1662" kern="0">
                      <a:solidFill>
                        <a:schemeClr val="bg1"/>
                      </a:solidFill>
                      <a:latin typeface="Gill Sans MT" panose="020B0502020104020203" pitchFamily="34" charset="-18"/>
                    </a:endParaRPr>
                  </a:p>
                </p:txBody>
              </p:sp>
            </p:grp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980206A3-14FF-BE47-B693-5B86D70B821E}"/>
                    </a:ext>
                  </a:extLst>
                </p:cNvPr>
                <p:cNvSpPr/>
                <p:nvPr/>
              </p:nvSpPr>
              <p:spPr>
                <a:xfrm>
                  <a:off x="4115262" y="1833352"/>
                  <a:ext cx="695740" cy="3458818"/>
                </a:xfrm>
                <a:prstGeom prst="rect">
                  <a:avLst/>
                </a:prstGeom>
                <a:pattFill prst="wdUpDiag">
                  <a:fgClr>
                    <a:srgbClr val="5B9BD5">
                      <a:lumMod val="75000"/>
                    </a:srgbClr>
                  </a:fgClr>
                  <a:bgClr>
                    <a:sysClr val="window" lastClr="FFFFFF"/>
                  </a:bgClr>
                </a:pattFill>
                <a:ln w="12700" cap="flat" cmpd="sng" algn="ctr">
                  <a:noFill/>
                  <a:prstDash val="solid"/>
                  <a:miter lim="800000"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txBody>
                <a:bodyPr rtlCol="0" anchor="ctr"/>
                <a:lstStyle/>
                <a:p>
                  <a:pPr algn="ctr" defTabSz="844083">
                    <a:defRPr/>
                  </a:pPr>
                  <a:endParaRPr lang="en-US" sz="1662" kern="0">
                    <a:solidFill>
                      <a:schemeClr val="bg1"/>
                    </a:solidFill>
                    <a:latin typeface="Gill Sans MT" panose="020B0502020104020203" pitchFamily="34" charset="-18"/>
                  </a:endParaRPr>
                </a:p>
              </p:txBody>
            </p:sp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3E52F6CB-4D28-0A40-BDA0-64907CC52223}"/>
                    </a:ext>
                  </a:extLst>
                </p:cNvPr>
                <p:cNvSpPr/>
                <p:nvPr/>
              </p:nvSpPr>
              <p:spPr>
                <a:xfrm>
                  <a:off x="2538759" y="3130353"/>
                  <a:ext cx="1570380" cy="501928"/>
                </a:xfrm>
                <a:prstGeom prst="rect">
                  <a:avLst/>
                </a:prstGeom>
                <a:pattFill prst="wdUpDiag">
                  <a:fgClr>
                    <a:srgbClr val="5B9BD5"/>
                  </a:fgClr>
                  <a:bgClr>
                    <a:sysClr val="window" lastClr="FFFFFF"/>
                  </a:bgClr>
                </a:pattFill>
                <a:ln w="12700" cap="flat" cmpd="sng" algn="ctr">
                  <a:noFill/>
                  <a:prstDash val="solid"/>
                  <a:miter lim="800000"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rtlCol="0" anchor="ctr"/>
                <a:lstStyle/>
                <a:p>
                  <a:pPr algn="ctr" defTabSz="844083">
                    <a:defRPr/>
                  </a:pPr>
                  <a:endParaRPr lang="en-US" sz="1662" kern="0">
                    <a:solidFill>
                      <a:schemeClr val="bg1"/>
                    </a:solidFill>
                    <a:latin typeface="Gill Sans MT" panose="020B0502020104020203" pitchFamily="34" charset="-18"/>
                  </a:endParaRPr>
                </a:p>
              </p:txBody>
            </p:sp>
          </p:grpSp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CA23F697-1FD4-F744-9339-856B48C351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32224" y="4724896"/>
                <a:ext cx="359695" cy="310923"/>
              </a:xfrm>
              <a:prstGeom prst="rect">
                <a:avLst/>
              </a:prstGeom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C99145BE-964F-3F45-BD45-908736BDDC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22309" y="3909402"/>
                <a:ext cx="176799" cy="164606"/>
              </a:xfrm>
              <a:prstGeom prst="rect">
                <a:avLst/>
              </a:prstGeom>
            </p:spPr>
          </p:pic>
          <p:pic>
            <p:nvPicPr>
              <p:cNvPr id="91" name="Picture 90">
                <a:extLst>
                  <a:ext uri="{FF2B5EF4-FFF2-40B4-BE49-F238E27FC236}">
                    <a16:creationId xmlns:a16="http://schemas.microsoft.com/office/drawing/2014/main" id="{70BE413B-C2E8-D646-B0D9-D10ABEDD2E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74004" y="5714757"/>
                <a:ext cx="176799" cy="164606"/>
              </a:xfrm>
              <a:prstGeom prst="rect">
                <a:avLst/>
              </a:prstGeom>
            </p:spPr>
          </p:pic>
          <p:sp>
            <p:nvSpPr>
              <p:cNvPr id="92" name="Hexagon 91">
                <a:extLst>
                  <a:ext uri="{FF2B5EF4-FFF2-40B4-BE49-F238E27FC236}">
                    <a16:creationId xmlns:a16="http://schemas.microsoft.com/office/drawing/2014/main" id="{343D8B3B-2112-3648-B339-6A143F8E14D5}"/>
                  </a:ext>
                </a:extLst>
              </p:cNvPr>
              <p:cNvSpPr/>
              <p:nvPr/>
            </p:nvSpPr>
            <p:spPr>
              <a:xfrm>
                <a:off x="2944680" y="4240625"/>
                <a:ext cx="177421" cy="164290"/>
              </a:xfrm>
              <a:prstGeom prst="hexagon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844083">
                  <a:defRPr/>
                </a:pPr>
                <a:endParaRPr lang="en-US" sz="1662" kern="0">
                  <a:solidFill>
                    <a:schemeClr val="bg1"/>
                  </a:solidFill>
                  <a:latin typeface="Gill Sans MT" panose="020B0502020104020203" pitchFamily="34" charset="-18"/>
                </a:endParaRPr>
              </a:p>
            </p:txBody>
          </p:sp>
          <p:sp>
            <p:nvSpPr>
              <p:cNvPr id="93" name="Hexagon 92">
                <a:extLst>
                  <a:ext uri="{FF2B5EF4-FFF2-40B4-BE49-F238E27FC236}">
                    <a16:creationId xmlns:a16="http://schemas.microsoft.com/office/drawing/2014/main" id="{94814875-1EDC-DF47-8577-46991AAC7696}"/>
                  </a:ext>
                </a:extLst>
              </p:cNvPr>
              <p:cNvSpPr/>
              <p:nvPr/>
            </p:nvSpPr>
            <p:spPr>
              <a:xfrm>
                <a:off x="3094282" y="5602455"/>
                <a:ext cx="177421" cy="164290"/>
              </a:xfrm>
              <a:prstGeom prst="hexagon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844083">
                  <a:defRPr/>
                </a:pPr>
                <a:endParaRPr lang="en-US" sz="1662" kern="0">
                  <a:solidFill>
                    <a:schemeClr val="bg1"/>
                  </a:solidFill>
                  <a:latin typeface="Gill Sans MT" panose="020B0502020104020203" pitchFamily="34" charset="-18"/>
                </a:endParaRPr>
              </a:p>
            </p:txBody>
          </p:sp>
          <p:pic>
            <p:nvPicPr>
              <p:cNvPr id="94" name="Picture 93">
                <a:extLst>
                  <a:ext uri="{FF2B5EF4-FFF2-40B4-BE49-F238E27FC236}">
                    <a16:creationId xmlns:a16="http://schemas.microsoft.com/office/drawing/2014/main" id="{CE8A4ACC-B633-2242-B696-A580027059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98996" y="3769182"/>
                <a:ext cx="359695" cy="304826"/>
              </a:xfrm>
              <a:prstGeom prst="rect">
                <a:avLst/>
              </a:prstGeom>
            </p:spPr>
          </p:pic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19891AB4-A5BF-554A-A71C-B31F697C6D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87132" y="4285089"/>
                <a:ext cx="359695" cy="304826"/>
              </a:xfrm>
              <a:prstGeom prst="rect">
                <a:avLst/>
              </a:prstGeom>
            </p:spPr>
          </p:pic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545EDFA6-549C-4843-8A4E-4CB1D757DF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70757" y="5222373"/>
                <a:ext cx="359695" cy="304826"/>
              </a:xfrm>
              <a:prstGeom prst="rect">
                <a:avLst/>
              </a:prstGeom>
            </p:spPr>
          </p:pic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85204F88-CFA1-CE47-A0B5-1C5586C169FB}"/>
                  </a:ext>
                </a:extLst>
              </p:cNvPr>
              <p:cNvSpPr/>
              <p:nvPr/>
            </p:nvSpPr>
            <p:spPr>
              <a:xfrm>
                <a:off x="3482377" y="5275737"/>
                <a:ext cx="119270" cy="110682"/>
              </a:xfrm>
              <a:prstGeom prst="ellipse">
                <a:avLst/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844083">
                  <a:defRPr/>
                </a:pPr>
                <a:endParaRPr lang="en-US" sz="1662" kern="0">
                  <a:solidFill>
                    <a:schemeClr val="bg1"/>
                  </a:solidFill>
                  <a:latin typeface="Gill Sans MT" panose="020B0502020104020203" pitchFamily="34" charset="-18"/>
                </a:endParaRPr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7BAF412A-7DC1-F44B-BA75-425D4187D79F}"/>
                  </a:ext>
                </a:extLst>
              </p:cNvPr>
              <p:cNvSpPr/>
              <p:nvPr/>
            </p:nvSpPr>
            <p:spPr>
              <a:xfrm>
                <a:off x="3634777" y="4255829"/>
                <a:ext cx="119270" cy="110682"/>
              </a:xfrm>
              <a:prstGeom prst="ellipse">
                <a:avLst/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844083">
                  <a:defRPr/>
                </a:pPr>
                <a:endParaRPr lang="en-US" sz="1662" kern="0">
                  <a:solidFill>
                    <a:schemeClr val="bg1"/>
                  </a:solidFill>
                  <a:latin typeface="Gill Sans MT" panose="020B0502020104020203" pitchFamily="34" charset="-18"/>
                </a:endParaRPr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F9A5FF86-ADAD-1C4E-B5A3-4ACEFF9D7AA6}"/>
                  </a:ext>
                </a:extLst>
              </p:cNvPr>
              <p:cNvSpPr/>
              <p:nvPr/>
            </p:nvSpPr>
            <p:spPr>
              <a:xfrm>
                <a:off x="3869237" y="5428137"/>
                <a:ext cx="119270" cy="110682"/>
              </a:xfrm>
              <a:prstGeom prst="ellipse">
                <a:avLst/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844083">
                  <a:defRPr/>
                </a:pPr>
                <a:endParaRPr lang="en-US" sz="1662" kern="0">
                  <a:solidFill>
                    <a:schemeClr val="bg1"/>
                  </a:solidFill>
                  <a:latin typeface="Gill Sans MT" panose="020B0502020104020203" pitchFamily="34" charset="-18"/>
                </a:endParaRPr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DBF04B28-66C6-5047-9FC4-0F34279FFFAC}"/>
                  </a:ext>
                </a:extLst>
              </p:cNvPr>
              <p:cNvSpPr/>
              <p:nvPr/>
            </p:nvSpPr>
            <p:spPr>
              <a:xfrm>
                <a:off x="3634777" y="5756382"/>
                <a:ext cx="119270" cy="110682"/>
              </a:xfrm>
              <a:prstGeom prst="ellipse">
                <a:avLst/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844083">
                  <a:defRPr/>
                </a:pPr>
                <a:endParaRPr lang="en-US" sz="1662" kern="0">
                  <a:solidFill>
                    <a:schemeClr val="bg1"/>
                  </a:solidFill>
                  <a:latin typeface="Gill Sans MT" panose="020B0502020104020203" pitchFamily="34" charset="-18"/>
                </a:endParaRPr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043CA67E-A1C8-5346-A9E1-26B8D98F59C2}"/>
                  </a:ext>
                </a:extLst>
              </p:cNvPr>
              <p:cNvSpPr/>
              <p:nvPr/>
            </p:nvSpPr>
            <p:spPr>
              <a:xfrm>
                <a:off x="3236195" y="3927584"/>
                <a:ext cx="119270" cy="110682"/>
              </a:xfrm>
              <a:prstGeom prst="ellipse">
                <a:avLst/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844083">
                  <a:defRPr/>
                </a:pPr>
                <a:endParaRPr lang="en-US" sz="1662" kern="0">
                  <a:solidFill>
                    <a:schemeClr val="bg1"/>
                  </a:solidFill>
                  <a:latin typeface="Gill Sans MT" panose="020B0502020104020203" pitchFamily="34" charset="-18"/>
                </a:endParaRPr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D64EFF67-54F1-274A-8997-7E4971CC49B2}"/>
                  </a:ext>
                </a:extLst>
              </p:cNvPr>
              <p:cNvSpPr/>
              <p:nvPr/>
            </p:nvSpPr>
            <p:spPr>
              <a:xfrm>
                <a:off x="4021637" y="4970941"/>
                <a:ext cx="119270" cy="110682"/>
              </a:xfrm>
              <a:prstGeom prst="ellipse">
                <a:avLst/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844083">
                  <a:defRPr/>
                </a:pPr>
                <a:endParaRPr lang="en-US" sz="1662" kern="0">
                  <a:solidFill>
                    <a:schemeClr val="bg1"/>
                  </a:solidFill>
                  <a:latin typeface="Gill Sans MT" panose="020B0502020104020203" pitchFamily="34" charset="-18"/>
                </a:endParaRPr>
              </a:p>
            </p:txBody>
          </p:sp>
        </p:grp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3EB952A3-EA5C-F240-B14F-0616E5549285}"/>
                </a:ext>
              </a:extLst>
            </p:cNvPr>
            <p:cNvCxnSpPr/>
            <p:nvPr/>
          </p:nvCxnSpPr>
          <p:spPr bwMode="auto">
            <a:xfrm>
              <a:off x="579310" y="5483084"/>
              <a:ext cx="1443122" cy="0"/>
            </a:xfrm>
            <a:prstGeom prst="straightConnector1">
              <a:avLst/>
            </a:prstGeom>
            <a:noFill/>
            <a:ln w="82550" cap="flat" cmpd="sng" algn="ctr">
              <a:solidFill>
                <a:srgbClr val="00CC99"/>
              </a:solidFill>
              <a:prstDash val="solid"/>
              <a:headEnd type="none" w="med" len="me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1895D63E-8E62-B34E-886D-2E1234644E98}"/>
                  </a:ext>
                </a:extLst>
              </p:cNvPr>
              <p:cNvSpPr txBox="1"/>
              <p:nvPr/>
            </p:nvSpPr>
            <p:spPr>
              <a:xfrm>
                <a:off x="849270" y="1251200"/>
                <a:ext cx="5771036" cy="5870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846" dirty="0">
                    <a:solidFill>
                      <a:schemeClr val="bg1"/>
                    </a:solidFill>
                    <a:latin typeface="InterFace" panose="020B0503030203020204" pitchFamily="34" charset="0"/>
                    <a:cs typeface="Arial Rounded MT Bold"/>
                  </a:rPr>
                  <a:t>Partition Coefficient</a:t>
                </a:r>
                <a:r>
                  <a:rPr lang="en-US" sz="1846" dirty="0">
                    <a:solidFill>
                      <a:schemeClr val="bg1"/>
                    </a:solidFill>
                    <a:latin typeface="Gill Sans MT" panose="020B0502020104020203" pitchFamily="34" charset="-18"/>
                    <a:cs typeface="Arial Rounded MT Bold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46" b="1" i="1">
                        <a:solidFill>
                          <a:schemeClr val="bg1"/>
                        </a:solidFill>
                        <a:latin typeface="Cambria Math" charset="0"/>
                      </a:rPr>
                      <m:t>Φ</m:t>
                    </m:r>
                    <m:r>
                      <a:rPr lang="en-US" sz="1846" b="1">
                        <a:solidFill>
                          <a:schemeClr val="bg1"/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1846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46" b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∆</m:t>
                        </m:r>
                        <m:sSub>
                          <m:sSubPr>
                            <m:ctrlPr>
                              <a:rPr lang="en-US" sz="1846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46" b="1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1846" b="1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en-US" sz="1846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846" b="1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1846" b="1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𝑦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sz="1846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46" b="1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US" sz="1846" b="1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sup>
                        </m:sSubSup>
                        <m:r>
                          <a:rPr lang="en-US" sz="1846" b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 </m:t>
                        </m:r>
                      </m:den>
                    </m:f>
                  </m:oMath>
                </a14:m>
                <a:endParaRPr lang="en-US" sz="1846" b="1" dirty="0">
                  <a:solidFill>
                    <a:schemeClr val="bg1"/>
                  </a:solidFill>
                  <a:latin typeface="Gill Sans MT" panose="020B0502020104020203" pitchFamily="34" charset="-18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1895D63E-8E62-B34E-886D-2E1234644E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270" y="1251200"/>
                <a:ext cx="5771036" cy="587084"/>
              </a:xfrm>
              <a:prstGeom prst="rect">
                <a:avLst/>
              </a:prstGeom>
              <a:blipFill>
                <a:blip r:embed="rId7"/>
                <a:stretch>
                  <a:fillRect t="-40426" b="-978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8370E972-95C9-7F40-80B0-CCADF52D06F0}"/>
                  </a:ext>
                </a:extLst>
              </p:cNvPr>
              <p:cNvSpPr txBox="1"/>
              <p:nvPr/>
            </p:nvSpPr>
            <p:spPr>
              <a:xfrm>
                <a:off x="6684018" y="1972290"/>
                <a:ext cx="2346638" cy="416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62" dirty="0">
                    <a:solidFill>
                      <a:schemeClr val="bg1"/>
                    </a:solidFill>
                    <a:latin typeface="Gill Sans MT" panose="020B0502020104020203" pitchFamily="34" charset="-18"/>
                  </a:rPr>
                  <a:t>Component y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62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62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𝐶</m:t>
                        </m:r>
                      </m:e>
                      <m:sub>
                        <m:r>
                          <a:rPr lang="en-US" sz="1662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𝑦</m:t>
                        </m:r>
                      </m:sub>
                      <m:sup>
                        <m:sSub>
                          <m:sSubPr>
                            <m:ctrlPr>
                              <a:rPr lang="en-US" sz="1662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62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1662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sup>
                    </m:sSubSup>
                    <m:r>
                      <a:rPr lang="en-US" sz="1662" i="1">
                        <a:solidFill>
                          <a:schemeClr val="bg1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endParaRPr lang="en-US" sz="1662" dirty="0">
                  <a:solidFill>
                    <a:schemeClr val="bg1"/>
                  </a:solidFill>
                  <a:latin typeface="Gill Sans MT" panose="020B0502020104020203" pitchFamily="34" charset="-18"/>
                </a:endParaRP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8370E972-95C9-7F40-80B0-CCADF52D06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4018" y="1972290"/>
                <a:ext cx="2346638" cy="416140"/>
              </a:xfrm>
              <a:prstGeom prst="rect">
                <a:avLst/>
              </a:prstGeom>
              <a:blipFill>
                <a:blip r:embed="rId8"/>
                <a:stretch>
                  <a:fillRect l="-1075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1" name="Hexagon 110">
            <a:extLst>
              <a:ext uri="{FF2B5EF4-FFF2-40B4-BE49-F238E27FC236}">
                <a16:creationId xmlns:a16="http://schemas.microsoft.com/office/drawing/2014/main" id="{FFD05D3E-869C-7F41-9A78-369048FB5475}"/>
              </a:ext>
            </a:extLst>
          </p:cNvPr>
          <p:cNvSpPr/>
          <p:nvPr/>
        </p:nvSpPr>
        <p:spPr>
          <a:xfrm>
            <a:off x="6186063" y="2616205"/>
            <a:ext cx="117691" cy="122407"/>
          </a:xfrm>
          <a:prstGeom prst="hexagon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en-US" sz="1662" kern="0">
              <a:solidFill>
                <a:schemeClr val="bg1"/>
              </a:solidFill>
              <a:latin typeface="Gill Sans MT" panose="020B0502020104020203" pitchFamily="34" charset="-18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C3AD6F8B-EEF0-464C-9590-AA6D3E3F9120}"/>
              </a:ext>
            </a:extLst>
          </p:cNvPr>
          <p:cNvSpPr/>
          <p:nvPr/>
        </p:nvSpPr>
        <p:spPr>
          <a:xfrm>
            <a:off x="6032410" y="2644101"/>
            <a:ext cx="58846" cy="79939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en-US" sz="1662" kern="0">
              <a:solidFill>
                <a:schemeClr val="bg1"/>
              </a:solidFill>
              <a:latin typeface="Gill Sans MT" panose="020B0502020104020203" pitchFamily="34" charset="-18"/>
            </a:endParaRP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E1AD452A-25AD-724E-A50E-2B06F376B43A}"/>
              </a:ext>
            </a:extLst>
          </p:cNvPr>
          <p:cNvSpPr/>
          <p:nvPr/>
        </p:nvSpPr>
        <p:spPr>
          <a:xfrm>
            <a:off x="6277600" y="2794819"/>
            <a:ext cx="58846" cy="79939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en-US" sz="1662" kern="0">
              <a:solidFill>
                <a:schemeClr val="bg1"/>
              </a:solidFill>
              <a:latin typeface="Gill Sans MT" panose="020B0502020104020203" pitchFamily="34" charset="-18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DB038C0F-89DC-2442-8EB5-A0617080E75E}"/>
              </a:ext>
            </a:extLst>
          </p:cNvPr>
          <p:cNvSpPr/>
          <p:nvPr/>
        </p:nvSpPr>
        <p:spPr>
          <a:xfrm>
            <a:off x="6083083" y="3416849"/>
            <a:ext cx="240286" cy="229826"/>
          </a:xfrm>
          <a:prstGeom prst="ellipse">
            <a:avLst/>
          </a:prstGeom>
          <a:solidFill>
            <a:srgbClr val="44546A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en-US" sz="1662" kern="0">
              <a:solidFill>
                <a:schemeClr val="bg1"/>
              </a:solidFill>
              <a:latin typeface="Gill Sans MT" panose="020B0502020104020203" pitchFamily="34" charset="-18"/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B8A37EDA-7BA1-9C47-B8F7-ACF8C5CAA199}"/>
              </a:ext>
            </a:extLst>
          </p:cNvPr>
          <p:cNvSpPr/>
          <p:nvPr/>
        </p:nvSpPr>
        <p:spPr>
          <a:xfrm>
            <a:off x="5067996" y="3127068"/>
            <a:ext cx="240286" cy="229826"/>
          </a:xfrm>
          <a:prstGeom prst="ellipse">
            <a:avLst/>
          </a:prstGeom>
          <a:solidFill>
            <a:srgbClr val="44546A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en-US" sz="1662" kern="0">
              <a:solidFill>
                <a:schemeClr val="bg1"/>
              </a:solidFill>
              <a:latin typeface="Gill Sans MT" panose="020B0502020104020203" pitchFamily="34" charset="-18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06205582-0ADD-DD44-8C26-0EA4942CDA0C}"/>
              </a:ext>
            </a:extLst>
          </p:cNvPr>
          <p:cNvSpPr/>
          <p:nvPr/>
        </p:nvSpPr>
        <p:spPr>
          <a:xfrm>
            <a:off x="5965391" y="2857273"/>
            <a:ext cx="58846" cy="79939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en-US" sz="1662" kern="0">
              <a:solidFill>
                <a:schemeClr val="bg1"/>
              </a:solidFill>
              <a:latin typeface="Gill Sans MT" panose="020B0502020104020203" pitchFamily="34" charset="-18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CD368BC4-B78E-9648-9AC6-4D4AD225674C}"/>
              </a:ext>
            </a:extLst>
          </p:cNvPr>
          <p:cNvSpPr/>
          <p:nvPr/>
        </p:nvSpPr>
        <p:spPr>
          <a:xfrm>
            <a:off x="5313187" y="2752351"/>
            <a:ext cx="58846" cy="79939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en-US" sz="1662" kern="0">
              <a:solidFill>
                <a:schemeClr val="bg1"/>
              </a:solidFill>
              <a:latin typeface="Gill Sans MT" panose="020B0502020104020203" pitchFamily="34" charset="-18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02ACAA90-3740-1D48-B8D5-9860162CE448}"/>
              </a:ext>
            </a:extLst>
          </p:cNvPr>
          <p:cNvSpPr/>
          <p:nvPr/>
        </p:nvSpPr>
        <p:spPr>
          <a:xfrm>
            <a:off x="6083083" y="3190355"/>
            <a:ext cx="58846" cy="79939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en-US" sz="1662" kern="0">
              <a:solidFill>
                <a:schemeClr val="bg1"/>
              </a:solidFill>
              <a:latin typeface="Gill Sans MT" panose="020B0502020104020203" pitchFamily="34" charset="-18"/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42A70A99-4E13-B64A-AB98-CCCAFC62F5D6}"/>
              </a:ext>
            </a:extLst>
          </p:cNvPr>
          <p:cNvSpPr/>
          <p:nvPr/>
        </p:nvSpPr>
        <p:spPr>
          <a:xfrm>
            <a:off x="5435781" y="3455153"/>
            <a:ext cx="58846" cy="79939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en-US" sz="1662" kern="0">
              <a:solidFill>
                <a:schemeClr val="bg1"/>
              </a:solidFill>
              <a:latin typeface="Gill Sans MT" panose="020B0502020104020203" pitchFamily="34" charset="-18"/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000684CA-43C2-B949-97FE-FBA1268C539C}"/>
              </a:ext>
            </a:extLst>
          </p:cNvPr>
          <p:cNvSpPr/>
          <p:nvPr/>
        </p:nvSpPr>
        <p:spPr>
          <a:xfrm>
            <a:off x="5067996" y="2597470"/>
            <a:ext cx="58846" cy="79939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en-US" sz="1662" kern="0">
              <a:solidFill>
                <a:schemeClr val="bg1"/>
              </a:solidFill>
              <a:latin typeface="Gill Sans MT" panose="020B0502020104020203" pitchFamily="34" charset="-18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44BCC909-24AC-C242-AC7E-BE37C8C85EBA}"/>
              </a:ext>
            </a:extLst>
          </p:cNvPr>
          <p:cNvSpPr/>
          <p:nvPr/>
        </p:nvSpPr>
        <p:spPr>
          <a:xfrm>
            <a:off x="5622125" y="2792321"/>
            <a:ext cx="58846" cy="79939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en-US" sz="1662" kern="0">
              <a:solidFill>
                <a:schemeClr val="bg1"/>
              </a:solidFill>
              <a:latin typeface="Gill Sans MT" panose="020B0502020104020203" pitchFamily="34" charset="-18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DE6C5A2B-7BC6-1D47-81FB-0CAEBBFEA6C6}"/>
              </a:ext>
            </a:extLst>
          </p:cNvPr>
          <p:cNvSpPr/>
          <p:nvPr/>
        </p:nvSpPr>
        <p:spPr>
          <a:xfrm>
            <a:off x="5656452" y="3110415"/>
            <a:ext cx="58846" cy="79939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en-US" sz="1662" kern="0">
              <a:solidFill>
                <a:schemeClr val="bg1"/>
              </a:solidFill>
              <a:latin typeface="Gill Sans MT" panose="020B0502020104020203" pitchFamily="34" charset="-18"/>
            </a:endParaRPr>
          </a:p>
        </p:txBody>
      </p:sp>
      <p:sp>
        <p:nvSpPr>
          <p:cNvPr id="123" name="Hexagon 122">
            <a:extLst>
              <a:ext uri="{FF2B5EF4-FFF2-40B4-BE49-F238E27FC236}">
                <a16:creationId xmlns:a16="http://schemas.microsoft.com/office/drawing/2014/main" id="{EF0E1572-19DD-5C43-8D39-84DBC9A638BD}"/>
              </a:ext>
            </a:extLst>
          </p:cNvPr>
          <p:cNvSpPr/>
          <p:nvPr/>
        </p:nvSpPr>
        <p:spPr>
          <a:xfrm>
            <a:off x="5597607" y="3585056"/>
            <a:ext cx="117691" cy="122407"/>
          </a:xfrm>
          <a:prstGeom prst="hexagon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en-US" sz="1662" kern="0">
              <a:solidFill>
                <a:schemeClr val="bg1"/>
              </a:solidFill>
              <a:latin typeface="Gill Sans MT" panose="020B0502020104020203" pitchFamily="34" charset="-18"/>
            </a:endParaRPr>
          </a:p>
        </p:txBody>
      </p:sp>
      <p:sp>
        <p:nvSpPr>
          <p:cNvPr id="124" name="Hexagon 123">
            <a:extLst>
              <a:ext uri="{FF2B5EF4-FFF2-40B4-BE49-F238E27FC236}">
                <a16:creationId xmlns:a16="http://schemas.microsoft.com/office/drawing/2014/main" id="{FEC72F6B-3400-534C-AEC2-195ECCCFC8D7}"/>
              </a:ext>
            </a:extLst>
          </p:cNvPr>
          <p:cNvSpPr/>
          <p:nvPr/>
        </p:nvSpPr>
        <p:spPr>
          <a:xfrm>
            <a:off x="5141553" y="2877258"/>
            <a:ext cx="117691" cy="122407"/>
          </a:xfrm>
          <a:prstGeom prst="hexagon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en-US" sz="1662" kern="0">
              <a:solidFill>
                <a:schemeClr val="bg1"/>
              </a:solidFill>
              <a:latin typeface="Gill Sans MT" panose="020B0502020104020203" pitchFamily="34" charset="-18"/>
            </a:endParaRPr>
          </a:p>
        </p:txBody>
      </p:sp>
      <p:sp>
        <p:nvSpPr>
          <p:cNvPr id="125" name="Hexagon 124">
            <a:extLst>
              <a:ext uri="{FF2B5EF4-FFF2-40B4-BE49-F238E27FC236}">
                <a16:creationId xmlns:a16="http://schemas.microsoft.com/office/drawing/2014/main" id="{8F05E032-8EC4-0741-B7D2-A537353DFE79}"/>
              </a:ext>
            </a:extLst>
          </p:cNvPr>
          <p:cNvSpPr/>
          <p:nvPr/>
        </p:nvSpPr>
        <p:spPr>
          <a:xfrm>
            <a:off x="6244910" y="2972185"/>
            <a:ext cx="117691" cy="122407"/>
          </a:xfrm>
          <a:prstGeom prst="hexagon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en-US" sz="1662" kern="0">
              <a:solidFill>
                <a:schemeClr val="bg1"/>
              </a:solidFill>
              <a:latin typeface="Gill Sans MT" panose="020B0502020104020203" pitchFamily="34" charset="-18"/>
            </a:endParaRPr>
          </a:p>
        </p:txBody>
      </p:sp>
      <p:sp>
        <p:nvSpPr>
          <p:cNvPr id="126" name="Hexagon 125">
            <a:extLst>
              <a:ext uri="{FF2B5EF4-FFF2-40B4-BE49-F238E27FC236}">
                <a16:creationId xmlns:a16="http://schemas.microsoft.com/office/drawing/2014/main" id="{ED03A2DE-36F2-F748-BEFE-F51B7DE05645}"/>
              </a:ext>
            </a:extLst>
          </p:cNvPr>
          <p:cNvSpPr/>
          <p:nvPr/>
        </p:nvSpPr>
        <p:spPr>
          <a:xfrm>
            <a:off x="5156265" y="3520520"/>
            <a:ext cx="117691" cy="122407"/>
          </a:xfrm>
          <a:prstGeom prst="hexagon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en-US" sz="1662" kern="0">
              <a:solidFill>
                <a:schemeClr val="bg1"/>
              </a:solidFill>
              <a:latin typeface="Gill Sans MT" panose="020B0502020104020203" pitchFamily="34" charset="-18"/>
            </a:endParaRP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023E67A0-3E11-6B4A-845D-A121439D5070}"/>
              </a:ext>
            </a:extLst>
          </p:cNvPr>
          <p:cNvSpPr/>
          <p:nvPr/>
        </p:nvSpPr>
        <p:spPr>
          <a:xfrm>
            <a:off x="5435781" y="3004661"/>
            <a:ext cx="58846" cy="79939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en-US" sz="1662" kern="0">
              <a:solidFill>
                <a:schemeClr val="bg1"/>
              </a:solidFill>
              <a:latin typeface="Gill Sans MT" panose="020B0502020104020203" pitchFamily="34" charset="-18"/>
            </a:endParaRP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CE6330B9-29B4-554A-AA1E-D67C572EF517}"/>
              </a:ext>
            </a:extLst>
          </p:cNvPr>
          <p:cNvSpPr/>
          <p:nvPr/>
        </p:nvSpPr>
        <p:spPr>
          <a:xfrm>
            <a:off x="5806835" y="3263632"/>
            <a:ext cx="58846" cy="79939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en-US" sz="1662" kern="0">
              <a:solidFill>
                <a:schemeClr val="bg1"/>
              </a:solidFill>
              <a:latin typeface="Gill Sans MT" panose="020B0502020104020203" pitchFamily="34" charset="-18"/>
            </a:endParaRP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33808229-D4BC-F24F-96AD-D9D2CCE46FD8}"/>
              </a:ext>
            </a:extLst>
          </p:cNvPr>
          <p:cNvSpPr/>
          <p:nvPr/>
        </p:nvSpPr>
        <p:spPr>
          <a:xfrm>
            <a:off x="5882027" y="3650007"/>
            <a:ext cx="58846" cy="79939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en-US" sz="1662" kern="0">
              <a:solidFill>
                <a:schemeClr val="bg1"/>
              </a:solidFill>
              <a:latin typeface="Gill Sans MT" panose="020B0502020104020203" pitchFamily="34" charset="-18"/>
            </a:endParaRP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A785F25A-4439-1147-A35F-EE3D4B975540}"/>
              </a:ext>
            </a:extLst>
          </p:cNvPr>
          <p:cNvSpPr/>
          <p:nvPr/>
        </p:nvSpPr>
        <p:spPr>
          <a:xfrm>
            <a:off x="5692413" y="3416849"/>
            <a:ext cx="58846" cy="79939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en-US" sz="1662" kern="0">
              <a:solidFill>
                <a:schemeClr val="bg1"/>
              </a:solidFill>
              <a:latin typeface="Gill Sans MT" panose="020B0502020104020203" pitchFamily="34" charset="-18"/>
            </a:endParaRP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F4D18BF4-72FE-4443-BACA-906B4FD4340C}"/>
              </a:ext>
            </a:extLst>
          </p:cNvPr>
          <p:cNvSpPr/>
          <p:nvPr/>
        </p:nvSpPr>
        <p:spPr>
          <a:xfrm>
            <a:off x="6293947" y="3659998"/>
            <a:ext cx="58846" cy="79939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en-US" sz="1662" kern="0">
              <a:solidFill>
                <a:schemeClr val="bg1"/>
              </a:solidFill>
              <a:latin typeface="Gill Sans MT" panose="020B0502020104020203" pitchFamily="34" charset="-18"/>
            </a:endParaRPr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40581057-9816-2B46-AC67-07CF6695C206}"/>
              </a:ext>
            </a:extLst>
          </p:cNvPr>
          <p:cNvSpPr/>
          <p:nvPr/>
        </p:nvSpPr>
        <p:spPr>
          <a:xfrm>
            <a:off x="5790489" y="2787327"/>
            <a:ext cx="58846" cy="79939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en-US" sz="1662" kern="0">
              <a:solidFill>
                <a:schemeClr val="bg1"/>
              </a:solidFill>
              <a:latin typeface="Gill Sans MT" panose="020B0502020104020203" pitchFamily="34" charset="-18"/>
            </a:endParaRP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71AB2C9D-2FD3-3045-94B9-8B40768EB944}"/>
              </a:ext>
            </a:extLst>
          </p:cNvPr>
          <p:cNvSpPr/>
          <p:nvPr/>
        </p:nvSpPr>
        <p:spPr>
          <a:xfrm>
            <a:off x="5387561" y="3260302"/>
            <a:ext cx="58846" cy="79939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en-US" sz="1662" kern="0">
              <a:solidFill>
                <a:schemeClr val="bg1"/>
              </a:solidFill>
              <a:latin typeface="Gill Sans MT" panose="020B0502020104020203" pitchFamily="34" charset="-18"/>
            </a:endParaRP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21D99769-D274-224E-B338-2CB7F9FF2B8D}"/>
              </a:ext>
            </a:extLst>
          </p:cNvPr>
          <p:cNvSpPr/>
          <p:nvPr/>
        </p:nvSpPr>
        <p:spPr>
          <a:xfrm>
            <a:off x="5067996" y="2782328"/>
            <a:ext cx="58846" cy="79939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en-US" sz="1662" kern="0">
              <a:solidFill>
                <a:schemeClr val="bg1"/>
              </a:solidFill>
              <a:latin typeface="Gill Sans MT" panose="020B0502020104020203" pitchFamily="34" charset="-18"/>
            </a:endParaRP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B74DD424-72BC-A04E-B1DF-302548C316AB}"/>
              </a:ext>
            </a:extLst>
          </p:cNvPr>
          <p:cNvSpPr/>
          <p:nvPr/>
        </p:nvSpPr>
        <p:spPr>
          <a:xfrm>
            <a:off x="5299292" y="2657425"/>
            <a:ext cx="58846" cy="79939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en-US" sz="1662" kern="0">
              <a:solidFill>
                <a:schemeClr val="bg1"/>
              </a:solidFill>
              <a:latin typeface="Gill Sans MT" panose="020B0502020104020203" pitchFamily="34" charset="-18"/>
            </a:endParaRP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AD6946E6-D9CC-7740-A3D2-77F5DE1E0A3F}"/>
              </a:ext>
            </a:extLst>
          </p:cNvPr>
          <p:cNvSpPr/>
          <p:nvPr/>
        </p:nvSpPr>
        <p:spPr>
          <a:xfrm>
            <a:off x="5047564" y="3376879"/>
            <a:ext cx="58846" cy="79939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en-US" sz="1662" kern="0">
              <a:solidFill>
                <a:schemeClr val="bg1"/>
              </a:solidFill>
              <a:latin typeface="Gill Sans MT" panose="020B0502020104020203" pitchFamily="34" charset="-18"/>
            </a:endParaRP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4968515C-4D2F-0A40-A168-8690427EFAC1}"/>
              </a:ext>
            </a:extLst>
          </p:cNvPr>
          <p:cNvSpPr/>
          <p:nvPr/>
        </p:nvSpPr>
        <p:spPr>
          <a:xfrm>
            <a:off x="5898371" y="3070445"/>
            <a:ext cx="58846" cy="79939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en-US" sz="1662" kern="0">
              <a:solidFill>
                <a:schemeClr val="bg1"/>
              </a:solidFill>
              <a:latin typeface="Gill Sans MT" panose="020B0502020104020203" pitchFamily="34" charset="-18"/>
            </a:endParaRP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489BF159-3706-7442-AD08-B1C015D99D01}"/>
              </a:ext>
            </a:extLst>
          </p:cNvPr>
          <p:cNvSpPr/>
          <p:nvPr/>
        </p:nvSpPr>
        <p:spPr>
          <a:xfrm>
            <a:off x="6326638" y="3193685"/>
            <a:ext cx="58846" cy="79939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en-US" sz="1662" kern="0">
              <a:solidFill>
                <a:schemeClr val="bg1"/>
              </a:solidFill>
              <a:latin typeface="Gill Sans MT" panose="020B0502020104020203" pitchFamily="34" charset="-18"/>
            </a:endParaRP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0EB639A9-02EA-6C40-80B3-DDC1C9C82AFB}"/>
              </a:ext>
            </a:extLst>
          </p:cNvPr>
          <p:cNvGrpSpPr/>
          <p:nvPr/>
        </p:nvGrpSpPr>
        <p:grpSpPr>
          <a:xfrm>
            <a:off x="5018958" y="2121164"/>
            <a:ext cx="1304412" cy="495041"/>
            <a:chOff x="3289852" y="1855305"/>
            <a:chExt cx="2643809" cy="984800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F404725F-79C5-9A4F-A1D6-AD40EF6265F9}"/>
                </a:ext>
              </a:extLst>
            </p:cNvPr>
            <p:cNvSpPr/>
            <p:nvPr/>
          </p:nvSpPr>
          <p:spPr>
            <a:xfrm>
              <a:off x="3389244" y="2007704"/>
              <a:ext cx="487018" cy="457200"/>
            </a:xfrm>
            <a:prstGeom prst="ellipse">
              <a:avLst/>
            </a:prstGeom>
            <a:solidFill>
              <a:srgbClr val="44546A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A7950BB1-8369-254B-944F-C3E81238A77A}"/>
                </a:ext>
              </a:extLst>
            </p:cNvPr>
            <p:cNvSpPr/>
            <p:nvPr/>
          </p:nvSpPr>
          <p:spPr>
            <a:xfrm>
              <a:off x="5446643" y="2236304"/>
              <a:ext cx="487018" cy="457200"/>
            </a:xfrm>
            <a:prstGeom prst="ellipse">
              <a:avLst/>
            </a:prstGeom>
            <a:solidFill>
              <a:srgbClr val="44546A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2B078A1A-795B-7842-8677-15E1971C88F6}"/>
                </a:ext>
              </a:extLst>
            </p:cNvPr>
            <p:cNvSpPr/>
            <p:nvPr/>
          </p:nvSpPr>
          <p:spPr>
            <a:xfrm>
              <a:off x="4432852" y="2534478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696BA482-6CBF-4147-8D68-CCB031354C7D}"/>
                </a:ext>
              </a:extLst>
            </p:cNvPr>
            <p:cNvSpPr/>
            <p:nvPr/>
          </p:nvSpPr>
          <p:spPr>
            <a:xfrm>
              <a:off x="5327373" y="2156791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EAEB219A-8019-924A-B396-8EB6833DC6B0}"/>
                </a:ext>
              </a:extLst>
            </p:cNvPr>
            <p:cNvSpPr/>
            <p:nvPr/>
          </p:nvSpPr>
          <p:spPr>
            <a:xfrm>
              <a:off x="4293704" y="1981199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CB943353-410E-C845-8049-9F038D34139E}"/>
                </a:ext>
              </a:extLst>
            </p:cNvPr>
            <p:cNvSpPr/>
            <p:nvPr/>
          </p:nvSpPr>
          <p:spPr>
            <a:xfrm>
              <a:off x="5049078" y="2047460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146" name="Hexagon 145">
              <a:extLst>
                <a:ext uri="{FF2B5EF4-FFF2-40B4-BE49-F238E27FC236}">
                  <a16:creationId xmlns:a16="http://schemas.microsoft.com/office/drawing/2014/main" id="{B10157D1-F2AE-344E-9B3C-6BC98081E470}"/>
                </a:ext>
              </a:extLst>
            </p:cNvPr>
            <p:cNvSpPr/>
            <p:nvPr/>
          </p:nvSpPr>
          <p:spPr>
            <a:xfrm>
              <a:off x="4810539" y="2596596"/>
              <a:ext cx="238539" cy="243509"/>
            </a:xfrm>
            <a:prstGeom prst="hexagon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C911CFD7-83FA-B448-8B78-7069616A8777}"/>
                </a:ext>
              </a:extLst>
            </p:cNvPr>
            <p:cNvSpPr/>
            <p:nvPr/>
          </p:nvSpPr>
          <p:spPr>
            <a:xfrm>
              <a:off x="3917673" y="2437570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D4C58118-3DED-574F-99FF-CA273F38AE8E}"/>
                </a:ext>
              </a:extLst>
            </p:cNvPr>
            <p:cNvSpPr/>
            <p:nvPr/>
          </p:nvSpPr>
          <p:spPr>
            <a:xfrm>
              <a:off x="3289852" y="1855305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15750126-EC3C-C440-A0A2-488B604E510B}"/>
                </a:ext>
              </a:extLst>
            </p:cNvPr>
            <p:cNvSpPr/>
            <p:nvPr/>
          </p:nvSpPr>
          <p:spPr>
            <a:xfrm>
              <a:off x="5744817" y="1875183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</p:grp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BD76B024-662D-D040-8A90-E6D37E1CA38B}"/>
              </a:ext>
            </a:extLst>
          </p:cNvPr>
          <p:cNvCxnSpPr/>
          <p:nvPr/>
        </p:nvCxnSpPr>
        <p:spPr bwMode="auto">
          <a:xfrm flipV="1">
            <a:off x="6318345" y="2342897"/>
            <a:ext cx="422983" cy="666951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triangle" w="med" len="med"/>
            <a:tailEnd type="none"/>
          </a:ln>
          <a:effectLst/>
        </p:spPr>
      </p:cxnSp>
      <p:sp>
        <p:nvSpPr>
          <p:cNvPr id="151" name="Hexagon 150">
            <a:extLst>
              <a:ext uri="{FF2B5EF4-FFF2-40B4-BE49-F238E27FC236}">
                <a16:creationId xmlns:a16="http://schemas.microsoft.com/office/drawing/2014/main" id="{FAF31CB7-7952-E746-AC0D-D51DA7D7D4AC}"/>
              </a:ext>
            </a:extLst>
          </p:cNvPr>
          <p:cNvSpPr/>
          <p:nvPr/>
        </p:nvSpPr>
        <p:spPr>
          <a:xfrm>
            <a:off x="6186063" y="4575299"/>
            <a:ext cx="117691" cy="122407"/>
          </a:xfrm>
          <a:prstGeom prst="hexagon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en-US" sz="1662" kern="0">
              <a:solidFill>
                <a:schemeClr val="bg1"/>
              </a:solidFill>
              <a:latin typeface="Gill Sans MT" panose="020B0502020104020203" pitchFamily="34" charset="-18"/>
            </a:endParaRPr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EDAEB7F6-673F-454E-9F66-B8858D5065C2}"/>
              </a:ext>
            </a:extLst>
          </p:cNvPr>
          <p:cNvSpPr/>
          <p:nvPr/>
        </p:nvSpPr>
        <p:spPr>
          <a:xfrm>
            <a:off x="6032410" y="4603195"/>
            <a:ext cx="58846" cy="79939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en-US" sz="1662" kern="0">
              <a:solidFill>
                <a:schemeClr val="bg1"/>
              </a:solidFill>
              <a:latin typeface="Gill Sans MT" panose="020B0502020104020203" pitchFamily="34" charset="-18"/>
            </a:endParaRPr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E9C5C86B-CF8C-5B47-92F2-2063C086912B}"/>
              </a:ext>
            </a:extLst>
          </p:cNvPr>
          <p:cNvSpPr/>
          <p:nvPr/>
        </p:nvSpPr>
        <p:spPr>
          <a:xfrm>
            <a:off x="6277600" y="4753913"/>
            <a:ext cx="58846" cy="79939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en-US" sz="1662" kern="0">
              <a:solidFill>
                <a:schemeClr val="bg1"/>
              </a:solidFill>
              <a:latin typeface="Gill Sans MT" panose="020B0502020104020203" pitchFamily="34" charset="-18"/>
            </a:endParaRPr>
          </a:p>
        </p:txBody>
      </p: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7D5C2522-082A-AB4E-91DD-BA4B4A246B2F}"/>
              </a:ext>
            </a:extLst>
          </p:cNvPr>
          <p:cNvGrpSpPr/>
          <p:nvPr/>
        </p:nvGrpSpPr>
        <p:grpSpPr>
          <a:xfrm>
            <a:off x="5047564" y="4556564"/>
            <a:ext cx="1337921" cy="1142467"/>
            <a:chOff x="3347831" y="2802834"/>
            <a:chExt cx="2711726" cy="2272748"/>
          </a:xfrm>
        </p:grpSpPr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FF004B39-92F9-AC42-B87B-86E00C72B1DD}"/>
                </a:ext>
              </a:extLst>
            </p:cNvPr>
            <p:cNvSpPr/>
            <p:nvPr/>
          </p:nvSpPr>
          <p:spPr>
            <a:xfrm>
              <a:off x="5446643" y="4432852"/>
              <a:ext cx="487018" cy="457200"/>
            </a:xfrm>
            <a:prstGeom prst="ellipse">
              <a:avLst/>
            </a:prstGeom>
            <a:solidFill>
              <a:srgbClr val="44546A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03D87123-099E-7A41-9163-7E87165B77AC}"/>
                </a:ext>
              </a:extLst>
            </p:cNvPr>
            <p:cNvSpPr/>
            <p:nvPr/>
          </p:nvSpPr>
          <p:spPr>
            <a:xfrm>
              <a:off x="3389244" y="3856382"/>
              <a:ext cx="487018" cy="457200"/>
            </a:xfrm>
            <a:prstGeom prst="ellipse">
              <a:avLst/>
            </a:prstGeom>
            <a:solidFill>
              <a:srgbClr val="44546A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9E0F620C-362D-E045-B8E1-B837DFAC0712}"/>
                </a:ext>
              </a:extLst>
            </p:cNvPr>
            <p:cNvSpPr/>
            <p:nvPr/>
          </p:nvSpPr>
          <p:spPr>
            <a:xfrm>
              <a:off x="5208103" y="3319669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C60F0FCF-D710-5D43-A99B-EEFE541AEDE8}"/>
                </a:ext>
              </a:extLst>
            </p:cNvPr>
            <p:cNvSpPr/>
            <p:nvPr/>
          </p:nvSpPr>
          <p:spPr>
            <a:xfrm>
              <a:off x="3886200" y="3110945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E2858E7B-C9ED-794F-88CD-9DB7545AE633}"/>
                </a:ext>
              </a:extLst>
            </p:cNvPr>
            <p:cNvSpPr/>
            <p:nvPr/>
          </p:nvSpPr>
          <p:spPr>
            <a:xfrm>
              <a:off x="5446643" y="3982279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CC4796E5-9F58-6D4E-A8C0-E0833B0E3C46}"/>
                </a:ext>
              </a:extLst>
            </p:cNvPr>
            <p:cNvSpPr/>
            <p:nvPr/>
          </p:nvSpPr>
          <p:spPr>
            <a:xfrm>
              <a:off x="4134678" y="4509052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CFD51FDA-8EF3-3E4A-9E9C-690699C28083}"/>
                </a:ext>
              </a:extLst>
            </p:cNvPr>
            <p:cNvSpPr/>
            <p:nvPr/>
          </p:nvSpPr>
          <p:spPr>
            <a:xfrm>
              <a:off x="3389244" y="2802834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43B94B18-31D8-3C4F-8F30-4EFC390E7D22}"/>
                </a:ext>
              </a:extLst>
            </p:cNvPr>
            <p:cNvSpPr/>
            <p:nvPr/>
          </p:nvSpPr>
          <p:spPr>
            <a:xfrm>
              <a:off x="4512364" y="3190458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6D48F0C4-3051-9A47-A148-362199BA40C7}"/>
                </a:ext>
              </a:extLst>
            </p:cNvPr>
            <p:cNvSpPr/>
            <p:nvPr/>
          </p:nvSpPr>
          <p:spPr>
            <a:xfrm>
              <a:off x="4581939" y="3823253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164" name="Hexagon 163">
              <a:extLst>
                <a:ext uri="{FF2B5EF4-FFF2-40B4-BE49-F238E27FC236}">
                  <a16:creationId xmlns:a16="http://schemas.microsoft.com/office/drawing/2014/main" id="{6CD331C1-D889-3A4A-B38E-FF645F61A2A3}"/>
                </a:ext>
              </a:extLst>
            </p:cNvPr>
            <p:cNvSpPr/>
            <p:nvPr/>
          </p:nvSpPr>
          <p:spPr>
            <a:xfrm>
              <a:off x="4462669" y="4767471"/>
              <a:ext cx="238539" cy="243509"/>
            </a:xfrm>
            <a:prstGeom prst="hexagon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165" name="Hexagon 164">
              <a:extLst>
                <a:ext uri="{FF2B5EF4-FFF2-40B4-BE49-F238E27FC236}">
                  <a16:creationId xmlns:a16="http://schemas.microsoft.com/office/drawing/2014/main" id="{FAA934EB-BCB2-1949-A4C8-A8ACCFCB18CE}"/>
                </a:ext>
              </a:extLst>
            </p:cNvPr>
            <p:cNvSpPr/>
            <p:nvPr/>
          </p:nvSpPr>
          <p:spPr>
            <a:xfrm>
              <a:off x="3538330" y="3359426"/>
              <a:ext cx="238539" cy="243509"/>
            </a:xfrm>
            <a:prstGeom prst="hexagon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166" name="Hexagon 165">
              <a:extLst>
                <a:ext uri="{FF2B5EF4-FFF2-40B4-BE49-F238E27FC236}">
                  <a16:creationId xmlns:a16="http://schemas.microsoft.com/office/drawing/2014/main" id="{13EA3FD7-78B5-164B-B2CA-CC349A3A09C9}"/>
                </a:ext>
              </a:extLst>
            </p:cNvPr>
            <p:cNvSpPr/>
            <p:nvPr/>
          </p:nvSpPr>
          <p:spPr>
            <a:xfrm>
              <a:off x="5774635" y="3548268"/>
              <a:ext cx="238539" cy="243509"/>
            </a:xfrm>
            <a:prstGeom prst="hexagon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167" name="Hexagon 166">
              <a:extLst>
                <a:ext uri="{FF2B5EF4-FFF2-40B4-BE49-F238E27FC236}">
                  <a16:creationId xmlns:a16="http://schemas.microsoft.com/office/drawing/2014/main" id="{E9822DA0-5415-C145-AE61-D3BB97E39025}"/>
                </a:ext>
              </a:extLst>
            </p:cNvPr>
            <p:cNvSpPr/>
            <p:nvPr/>
          </p:nvSpPr>
          <p:spPr>
            <a:xfrm>
              <a:off x="3568148" y="4639088"/>
              <a:ext cx="238539" cy="243509"/>
            </a:xfrm>
            <a:prstGeom prst="hexagon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8844A044-E4AB-5D4A-92B6-5E30A24137ED}"/>
                </a:ext>
              </a:extLst>
            </p:cNvPr>
            <p:cNvSpPr/>
            <p:nvPr/>
          </p:nvSpPr>
          <p:spPr>
            <a:xfrm>
              <a:off x="4134678" y="3612873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6247FC46-A6AB-5C4E-B267-FCB48EF7D947}"/>
                </a:ext>
              </a:extLst>
            </p:cNvPr>
            <p:cNvSpPr/>
            <p:nvPr/>
          </p:nvSpPr>
          <p:spPr>
            <a:xfrm>
              <a:off x="4886739" y="4128053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B83865F9-F9CB-144D-B7D8-96D52AD80E0E}"/>
                </a:ext>
              </a:extLst>
            </p:cNvPr>
            <p:cNvSpPr/>
            <p:nvPr/>
          </p:nvSpPr>
          <p:spPr>
            <a:xfrm>
              <a:off x="5039139" y="4896682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0116D86D-DF44-0543-8A13-3E16CB9C57BE}"/>
                </a:ext>
              </a:extLst>
            </p:cNvPr>
            <p:cNvSpPr/>
            <p:nvPr/>
          </p:nvSpPr>
          <p:spPr>
            <a:xfrm>
              <a:off x="4654825" y="4432853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27B11D8F-36C0-FF46-A056-681DA0C6988A}"/>
                </a:ext>
              </a:extLst>
            </p:cNvPr>
            <p:cNvSpPr/>
            <p:nvPr/>
          </p:nvSpPr>
          <p:spPr>
            <a:xfrm>
              <a:off x="5874027" y="4916556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94408747-9993-E845-A2D4-8E9778EAAEAC}"/>
                </a:ext>
              </a:extLst>
            </p:cNvPr>
            <p:cNvSpPr/>
            <p:nvPr/>
          </p:nvSpPr>
          <p:spPr>
            <a:xfrm>
              <a:off x="4853608" y="3180522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A815AACE-67E4-6347-85BC-11A1A6F8BDD1}"/>
                </a:ext>
              </a:extLst>
            </p:cNvPr>
            <p:cNvSpPr/>
            <p:nvPr/>
          </p:nvSpPr>
          <p:spPr>
            <a:xfrm>
              <a:off x="4036944" y="4121427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8838534F-FCFF-A14E-8713-7EE7CB224327}"/>
                </a:ext>
              </a:extLst>
            </p:cNvPr>
            <p:cNvSpPr/>
            <p:nvPr/>
          </p:nvSpPr>
          <p:spPr>
            <a:xfrm>
              <a:off x="3389244" y="3170579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F7B33559-6185-7541-9B54-A564F2953C3E}"/>
                </a:ext>
              </a:extLst>
            </p:cNvPr>
            <p:cNvSpPr/>
            <p:nvPr/>
          </p:nvSpPr>
          <p:spPr>
            <a:xfrm>
              <a:off x="3858039" y="2922104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790B5E32-CB30-8B48-9CC5-838933E06F39}"/>
                </a:ext>
              </a:extLst>
            </p:cNvPr>
            <p:cNvSpPr/>
            <p:nvPr/>
          </p:nvSpPr>
          <p:spPr>
            <a:xfrm>
              <a:off x="3347831" y="4353339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B9F0BA73-FAB5-6548-9BDF-08C5D1E033AE}"/>
                </a:ext>
              </a:extLst>
            </p:cNvPr>
            <p:cNvSpPr/>
            <p:nvPr/>
          </p:nvSpPr>
          <p:spPr>
            <a:xfrm>
              <a:off x="5072266" y="3743740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200F36F3-8D7F-B84F-BEF6-3B83295FD3C8}"/>
                </a:ext>
              </a:extLst>
            </p:cNvPr>
            <p:cNvSpPr/>
            <p:nvPr/>
          </p:nvSpPr>
          <p:spPr>
            <a:xfrm>
              <a:off x="5940287" y="3988904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5A8A95CE-9392-2647-BBB6-E31323C72AAE}"/>
              </a:ext>
            </a:extLst>
          </p:cNvPr>
          <p:cNvGrpSpPr/>
          <p:nvPr/>
        </p:nvGrpSpPr>
        <p:grpSpPr>
          <a:xfrm>
            <a:off x="5018958" y="4080258"/>
            <a:ext cx="1304412" cy="495041"/>
            <a:chOff x="3289852" y="1855305"/>
            <a:chExt cx="2643809" cy="984800"/>
          </a:xfrm>
        </p:grpSpPr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1F702D5C-F1B3-2445-B7D5-BB6272043727}"/>
                </a:ext>
              </a:extLst>
            </p:cNvPr>
            <p:cNvSpPr/>
            <p:nvPr/>
          </p:nvSpPr>
          <p:spPr>
            <a:xfrm>
              <a:off x="3389244" y="2007704"/>
              <a:ext cx="487018" cy="457200"/>
            </a:xfrm>
            <a:prstGeom prst="ellipse">
              <a:avLst/>
            </a:prstGeom>
            <a:solidFill>
              <a:srgbClr val="44546A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74787CA2-B637-004E-9B8B-64BEAAB199EE}"/>
                </a:ext>
              </a:extLst>
            </p:cNvPr>
            <p:cNvSpPr/>
            <p:nvPr/>
          </p:nvSpPr>
          <p:spPr>
            <a:xfrm>
              <a:off x="5446643" y="2236304"/>
              <a:ext cx="487018" cy="457200"/>
            </a:xfrm>
            <a:prstGeom prst="ellipse">
              <a:avLst/>
            </a:prstGeom>
            <a:solidFill>
              <a:srgbClr val="44546A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7EA35034-F4B8-D540-B223-03E1529C1A52}"/>
                </a:ext>
              </a:extLst>
            </p:cNvPr>
            <p:cNvSpPr/>
            <p:nvPr/>
          </p:nvSpPr>
          <p:spPr>
            <a:xfrm>
              <a:off x="4432852" y="2534478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4CA60954-6CB3-8440-B4B2-74F72B383160}"/>
                </a:ext>
              </a:extLst>
            </p:cNvPr>
            <p:cNvSpPr/>
            <p:nvPr/>
          </p:nvSpPr>
          <p:spPr>
            <a:xfrm>
              <a:off x="5327373" y="2156791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8E797FC7-9ACC-394A-B457-1FC85AD8FC03}"/>
                </a:ext>
              </a:extLst>
            </p:cNvPr>
            <p:cNvSpPr/>
            <p:nvPr/>
          </p:nvSpPr>
          <p:spPr>
            <a:xfrm>
              <a:off x="4293704" y="1981199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88C6A853-FBCA-864A-AF88-F61AC90B10C1}"/>
                </a:ext>
              </a:extLst>
            </p:cNvPr>
            <p:cNvSpPr/>
            <p:nvPr/>
          </p:nvSpPr>
          <p:spPr>
            <a:xfrm>
              <a:off x="5049078" y="2047460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187" name="Hexagon 186">
              <a:extLst>
                <a:ext uri="{FF2B5EF4-FFF2-40B4-BE49-F238E27FC236}">
                  <a16:creationId xmlns:a16="http://schemas.microsoft.com/office/drawing/2014/main" id="{5B8F113F-335D-1145-8A95-12844396D81F}"/>
                </a:ext>
              </a:extLst>
            </p:cNvPr>
            <p:cNvSpPr/>
            <p:nvPr/>
          </p:nvSpPr>
          <p:spPr>
            <a:xfrm>
              <a:off x="4810539" y="2596596"/>
              <a:ext cx="238539" cy="243509"/>
            </a:xfrm>
            <a:prstGeom prst="hexagon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0649D92D-93CE-7E46-A226-28A3015F71F2}"/>
                </a:ext>
              </a:extLst>
            </p:cNvPr>
            <p:cNvSpPr/>
            <p:nvPr/>
          </p:nvSpPr>
          <p:spPr>
            <a:xfrm>
              <a:off x="3917673" y="2437570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B58C5797-91EE-7540-9935-EA074B7C0FCD}"/>
                </a:ext>
              </a:extLst>
            </p:cNvPr>
            <p:cNvSpPr/>
            <p:nvPr/>
          </p:nvSpPr>
          <p:spPr>
            <a:xfrm>
              <a:off x="3289852" y="1855305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6C130FD8-408E-7043-B4B8-50E370166258}"/>
                </a:ext>
              </a:extLst>
            </p:cNvPr>
            <p:cNvSpPr/>
            <p:nvPr/>
          </p:nvSpPr>
          <p:spPr>
            <a:xfrm>
              <a:off x="5744817" y="1875183"/>
              <a:ext cx="119270" cy="15902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44083">
                <a:defRPr/>
              </a:pPr>
              <a:endParaRPr lang="en-US" sz="1662" kern="0">
                <a:solidFill>
                  <a:schemeClr val="bg1"/>
                </a:solidFill>
                <a:latin typeface="Gill Sans MT" panose="020B0502020104020203" pitchFamily="34" charset="-18"/>
              </a:endParaRPr>
            </a:p>
          </p:txBody>
        </p:sp>
      </p:grp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94F31D8D-9A88-7E4F-A9E8-8D0C40005462}"/>
              </a:ext>
            </a:extLst>
          </p:cNvPr>
          <p:cNvCxnSpPr/>
          <p:nvPr/>
        </p:nvCxnSpPr>
        <p:spPr bwMode="auto">
          <a:xfrm flipV="1">
            <a:off x="6321372" y="4165162"/>
            <a:ext cx="451874" cy="820374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triangle" w="med" len="med"/>
            <a:tailEnd type="none"/>
          </a:ln>
          <a:effectLst/>
        </p:spPr>
      </p:cxnSp>
      <p:sp>
        <p:nvSpPr>
          <p:cNvPr id="192" name="Oval 191">
            <a:extLst>
              <a:ext uri="{FF2B5EF4-FFF2-40B4-BE49-F238E27FC236}">
                <a16:creationId xmlns:a16="http://schemas.microsoft.com/office/drawing/2014/main" id="{AC8EB0E7-9283-3148-A432-C261284FED69}"/>
              </a:ext>
            </a:extLst>
          </p:cNvPr>
          <p:cNvSpPr/>
          <p:nvPr/>
        </p:nvSpPr>
        <p:spPr>
          <a:xfrm>
            <a:off x="3319294" y="4711676"/>
            <a:ext cx="58846" cy="79939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en-US" sz="1662" kern="0">
              <a:solidFill>
                <a:schemeClr val="bg1"/>
              </a:solidFill>
              <a:latin typeface="Gill Sans MT" panose="020B0502020104020203" pitchFamily="34" charset="-18"/>
            </a:endParaRPr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DFA03114-5C2D-2942-8E8E-3592C2B1B3EF}"/>
              </a:ext>
            </a:extLst>
          </p:cNvPr>
          <p:cNvSpPr/>
          <p:nvPr/>
        </p:nvSpPr>
        <p:spPr>
          <a:xfrm>
            <a:off x="3459971" y="4852353"/>
            <a:ext cx="58846" cy="79939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en-US" sz="1662" kern="0">
              <a:solidFill>
                <a:schemeClr val="bg1"/>
              </a:solidFill>
              <a:latin typeface="Gill Sans MT" panose="020B0502020104020203" pitchFamily="34" charset="-18"/>
            </a:endParaRPr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1A0B36FB-A17B-664F-8CC2-AC9A11C8188A}"/>
              </a:ext>
            </a:extLst>
          </p:cNvPr>
          <p:cNvSpPr/>
          <p:nvPr/>
        </p:nvSpPr>
        <p:spPr>
          <a:xfrm>
            <a:off x="3471694" y="5051645"/>
            <a:ext cx="58846" cy="79939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en-US" sz="1662" kern="0">
              <a:solidFill>
                <a:schemeClr val="bg1"/>
              </a:solidFill>
              <a:latin typeface="Gill Sans MT" panose="020B0502020104020203" pitchFamily="34" charset="-18"/>
            </a:endParaRPr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B10543C9-8328-8D46-857F-31F139E23CB4}"/>
              </a:ext>
            </a:extLst>
          </p:cNvPr>
          <p:cNvSpPr/>
          <p:nvPr/>
        </p:nvSpPr>
        <p:spPr>
          <a:xfrm>
            <a:off x="3225510" y="4981307"/>
            <a:ext cx="58846" cy="79939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en-US" sz="1662" kern="0">
              <a:solidFill>
                <a:schemeClr val="bg1"/>
              </a:solidFill>
              <a:latin typeface="Gill Sans MT" panose="020B0502020104020203" pitchFamily="34" charset="-18"/>
            </a:endParaRPr>
          </a:p>
        </p:txBody>
      </p:sp>
      <p:sp>
        <p:nvSpPr>
          <p:cNvPr id="196" name="Hexagon 195">
            <a:extLst>
              <a:ext uri="{FF2B5EF4-FFF2-40B4-BE49-F238E27FC236}">
                <a16:creationId xmlns:a16="http://schemas.microsoft.com/office/drawing/2014/main" id="{C2D978F1-912C-DA46-9748-7C2DEDB40B7A}"/>
              </a:ext>
            </a:extLst>
          </p:cNvPr>
          <p:cNvSpPr/>
          <p:nvPr/>
        </p:nvSpPr>
        <p:spPr>
          <a:xfrm>
            <a:off x="5421760" y="4253271"/>
            <a:ext cx="117691" cy="122407"/>
          </a:xfrm>
          <a:prstGeom prst="hexagon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en-US" sz="1662" kern="0">
              <a:solidFill>
                <a:schemeClr val="bg1"/>
              </a:solidFill>
              <a:latin typeface="Gill Sans MT" panose="020B0502020104020203" pitchFamily="34" charset="-18"/>
            </a:endParaRPr>
          </a:p>
        </p:txBody>
      </p:sp>
      <p:sp>
        <p:nvSpPr>
          <p:cNvPr id="197" name="Hexagon 196">
            <a:extLst>
              <a:ext uri="{FF2B5EF4-FFF2-40B4-BE49-F238E27FC236}">
                <a16:creationId xmlns:a16="http://schemas.microsoft.com/office/drawing/2014/main" id="{39B81179-292E-0E46-B800-6471AA47EEBF}"/>
              </a:ext>
            </a:extLst>
          </p:cNvPr>
          <p:cNvSpPr/>
          <p:nvPr/>
        </p:nvSpPr>
        <p:spPr>
          <a:xfrm>
            <a:off x="5738283" y="4909763"/>
            <a:ext cx="117691" cy="122407"/>
          </a:xfrm>
          <a:prstGeom prst="hexagon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en-US" sz="1662" kern="0">
              <a:solidFill>
                <a:schemeClr val="bg1"/>
              </a:solidFill>
              <a:latin typeface="Gill Sans MT" panose="020B0502020104020203" pitchFamily="34" charset="-1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81C94687-27F5-8648-B2A1-54ECBB1073B3}"/>
                  </a:ext>
                </a:extLst>
              </p:cNvPr>
              <p:cNvSpPr/>
              <p:nvPr/>
            </p:nvSpPr>
            <p:spPr>
              <a:xfrm>
                <a:off x="5611331" y="1395583"/>
                <a:ext cx="1933863" cy="4521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46" i="1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∆</m:t>
                      </m:r>
                      <m:sSub>
                        <m:sSubPr>
                          <m:ctrlPr>
                            <a:rPr lang="en-US" sz="1846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1846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𝐶</m:t>
                          </m:r>
                        </m:e>
                        <m:sub>
                          <m:r>
                            <a:rPr lang="en-US" sz="1846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𝑦</m:t>
                          </m:r>
                        </m:sub>
                      </m:sSub>
                      <m:r>
                        <a:rPr lang="en-US" sz="1846" i="1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sSubSup>
                        <m:sSubSupPr>
                          <m:ctrlPr>
                            <a:rPr lang="en-US" sz="1846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846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846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sub>
                        <m:sup>
                          <m:sSub>
                            <m:sSubPr>
                              <m:ctrlPr>
                                <a:rPr lang="en-US" sz="1846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46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846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bSup>
                      <m:r>
                        <a:rPr lang="en-US" sz="1846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1846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846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846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sub>
                        <m:sup>
                          <m:sSub>
                            <m:sSubPr>
                              <m:ctrlPr>
                                <a:rPr lang="en-US" sz="1846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46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846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lang="en-US" sz="1846" b="1" dirty="0">
                  <a:solidFill>
                    <a:schemeClr val="bg1"/>
                  </a:solidFill>
                  <a:latin typeface="Gill Sans MT" panose="020B0502020104020203" pitchFamily="34" charset="-18"/>
                </a:endParaRPr>
              </a:p>
            </p:txBody>
          </p:sp>
        </mc:Choice>
        <mc:Fallback xmlns=""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81C94687-27F5-8648-B2A1-54ECBB1073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1331" y="1395583"/>
                <a:ext cx="1933863" cy="452111"/>
              </a:xfrm>
              <a:prstGeom prst="rect">
                <a:avLst/>
              </a:prstGeom>
              <a:blipFill>
                <a:blip r:embed="rId9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F49A0BA1-9440-8840-A50D-F8A2EE4FDD42}"/>
                  </a:ext>
                </a:extLst>
              </p:cNvPr>
              <p:cNvSpPr txBox="1"/>
              <p:nvPr/>
            </p:nvSpPr>
            <p:spPr>
              <a:xfrm>
                <a:off x="6684018" y="3754642"/>
                <a:ext cx="2346638" cy="416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62" dirty="0">
                    <a:solidFill>
                      <a:schemeClr val="bg1"/>
                    </a:solidFill>
                    <a:latin typeface="Gill Sans MT" panose="020B0502020104020203" pitchFamily="34" charset="-18"/>
                  </a:rPr>
                  <a:t>Component y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62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62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𝐶</m:t>
                        </m:r>
                      </m:e>
                      <m:sub>
                        <m:r>
                          <a:rPr lang="en-US" sz="1662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𝑦</m:t>
                        </m:r>
                      </m:sub>
                      <m:sup>
                        <m:sSub>
                          <m:sSubPr>
                            <m:ctrlPr>
                              <a:rPr lang="en-US" sz="1662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62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1662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sup>
                    </m:sSubSup>
                    <m:r>
                      <a:rPr lang="en-US" sz="1662" i="1">
                        <a:solidFill>
                          <a:schemeClr val="bg1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endParaRPr lang="en-US" sz="1662" dirty="0">
                  <a:solidFill>
                    <a:schemeClr val="bg1"/>
                  </a:solidFill>
                  <a:latin typeface="Gill Sans MT" panose="020B0502020104020203" pitchFamily="34" charset="-18"/>
                </a:endParaRPr>
              </a:p>
            </p:txBody>
          </p:sp>
        </mc:Choice>
        <mc:Fallback xmlns=""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F49A0BA1-9440-8840-A50D-F8A2EE4FDD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4018" y="3754642"/>
                <a:ext cx="2346638" cy="416140"/>
              </a:xfrm>
              <a:prstGeom prst="rect">
                <a:avLst/>
              </a:prstGeom>
              <a:blipFill>
                <a:blip r:embed="rId10"/>
                <a:stretch>
                  <a:fillRect l="-1075"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0" name="TextBox 199">
                <a:extLst>
                  <a:ext uri="{FF2B5EF4-FFF2-40B4-BE49-F238E27FC236}">
                    <a16:creationId xmlns:a16="http://schemas.microsoft.com/office/drawing/2014/main" id="{B0F8A34D-67FB-DB43-B8C8-6C96248253FC}"/>
                  </a:ext>
                </a:extLst>
              </p:cNvPr>
              <p:cNvSpPr txBox="1"/>
              <p:nvPr/>
            </p:nvSpPr>
            <p:spPr>
              <a:xfrm>
                <a:off x="908094" y="2012902"/>
                <a:ext cx="2346638" cy="376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846" dirty="0">
                    <a:solidFill>
                      <a:schemeClr val="bg1"/>
                    </a:solidFill>
                    <a:latin typeface="Gill Sans MT" panose="020B0502020104020203" pitchFamily="34" charset="-18"/>
                  </a:rPr>
                  <a:t>System</a:t>
                </a:r>
                <a:r>
                  <a:rPr lang="en-US" sz="1846" b="1" dirty="0">
                    <a:solidFill>
                      <a:schemeClr val="bg1"/>
                    </a:solidFill>
                    <a:latin typeface="Gill Sans MT" panose="020B0502020104020203" pitchFamily="34" charset="-18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46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46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𝐿</m:t>
                        </m:r>
                      </m:e>
                      <m:sub>
                        <m:r>
                          <a:rPr lang="en-US" sz="1846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846" b="1" dirty="0">
                  <a:solidFill>
                    <a:schemeClr val="bg1"/>
                  </a:solidFill>
                  <a:latin typeface="Gill Sans MT" panose="020B0502020104020203" pitchFamily="34" charset="-18"/>
                </a:endParaRPr>
              </a:p>
            </p:txBody>
          </p:sp>
        </mc:Choice>
        <mc:Fallback xmlns="">
          <p:sp>
            <p:nvSpPr>
              <p:cNvPr id="200" name="TextBox 199">
                <a:extLst>
                  <a:ext uri="{FF2B5EF4-FFF2-40B4-BE49-F238E27FC236}">
                    <a16:creationId xmlns:a16="http://schemas.microsoft.com/office/drawing/2014/main" id="{B0F8A34D-67FB-DB43-B8C8-6C96248253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094" y="2012902"/>
                <a:ext cx="2346638" cy="376385"/>
              </a:xfrm>
              <a:prstGeom prst="rect">
                <a:avLst/>
              </a:prstGeom>
              <a:blipFill>
                <a:blip r:embed="rId11"/>
                <a:stretch>
                  <a:fillRect l="-2717"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399A584D-4129-6F49-B1B7-6D33CC0744D4}"/>
                  </a:ext>
                </a:extLst>
              </p:cNvPr>
              <p:cNvSpPr txBox="1"/>
              <p:nvPr/>
            </p:nvSpPr>
            <p:spPr>
              <a:xfrm>
                <a:off x="946292" y="3995684"/>
                <a:ext cx="2346638" cy="376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846" dirty="0">
                    <a:solidFill>
                      <a:schemeClr val="bg1"/>
                    </a:solidFill>
                    <a:latin typeface="Gill Sans MT" panose="020B0502020104020203" pitchFamily="34" charset="-18"/>
                  </a:rPr>
                  <a:t>System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46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46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𝐿</m:t>
                        </m:r>
                      </m:e>
                      <m:sub>
                        <m:r>
                          <a:rPr lang="en-US" sz="1846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1846" dirty="0">
                  <a:solidFill>
                    <a:schemeClr val="bg1"/>
                  </a:solidFill>
                  <a:latin typeface="Gill Sans MT" panose="020B0502020104020203" pitchFamily="34" charset="-18"/>
                </a:endParaRPr>
              </a:p>
            </p:txBody>
          </p:sp>
        </mc:Choice>
        <mc:Fallback xmlns=""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399A584D-4129-6F49-B1B7-6D33CC0744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292" y="3995684"/>
                <a:ext cx="2346638" cy="376385"/>
              </a:xfrm>
              <a:prstGeom prst="rect">
                <a:avLst/>
              </a:prstGeom>
              <a:blipFill>
                <a:blip r:embed="rId12"/>
                <a:stretch>
                  <a:fillRect l="-2162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F5BC2A03-FEAC-6A41-A0C7-CC2AFBB607E3}"/>
                  </a:ext>
                </a:extLst>
              </p:cNvPr>
              <p:cNvSpPr/>
              <p:nvPr/>
            </p:nvSpPr>
            <p:spPr>
              <a:xfrm>
                <a:off x="1573163" y="5745300"/>
                <a:ext cx="5873651" cy="4683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46" i="0" smtClean="0">
                        <a:solidFill>
                          <a:srgbClr val="FFFF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Φ</m:t>
                    </m:r>
                  </m:oMath>
                </a14:m>
                <a:r>
                  <a:rPr lang="en-US" sz="1846" i="1" dirty="0">
                    <a:solidFill>
                      <a:srgbClr val="FFFF00"/>
                    </a:solidFill>
                    <a:latin typeface="Gill Sans MT" panose="020B0502020104020203" pitchFamily="34" charset="77"/>
                    <a:cs typeface="Arial" panose="020B0604020202020204" pitchFamily="34" charset="0"/>
                  </a:rPr>
                  <a:t> represents the filtration efficiency and depends on p</a:t>
                </a:r>
                <a:r>
                  <a:rPr lang="en-US" sz="1846" dirty="0">
                    <a:solidFill>
                      <a:srgbClr val="FFFF00"/>
                    </a:solidFill>
                    <a:latin typeface="Gill Sans MT" panose="020B0502020104020203" pitchFamily="34" charset="77"/>
                    <a:cs typeface="Arial" panose="020B0604020202020204" pitchFamily="34" charset="0"/>
                  </a:rPr>
                  <a:t> &amp; </a:t>
                </a:r>
                <a:r>
                  <a:rPr lang="en-US" sz="1846" i="1" dirty="0">
                    <a:solidFill>
                      <a:srgbClr val="FFFF00"/>
                    </a:solidFill>
                    <a:latin typeface="Gill Sans MT" panose="020B0502020104020203" pitchFamily="34" charset="77"/>
                    <a:cs typeface="Arial" panose="020B0604020202020204" pitchFamily="34" charset="0"/>
                  </a:rPr>
                  <a:t>T</a:t>
                </a:r>
              </a:p>
            </p:txBody>
          </p:sp>
        </mc:Choice>
        <mc:Fallback xmlns=""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F5BC2A03-FEAC-6A41-A0C7-CC2AFBB607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3163" y="5745300"/>
                <a:ext cx="5873651" cy="468333"/>
              </a:xfrm>
              <a:prstGeom prst="rect">
                <a:avLst/>
              </a:prstGeom>
              <a:blipFill>
                <a:blip r:embed="rId13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3" name="TextBox 202">
                <a:extLst>
                  <a:ext uri="{FF2B5EF4-FFF2-40B4-BE49-F238E27FC236}">
                    <a16:creationId xmlns:a16="http://schemas.microsoft.com/office/drawing/2014/main" id="{2B16179A-A316-5D45-B352-74F5EED81EA3}"/>
                  </a:ext>
                </a:extLst>
              </p:cNvPr>
              <p:cNvSpPr txBox="1"/>
              <p:nvPr/>
            </p:nvSpPr>
            <p:spPr>
              <a:xfrm>
                <a:off x="1052167" y="3195347"/>
                <a:ext cx="784033" cy="376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46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46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sz="1846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46" b="1" dirty="0">
                    <a:solidFill>
                      <a:schemeClr val="bg1"/>
                    </a:solidFill>
                    <a:latin typeface="Gill Sans MT" panose="020B0502020104020203" pitchFamily="34" charset="-18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46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46" i="1" dirty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sz="1846" i="1" dirty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846" b="1" dirty="0">
                  <a:solidFill>
                    <a:schemeClr val="bg1"/>
                  </a:solidFill>
                  <a:latin typeface="Gill Sans MT" panose="020B0502020104020203" pitchFamily="34" charset="-18"/>
                </a:endParaRPr>
              </a:p>
            </p:txBody>
          </p:sp>
        </mc:Choice>
        <mc:Fallback xmlns="">
          <p:sp>
            <p:nvSpPr>
              <p:cNvPr id="203" name="TextBox 202">
                <a:extLst>
                  <a:ext uri="{FF2B5EF4-FFF2-40B4-BE49-F238E27FC236}">
                    <a16:creationId xmlns:a16="http://schemas.microsoft.com/office/drawing/2014/main" id="{2B16179A-A316-5D45-B352-74F5EED81E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167" y="3195347"/>
                <a:ext cx="784033" cy="376385"/>
              </a:xfrm>
              <a:prstGeom prst="rect">
                <a:avLst/>
              </a:prstGeom>
              <a:blipFill>
                <a:blip r:embed="rId14"/>
                <a:stretch>
                  <a:fillRect t="-10345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6101C61A-0DD4-5141-9879-6DE5A73425E2}"/>
                  </a:ext>
                </a:extLst>
              </p:cNvPr>
              <p:cNvSpPr txBox="1"/>
              <p:nvPr/>
            </p:nvSpPr>
            <p:spPr>
              <a:xfrm>
                <a:off x="1046721" y="5212982"/>
                <a:ext cx="1527221" cy="660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46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46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sz="1846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846" b="1" dirty="0">
                    <a:solidFill>
                      <a:schemeClr val="bg1"/>
                    </a:solidFill>
                    <a:latin typeface="Gill Sans MT" panose="020B0502020104020203" pitchFamily="34" charset="-18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46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46" i="1" dirty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sz="1846" i="1" dirty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846" b="1" dirty="0">
                    <a:solidFill>
                      <a:schemeClr val="bg1"/>
                    </a:solidFill>
                    <a:latin typeface="Gill Sans MT" panose="020B0502020104020203" pitchFamily="34" charset="-18"/>
                  </a:rPr>
                  <a:t> </a:t>
                </a:r>
                <a:endParaRPr lang="en-US" sz="1846" b="1" i="1" dirty="0">
                  <a:solidFill>
                    <a:schemeClr val="bg1"/>
                  </a:solidFill>
                  <a:latin typeface="Gill Sans MT" panose="020B0502020104020203" pitchFamily="34" charset="-18"/>
                  <a:ea typeface="Cambria Math" charset="0"/>
                  <a:cs typeface="Cambria Math" charset="0"/>
                </a:endParaRP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46" b="1" i="1" dirty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∆</m:t>
                      </m:r>
                      <m:r>
                        <a:rPr lang="en-US" sz="1846" i="1" dirty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𝑝</m:t>
                      </m:r>
                      <m:r>
                        <a:rPr lang="en-US" sz="1846" b="1" dirty="0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1846" b="1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46" i="1" dirty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  <m:sub>
                          <m:r>
                            <a:rPr lang="en-US" sz="1846" i="1" dirty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1846" i="1" dirty="0">
                          <a:solidFill>
                            <a:schemeClr val="bg1"/>
                          </a:solidFill>
                          <a:latin typeface="Cambria Math" charset="0"/>
                        </a:rPr>
                        <m:t>−</m:t>
                      </m:r>
                      <m:sSub>
                        <m:sSubPr>
                          <m:ctrlPr>
                            <a:rPr lang="en-US" sz="1846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46" i="1" dirty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  <m:sub>
                          <m:r>
                            <a:rPr lang="en-US" sz="1846" i="1" dirty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846" b="1" dirty="0">
                  <a:solidFill>
                    <a:schemeClr val="bg1"/>
                  </a:solidFill>
                  <a:latin typeface="Gill Sans MT" panose="020B0502020104020203" pitchFamily="34" charset="-18"/>
                </a:endParaRPr>
              </a:p>
            </p:txBody>
          </p:sp>
        </mc:Choice>
        <mc:Fallback xmlns=""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6101C61A-0DD4-5141-9879-6DE5A73425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721" y="5212982"/>
                <a:ext cx="1527221" cy="660437"/>
              </a:xfrm>
              <a:prstGeom prst="rect">
                <a:avLst/>
              </a:prstGeom>
              <a:blipFill>
                <a:blip r:embed="rId15"/>
                <a:stretch>
                  <a:fillRect t="-1887"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712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3389" y="1851649"/>
            <a:ext cx="40786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8738"/>
            <a:r>
              <a:rPr lang="en-US" sz="2400" dirty="0">
                <a:solidFill>
                  <a:schemeClr val="bg1"/>
                </a:solidFill>
              </a:rPr>
              <a:t>Selectivity of gas separation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15</a:t>
            </a:fld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15" name="Group 14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19" name="Isosceles Triangle 18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ight Triangle 19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Arc 17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B8F9E5B-386A-FC4D-987E-3CFB1EC2C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3772" y="969893"/>
            <a:ext cx="633046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D8A0A9-940A-EC42-93CD-18B8DB63B23E}"/>
              </a:ext>
            </a:extLst>
          </p:cNvPr>
          <p:cNvSpPr txBox="1"/>
          <p:nvPr/>
        </p:nvSpPr>
        <p:spPr>
          <a:xfrm>
            <a:off x="1040958" y="6538119"/>
            <a:ext cx="5158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November 8, 2019, Golden, Colorado</a:t>
            </a:r>
          </a:p>
        </p:txBody>
      </p:sp>
      <p:sp>
        <p:nvSpPr>
          <p:cNvPr id="24" name="Text Box 28">
            <a:extLst>
              <a:ext uri="{FF2B5EF4-FFF2-40B4-BE49-F238E27FC236}">
                <a16:creationId xmlns:a16="http://schemas.microsoft.com/office/drawing/2014/main" id="{26B00D7E-EC3D-F14A-A986-26C8A524B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4799" y="2471282"/>
            <a:ext cx="9144000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marL="800100" lvl="1" indent="-342900" algn="just">
              <a:buFont typeface="Wingdings" pitchFamily="2" charset="2"/>
              <a:buChar char="Ø"/>
            </a:pPr>
            <a:r>
              <a:rPr lang="en-US" sz="2300" dirty="0"/>
              <a:t>Gas selectivity is the ratio of permeability coefficients of two gases</a:t>
            </a:r>
          </a:p>
          <a:p>
            <a:pPr marL="800100" lvl="1" indent="-342900" algn="just">
              <a:buFont typeface="Wingdings" pitchFamily="2" charset="2"/>
              <a:buChar char="Ø"/>
            </a:pPr>
            <a:r>
              <a:rPr lang="en-US" sz="2300" dirty="0"/>
              <a:t>Ideal gas selectivity: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A6DED1C-F3C9-2C4B-BD95-F6AF1F65F428}"/>
                  </a:ext>
                </a:extLst>
              </p:cNvPr>
              <p:cNvSpPr txBox="1"/>
              <p:nvPr/>
            </p:nvSpPr>
            <p:spPr>
              <a:xfrm>
                <a:off x="1904354" y="3641527"/>
                <a:ext cx="5818836" cy="9795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𝐴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𝑒𝑥𝑝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⁡(−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−∆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𝑅𝑇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A6DED1C-F3C9-2C4B-BD95-F6AF1F65F4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4354" y="3641527"/>
                <a:ext cx="5818836" cy="979564"/>
              </a:xfrm>
              <a:prstGeom prst="rect">
                <a:avLst/>
              </a:prstGeom>
              <a:blipFill>
                <a:blip r:embed="rId4"/>
                <a:stretch>
                  <a:fillRect t="-1282" r="-1525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020BADDB-93B1-6A46-B745-5160328CCF91}"/>
              </a:ext>
            </a:extLst>
          </p:cNvPr>
          <p:cNvSpPr/>
          <p:nvPr/>
        </p:nvSpPr>
        <p:spPr bwMode="auto">
          <a:xfrm>
            <a:off x="6714199" y="4267200"/>
            <a:ext cx="220001" cy="3810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8AA0A0C-F2AE-554D-B848-651E178CEDE6}"/>
              </a:ext>
            </a:extLst>
          </p:cNvPr>
          <p:cNvSpPr txBox="1"/>
          <p:nvPr/>
        </p:nvSpPr>
        <p:spPr>
          <a:xfrm>
            <a:off x="7484571" y="6010754"/>
            <a:ext cx="1659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Shelekhin</a:t>
            </a:r>
            <a:r>
              <a:rPr lang="en-US" sz="1200" dirty="0">
                <a:solidFill>
                  <a:schemeClr val="bg1"/>
                </a:solidFill>
              </a:rPr>
              <a:t> et al., 1995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2E22BB-C626-EB46-B697-5D3FDEDD44AD}"/>
              </a:ext>
            </a:extLst>
          </p:cNvPr>
          <p:cNvSpPr/>
          <p:nvPr/>
        </p:nvSpPr>
        <p:spPr>
          <a:xfrm>
            <a:off x="236547" y="169118"/>
            <a:ext cx="18344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8738"/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Modeling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D2207AF-83B3-DE48-BD9B-B49C1F5E9CA9}"/>
              </a:ext>
            </a:extLst>
          </p:cNvPr>
          <p:cNvGrpSpPr/>
          <p:nvPr/>
        </p:nvGrpSpPr>
        <p:grpSpPr>
          <a:xfrm>
            <a:off x="2666001" y="5019513"/>
            <a:ext cx="4298956" cy="400110"/>
            <a:chOff x="3194849" y="5478477"/>
            <a:chExt cx="4298956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6B96F2AC-B7CB-6742-B6FA-87D83B9D04B6}"/>
                    </a:ext>
                  </a:extLst>
                </p:cNvPr>
                <p:cNvSpPr/>
                <p:nvPr/>
              </p:nvSpPr>
              <p:spPr>
                <a:xfrm>
                  <a:off x="3194849" y="5478477"/>
                  <a:ext cx="509434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6B96F2AC-B7CB-6742-B6FA-87D83B9D04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4849" y="5478477"/>
                  <a:ext cx="509434" cy="400110"/>
                </a:xfrm>
                <a:prstGeom prst="rect">
                  <a:avLst/>
                </a:prstGeom>
                <a:blipFill>
                  <a:blip r:embed="rId5"/>
                  <a:stretch>
                    <a:fillRect b="-30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Rectangle 1052">
              <a:extLst>
                <a:ext uri="{FF2B5EF4-FFF2-40B4-BE49-F238E27FC236}">
                  <a16:creationId xmlns:a16="http://schemas.microsoft.com/office/drawing/2014/main" id="{AE938A64-C268-7641-893D-6CBE249955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5003" y="5524644"/>
              <a:ext cx="381880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2400" i="1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2400" i="1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2400" i="1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000" i="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permeability coefficient of gas A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D2207AF-83B3-DE48-BD9B-B49C1F5E9CA9}"/>
              </a:ext>
            </a:extLst>
          </p:cNvPr>
          <p:cNvGrpSpPr/>
          <p:nvPr/>
        </p:nvGrpSpPr>
        <p:grpSpPr>
          <a:xfrm>
            <a:off x="2657209" y="5467290"/>
            <a:ext cx="4313126" cy="400110"/>
            <a:chOff x="3194849" y="5478477"/>
            <a:chExt cx="4313126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6B96F2AC-B7CB-6742-B6FA-87D83B9D04B6}"/>
                    </a:ext>
                  </a:extLst>
                </p:cNvPr>
                <p:cNvSpPr/>
                <p:nvPr/>
              </p:nvSpPr>
              <p:spPr>
                <a:xfrm>
                  <a:off x="3194849" y="5478477"/>
                  <a:ext cx="52860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6B96F2AC-B7CB-6742-B6FA-87D83B9D04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4849" y="5478477"/>
                  <a:ext cx="528606" cy="400110"/>
                </a:xfrm>
                <a:prstGeom prst="rect">
                  <a:avLst/>
                </a:prstGeom>
                <a:blipFill>
                  <a:blip r:embed="rId6"/>
                  <a:stretch>
                    <a:fillRect b="-30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Rectangle 1052">
              <a:extLst>
                <a:ext uri="{FF2B5EF4-FFF2-40B4-BE49-F238E27FC236}">
                  <a16:creationId xmlns:a16="http://schemas.microsoft.com/office/drawing/2014/main" id="{AE938A64-C268-7641-893D-6CBE249955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5003" y="5524644"/>
              <a:ext cx="383297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2400" i="1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2400" i="1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2400" i="1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000" i="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permeability coefficient of gas B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4D128469-FF97-B749-A873-E45C3D669452}"/>
              </a:ext>
            </a:extLst>
          </p:cNvPr>
          <p:cNvSpPr/>
          <p:nvPr/>
        </p:nvSpPr>
        <p:spPr>
          <a:xfrm>
            <a:off x="313389" y="1014961"/>
            <a:ext cx="51099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3. Diffusion-Permeation Formulation</a:t>
            </a:r>
          </a:p>
        </p:txBody>
      </p:sp>
    </p:spTree>
    <p:extLst>
      <p:ext uri="{BB962C8B-B14F-4D97-AF65-F5344CB8AC3E}">
        <p14:creationId xmlns:p14="http://schemas.microsoft.com/office/powerpoint/2010/main" val="128286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4798" y="1619327"/>
            <a:ext cx="34062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8738"/>
            <a:r>
              <a:rPr lang="en-US" sz="2400" dirty="0">
                <a:solidFill>
                  <a:schemeClr val="bg1"/>
                </a:solidFill>
                <a:cs typeface="Arial Rounded MT Bold"/>
              </a:rPr>
              <a:t>Permeability coefficient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16</a:t>
            </a:fld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15" name="Group 14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19" name="Isosceles Triangle 18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ight Triangle 19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Arc 17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B8F9E5B-386A-FC4D-987E-3CFB1EC2C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3772" y="969893"/>
            <a:ext cx="633046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D8A0A9-940A-EC42-93CD-18B8DB63B23E}"/>
              </a:ext>
            </a:extLst>
          </p:cNvPr>
          <p:cNvSpPr txBox="1"/>
          <p:nvPr/>
        </p:nvSpPr>
        <p:spPr>
          <a:xfrm>
            <a:off x="1040958" y="6538119"/>
            <a:ext cx="5158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November 8, 2019, Golden, Colorado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B58AA4F-D5AB-F545-A376-FC589AA0956E}"/>
                  </a:ext>
                </a:extLst>
              </p:cNvPr>
              <p:cNvSpPr txBox="1"/>
              <p:nvPr/>
            </p:nvSpPr>
            <p:spPr>
              <a:xfrm>
                <a:off x="788125" y="2220657"/>
                <a:ext cx="7413907" cy="10388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𝑎𝑑𝑠</m:t>
                          </m:r>
                        </m:sub>
                      </m:sSub>
                      <m:f>
                        <m:f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func>
                            <m:func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𝑙𝑛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func>
                            <m:func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𝑙𝑛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𝑎𝑑𝑠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den>
                      </m:f>
                      <m:f>
                        <m:f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f>
                        <m:f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𝑎𝑑𝑠</m:t>
                              </m:r>
                            </m:sub>
                          </m:sSub>
                        </m:num>
                        <m:den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𝑑𝑝</m:t>
                          </m:r>
                        </m:den>
                      </m:f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f>
                        <m:f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𝑔𝑎𝑠</m:t>
                              </m:r>
                            </m:sub>
                          </m:sSub>
                        </m:num>
                        <m:den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𝑅𝑇</m:t>
                          </m:r>
                        </m:den>
                      </m:f>
                    </m:oMath>
                  </m:oMathPara>
                </a14:m>
                <a:endParaRPr lang="en-US" sz="3200" i="1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B58AA4F-D5AB-F545-A376-FC589AA095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125" y="2220657"/>
                <a:ext cx="7413907" cy="1038874"/>
              </a:xfrm>
              <a:prstGeom prst="rect">
                <a:avLst/>
              </a:prstGeom>
              <a:blipFill>
                <a:blip r:embed="rId4"/>
                <a:stretch>
                  <a:fillRect b="-14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 Box 28">
            <a:extLst>
              <a:ext uri="{FF2B5EF4-FFF2-40B4-BE49-F238E27FC236}">
                <a16:creationId xmlns:a16="http://schemas.microsoft.com/office/drawing/2014/main" id="{292F625D-FB23-074E-BEDC-7621471BB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884" y="3384574"/>
            <a:ext cx="8990116" cy="547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marL="457200" lvl="1" indent="0" algn="just">
              <a:lnSpc>
                <a:spcPct val="150000"/>
              </a:lnSpc>
            </a:pPr>
            <a:r>
              <a:rPr lang="en-US" sz="2250" dirty="0"/>
              <a:t>Corrected diffusion coefficients in the adsorbed and gas phase: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FBD1263-9D0A-E242-858E-94D4791EE73C}"/>
                  </a:ext>
                </a:extLst>
              </p:cNvPr>
              <p:cNvSpPr txBox="1"/>
              <p:nvPr/>
            </p:nvSpPr>
            <p:spPr>
              <a:xfrm>
                <a:off x="2287247" y="4004403"/>
                <a:ext cx="5110758" cy="9210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𝑎𝑑𝑠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  <m: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𝑅𝑇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𝑎𝑑𝑠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𝑅𝑇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8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FBD1263-9D0A-E242-858E-94D4791EE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7247" y="4004403"/>
                <a:ext cx="5110758" cy="921021"/>
              </a:xfrm>
              <a:prstGeom prst="rect">
                <a:avLst/>
              </a:prstGeom>
              <a:blipFill>
                <a:blip r:embed="rId5"/>
                <a:stretch>
                  <a:fillRect t="-1351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AE63AC1-0B30-9241-9847-469C0ABDC2C2}"/>
                  </a:ext>
                </a:extLst>
              </p:cNvPr>
              <p:cNvSpPr txBox="1"/>
              <p:nvPr/>
            </p:nvSpPr>
            <p:spPr>
              <a:xfrm>
                <a:off x="2346366" y="5098779"/>
                <a:ext cx="4992521" cy="9210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𝑔𝑎𝑠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  <m: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𝑅𝑇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𝑔𝑎</m:t>
                                  </m:r>
                                  <m: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𝑅𝑇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8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AE63AC1-0B30-9241-9847-469C0ABDC2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6366" y="5098779"/>
                <a:ext cx="4992521" cy="921021"/>
              </a:xfrm>
              <a:prstGeom prst="rect">
                <a:avLst/>
              </a:prstGeom>
              <a:blipFill>
                <a:blip r:embed="rId6"/>
                <a:stretch>
                  <a:fillRect l="-1015" t="-1351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D223FA25-C1D3-114C-B1E9-B21F265F23EC}"/>
              </a:ext>
            </a:extLst>
          </p:cNvPr>
          <p:cNvSpPr/>
          <p:nvPr/>
        </p:nvSpPr>
        <p:spPr>
          <a:xfrm>
            <a:off x="313389" y="1014961"/>
            <a:ext cx="51099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3. Diffusion-Permeation Formulation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FF7F80A-8DF6-C246-A760-168E457E9E3E}"/>
              </a:ext>
            </a:extLst>
          </p:cNvPr>
          <p:cNvSpPr/>
          <p:nvPr/>
        </p:nvSpPr>
        <p:spPr>
          <a:xfrm>
            <a:off x="236547" y="169118"/>
            <a:ext cx="18344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8738"/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Modeling</a:t>
            </a:r>
          </a:p>
        </p:txBody>
      </p:sp>
    </p:spTree>
    <p:extLst>
      <p:ext uri="{BB962C8B-B14F-4D97-AF65-F5344CB8AC3E}">
        <p14:creationId xmlns:p14="http://schemas.microsoft.com/office/powerpoint/2010/main" val="363688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40259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4025900"/>
            <a:ext cx="12700" cy="1270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17</a:t>
            </a:fld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15" name="Group 14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19" name="Isosceles Triangle 18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ight Triangle 19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Arc 17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B8F9E5B-386A-FC4D-987E-3CFB1EC2C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3772" y="969893"/>
            <a:ext cx="633046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D8A0A9-940A-EC42-93CD-18B8DB63B23E}"/>
              </a:ext>
            </a:extLst>
          </p:cNvPr>
          <p:cNvSpPr txBox="1"/>
          <p:nvPr/>
        </p:nvSpPr>
        <p:spPr>
          <a:xfrm>
            <a:off x="1040958" y="6538119"/>
            <a:ext cx="5158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November 8, 2019, Golden, Colorado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A938E32-5CD8-D641-97B7-C507955F2C6E}"/>
              </a:ext>
            </a:extLst>
          </p:cNvPr>
          <p:cNvGrpSpPr/>
          <p:nvPr/>
        </p:nvGrpSpPr>
        <p:grpSpPr>
          <a:xfrm>
            <a:off x="865046" y="2438400"/>
            <a:ext cx="7413907" cy="1096751"/>
            <a:chOff x="865046" y="1190780"/>
            <a:chExt cx="7413907" cy="10967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B58AA4F-D5AB-F545-A376-FC589AA0956E}"/>
                    </a:ext>
                  </a:extLst>
                </p:cNvPr>
                <p:cNvSpPr txBox="1"/>
                <p:nvPr/>
              </p:nvSpPr>
              <p:spPr>
                <a:xfrm>
                  <a:off x="865046" y="1248657"/>
                  <a:ext cx="7413907" cy="103887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𝑎𝑑𝑠</m:t>
                            </m:r>
                          </m:sub>
                        </m:sSub>
                        <m:f>
                          <m:f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func>
                              <m:funcPr>
                                <m:ctrlP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𝑙𝑛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32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32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</m:d>
                              </m:e>
                            </m:func>
                          </m:num>
                          <m:den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func>
                              <m:funcPr>
                                <m:ctrlP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𝑙𝑛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32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32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32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a:rPr lang="en-US" sz="32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𝑎𝑑𝑠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func>
                          </m:den>
                        </m:f>
                        <m:f>
                          <m:f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num>
                          <m:den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den>
                        </m:f>
                        <m:f>
                          <m:f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𝑎𝑑𝑠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𝑑𝑝</m:t>
                            </m:r>
                          </m:den>
                        </m:f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num>
                          <m:den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den>
                        </m:f>
                        <m:f>
                          <m:f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𝑔𝑎𝑠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𝑅𝑇</m:t>
                            </m:r>
                          </m:den>
                        </m:f>
                      </m:oMath>
                    </m:oMathPara>
                  </a14:m>
                  <a:endParaRPr lang="en-US" sz="3200" i="1" dirty="0">
                    <a:solidFill>
                      <a:schemeClr val="bg1"/>
                    </a:solidFill>
                    <a:latin typeface="Arial" panose="020B0604020202020204" pitchFamily="34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B58AA4F-D5AB-F545-A376-FC589AA095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5046" y="1248657"/>
                  <a:ext cx="7413907" cy="1038874"/>
                </a:xfrm>
                <a:prstGeom prst="rect">
                  <a:avLst/>
                </a:prstGeom>
                <a:blipFill>
                  <a:blip r:embed="rId4"/>
                  <a:stretch>
                    <a:fillRect b="-158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F843B89-0583-BA49-BCFC-EAB30298CE77}"/>
                </a:ext>
              </a:extLst>
            </p:cNvPr>
            <p:cNvCxnSpPr/>
            <p:nvPr/>
          </p:nvCxnSpPr>
          <p:spPr bwMode="auto">
            <a:xfrm>
              <a:off x="2209800" y="1248657"/>
              <a:ext cx="3989943" cy="1038874"/>
            </a:xfrm>
            <a:prstGeom prst="line">
              <a:avLst/>
            </a:prstGeom>
            <a:solidFill>
              <a:schemeClr val="accent1"/>
            </a:solidFill>
            <a:ln w="444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042BCDD-6062-7942-B157-AC486CBC7ED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209800" y="1190780"/>
              <a:ext cx="3989943" cy="1096275"/>
            </a:xfrm>
            <a:prstGeom prst="line">
              <a:avLst/>
            </a:prstGeom>
            <a:solidFill>
              <a:schemeClr val="accent1"/>
            </a:solidFill>
            <a:ln w="444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9" name="Text Box 28">
            <a:extLst>
              <a:ext uri="{FF2B5EF4-FFF2-40B4-BE49-F238E27FC236}">
                <a16:creationId xmlns:a16="http://schemas.microsoft.com/office/drawing/2014/main" id="{5E5F0949-AF80-3348-B36C-55AA7C35A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" y="1447875"/>
            <a:ext cx="8582269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marL="457200" lvl="1" indent="0" algn="just">
              <a:lnSpc>
                <a:spcPct val="150000"/>
              </a:lnSpc>
            </a:pPr>
            <a:r>
              <a:rPr lang="en-US" dirty="0"/>
              <a:t>Permeability coefficient for permanent gases: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FBFB6EF-1A5B-5C47-940E-4E2CAA358969}"/>
                  </a:ext>
                </a:extLst>
              </p:cNvPr>
              <p:cNvSpPr txBox="1"/>
              <p:nvPr/>
            </p:nvSpPr>
            <p:spPr>
              <a:xfrm>
                <a:off x="865046" y="4520026"/>
                <a:ext cx="7413907" cy="105272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sSub>
                        <m:sSub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sSup>
                        <m:sSup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𝑀𝑅𝑇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𝑔𝑎𝑠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𝑅𝑇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3200" i="1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FBFB6EF-1A5B-5C47-940E-4E2CAA3589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046" y="4520026"/>
                <a:ext cx="7413907" cy="1052724"/>
              </a:xfrm>
              <a:prstGeom prst="rect">
                <a:avLst/>
              </a:prstGeom>
              <a:blipFill>
                <a:blip r:embed="rId5"/>
                <a:stretch>
                  <a:fillRect t="-1190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Down Arrow 34">
            <a:extLst>
              <a:ext uri="{FF2B5EF4-FFF2-40B4-BE49-F238E27FC236}">
                <a16:creationId xmlns:a16="http://schemas.microsoft.com/office/drawing/2014/main" id="{660B3085-A208-4C45-A956-353EA07463E2}"/>
              </a:ext>
            </a:extLst>
          </p:cNvPr>
          <p:cNvSpPr/>
          <p:nvPr/>
        </p:nvSpPr>
        <p:spPr bwMode="auto">
          <a:xfrm>
            <a:off x="4572000" y="3822699"/>
            <a:ext cx="262125" cy="596901"/>
          </a:xfrm>
          <a:prstGeom prst="downArrow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AE678B0-FA79-0447-9AE4-ADFBFFFF0F7D}"/>
              </a:ext>
            </a:extLst>
          </p:cNvPr>
          <p:cNvSpPr/>
          <p:nvPr/>
        </p:nvSpPr>
        <p:spPr bwMode="auto">
          <a:xfrm>
            <a:off x="6934200" y="2432750"/>
            <a:ext cx="1066800" cy="577850"/>
          </a:xfrm>
          <a:prstGeom prst="round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8AA0A0C-F2AE-554D-B848-651E178CEDE6}"/>
              </a:ext>
            </a:extLst>
          </p:cNvPr>
          <p:cNvSpPr txBox="1"/>
          <p:nvPr/>
        </p:nvSpPr>
        <p:spPr>
          <a:xfrm>
            <a:off x="7484571" y="6010754"/>
            <a:ext cx="1659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Shelekhin</a:t>
            </a:r>
            <a:r>
              <a:rPr lang="en-US" sz="1200" dirty="0">
                <a:solidFill>
                  <a:schemeClr val="bg1"/>
                </a:solidFill>
              </a:rPr>
              <a:t> et al., 1995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66B8D82-ED4A-7B4D-9B64-342EA945C977}"/>
              </a:ext>
            </a:extLst>
          </p:cNvPr>
          <p:cNvSpPr/>
          <p:nvPr/>
        </p:nvSpPr>
        <p:spPr>
          <a:xfrm>
            <a:off x="236547" y="169118"/>
            <a:ext cx="18344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8738"/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Modeling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894BDE2-59C8-574E-BEF1-250B5ABAEA6F}"/>
              </a:ext>
            </a:extLst>
          </p:cNvPr>
          <p:cNvSpPr/>
          <p:nvPr/>
        </p:nvSpPr>
        <p:spPr>
          <a:xfrm>
            <a:off x="313389" y="1014961"/>
            <a:ext cx="51099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3. Diffusion-Permeation Formulation</a:t>
            </a:r>
          </a:p>
        </p:txBody>
      </p:sp>
    </p:spTree>
    <p:extLst>
      <p:ext uri="{BB962C8B-B14F-4D97-AF65-F5344CB8AC3E}">
        <p14:creationId xmlns:p14="http://schemas.microsoft.com/office/powerpoint/2010/main" val="50757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255259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255259"/>
            <a:ext cx="12700" cy="1270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18</a:t>
            </a:fld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15" name="Group 14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19" name="Isosceles Triangle 18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ight Triangle 19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Arc 17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23" name="Text Box 28">
            <a:extLst>
              <a:ext uri="{FF2B5EF4-FFF2-40B4-BE49-F238E27FC236}">
                <a16:creationId xmlns:a16="http://schemas.microsoft.com/office/drawing/2014/main" id="{74F6EE24-6348-614F-A867-3396FF112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41300" y="1923127"/>
            <a:ext cx="9144000" cy="113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marL="800100" lvl="1" indent="-34290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/>
              <a:t>“The transport flux of material through the membrane per unit driving force per unit membrane thickness”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B8F9E5B-386A-FC4D-987E-3CFB1EC2C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3772" y="969893"/>
            <a:ext cx="633046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D8A0A9-940A-EC42-93CD-18B8DB63B23E}"/>
              </a:ext>
            </a:extLst>
          </p:cNvPr>
          <p:cNvSpPr txBox="1"/>
          <p:nvPr/>
        </p:nvSpPr>
        <p:spPr>
          <a:xfrm>
            <a:off x="1040958" y="6538119"/>
            <a:ext cx="5158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November 8, 2019, Golden, Colorado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2DAAAA6-BB38-8946-92C4-BDB2F06A01E0}"/>
                  </a:ext>
                </a:extLst>
              </p:cNvPr>
              <p:cNvSpPr txBox="1"/>
              <p:nvPr/>
            </p:nvSpPr>
            <p:spPr>
              <a:xfrm>
                <a:off x="2931334" y="3152003"/>
                <a:ext cx="3060855" cy="935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2DAAAA6-BB38-8946-92C4-BDB2F06A0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1334" y="3152003"/>
                <a:ext cx="3060855" cy="935000"/>
              </a:xfrm>
              <a:prstGeom prst="rect">
                <a:avLst/>
              </a:prstGeom>
              <a:blipFill>
                <a:blip r:embed="rId4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4D6CD16-CA32-4E4E-B362-C04C06A1120D}"/>
                  </a:ext>
                </a:extLst>
              </p:cNvPr>
              <p:cNvSpPr txBox="1"/>
              <p:nvPr/>
            </p:nvSpPr>
            <p:spPr>
              <a:xfrm>
                <a:off x="703075" y="4704717"/>
                <a:ext cx="7737849" cy="9681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𝑎𝑑𝑠</m:t>
                              </m:r>
                            </m:sub>
                          </m:sSub>
                          <m:f>
                            <m:f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func>
                                <m:funcPr>
                                  <m:ctrl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𝑙𝑛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8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d>
                                </m:e>
                              </m:func>
                            </m:num>
                            <m:den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func>
                                <m:funcPr>
                                  <m:ctrl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𝑙𝑛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8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𝑎𝑑𝑠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den>
                          </m:f>
                          <m:f>
                            <m:f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𝑎𝑑𝑠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𝑑𝑝</m:t>
                              </m:r>
                            </m:den>
                          </m:f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𝑔𝑎𝑠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𝑅𝑇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f>
                        <m:f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sz="2800" i="1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4D6CD16-CA32-4E4E-B362-C04C06A112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075" y="4704717"/>
                <a:ext cx="7737849" cy="968150"/>
              </a:xfrm>
              <a:prstGeom prst="rect">
                <a:avLst/>
              </a:prstGeom>
              <a:blipFill>
                <a:blip r:embed="rId5"/>
                <a:stretch>
                  <a:fillRect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own Arrow 5">
            <a:extLst>
              <a:ext uri="{FF2B5EF4-FFF2-40B4-BE49-F238E27FC236}">
                <a16:creationId xmlns:a16="http://schemas.microsoft.com/office/drawing/2014/main" id="{A393BCFF-700D-A74B-A72A-43BA80866429}"/>
              </a:ext>
            </a:extLst>
          </p:cNvPr>
          <p:cNvSpPr/>
          <p:nvPr/>
        </p:nvSpPr>
        <p:spPr bwMode="auto">
          <a:xfrm>
            <a:off x="4461761" y="4030046"/>
            <a:ext cx="262125" cy="596901"/>
          </a:xfrm>
          <a:prstGeom prst="downArrow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1A15FE9-51A2-944C-8B2D-415CB18D7816}"/>
              </a:ext>
            </a:extLst>
          </p:cNvPr>
          <p:cNvSpPr/>
          <p:nvPr/>
        </p:nvSpPr>
        <p:spPr>
          <a:xfrm>
            <a:off x="313389" y="1014961"/>
            <a:ext cx="51099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3. Diffusion-Permeation Formulation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CC85736-9402-3345-9001-A5B9B2ECF4F6}"/>
              </a:ext>
            </a:extLst>
          </p:cNvPr>
          <p:cNvSpPr/>
          <p:nvPr/>
        </p:nvSpPr>
        <p:spPr>
          <a:xfrm>
            <a:off x="236547" y="169118"/>
            <a:ext cx="18344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8738"/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Modeling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E643F40-E105-EF49-80F9-38DC0C920273}"/>
              </a:ext>
            </a:extLst>
          </p:cNvPr>
          <p:cNvSpPr/>
          <p:nvPr/>
        </p:nvSpPr>
        <p:spPr>
          <a:xfrm>
            <a:off x="463023" y="1529955"/>
            <a:ext cx="34062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8738"/>
            <a:r>
              <a:rPr lang="en-US" sz="2400" dirty="0">
                <a:solidFill>
                  <a:schemeClr val="bg1"/>
                </a:solidFill>
                <a:cs typeface="Arial Rounded MT Bold"/>
              </a:rPr>
              <a:t>Permeability coefficient</a:t>
            </a:r>
          </a:p>
        </p:txBody>
      </p:sp>
    </p:spTree>
    <p:extLst>
      <p:ext uri="{BB962C8B-B14F-4D97-AF65-F5344CB8AC3E}">
        <p14:creationId xmlns:p14="http://schemas.microsoft.com/office/powerpoint/2010/main" val="204619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19</a:t>
            </a:fld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15" name="Group 14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19" name="Isosceles Triangle 18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ight Triangle 19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Arc 17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B8F9E5B-386A-FC4D-987E-3CFB1EC2C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3772" y="969893"/>
            <a:ext cx="633046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D8A0A9-940A-EC42-93CD-18B8DB63B23E}"/>
              </a:ext>
            </a:extLst>
          </p:cNvPr>
          <p:cNvSpPr txBox="1"/>
          <p:nvPr/>
        </p:nvSpPr>
        <p:spPr>
          <a:xfrm>
            <a:off x="1040958" y="6538119"/>
            <a:ext cx="5158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November 8, 2019, Golden, Colorado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 Box 28">
                <a:extLst>
                  <a:ext uri="{FF2B5EF4-FFF2-40B4-BE49-F238E27FC236}">
                    <a16:creationId xmlns:a16="http://schemas.microsoft.com/office/drawing/2014/main" id="{5E5F0949-AF80-3348-B36C-55AA7C35A7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344841" y="1991621"/>
                <a:ext cx="4245911" cy="1413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ヒラギノ角ゴ Pro W3" pitchFamily="75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ヒラギノ角ゴ Pro W3" pitchFamily="75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ヒラギノ角ゴ Pro W3" pitchFamily="75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ヒラギノ角ゴ Pro W3" pitchFamily="75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ヒラギノ角ゴ Pro W3" pitchFamily="75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ヒラギノ角ゴ Pro W3" pitchFamily="75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ヒラギノ角ゴ Pro W3" pitchFamily="75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ヒラギノ角ゴ Pro W3" pitchFamily="75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ヒラギノ角ゴ Pro W3" pitchFamily="75" charset="-128"/>
                  </a:defRPr>
                </a:lvl9pPr>
              </a:lstStyle>
              <a:p>
                <a:pPr marL="457200" lvl="1" indent="0" algn="just"/>
                <a:r>
                  <a:rPr lang="en-US" sz="1700" dirty="0"/>
                  <a:t>Assumptions:</a:t>
                </a:r>
              </a:p>
              <a:p>
                <a:pPr marL="800100" lvl="1" indent="-342900" algn="just">
                  <a:buFont typeface="Arial" panose="020B0604020202020204" pitchFamily="34" charset="0"/>
                  <a:buChar char="•"/>
                </a:pPr>
                <a:r>
                  <a:rPr lang="en-US" sz="1700" dirty="0"/>
                  <a:t>Membrane porosity = 0.3</a:t>
                </a:r>
              </a:p>
              <a:p>
                <a:pPr marL="800100" lvl="1" indent="-342900" algn="just">
                  <a:buFont typeface="Arial" panose="020B0604020202020204" pitchFamily="34" charset="0"/>
                  <a:buChar char="•"/>
                </a:pPr>
                <a:r>
                  <a:rPr lang="en-US" sz="1700" dirty="0"/>
                  <a:t>Tortuosity factor = 2</a:t>
                </a:r>
              </a:p>
              <a:p>
                <a:pPr marL="800100" lvl="1" indent="-342900" algn="just">
                  <a:buFont typeface="Arial" panose="020B0604020202020204" pitchFamily="34" charset="0"/>
                  <a:buChar char="•"/>
                </a:pPr>
                <a:r>
                  <a:rPr lang="en-US" sz="1700" dirty="0"/>
                  <a:t>Pore diameter = 15 </a:t>
                </a:r>
                <a14:m>
                  <m:oMath xmlns:m="http://schemas.openxmlformats.org/officeDocument/2006/math">
                    <m:r>
                      <a:rPr lang="en-US" sz="17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Å</m:t>
                    </m:r>
                  </m:oMath>
                </a14:m>
                <a:r>
                  <a:rPr lang="en-US" sz="1700" dirty="0"/>
                  <a:t> (1.5 nm)</a:t>
                </a:r>
              </a:p>
              <a:p>
                <a:pPr marL="800100" lvl="1" indent="-342900" algn="just">
                  <a:buFont typeface="Arial" panose="020B0604020202020204" pitchFamily="34" charset="0"/>
                  <a:buChar char="•"/>
                </a:pPr>
                <a:r>
                  <a:rPr lang="en-US" sz="1700" dirty="0"/>
                  <a:t>Geometrical factor = 0.1</a:t>
                </a:r>
              </a:p>
            </p:txBody>
          </p:sp>
        </mc:Choice>
        <mc:Fallback xmlns="">
          <p:sp>
            <p:nvSpPr>
              <p:cNvPr id="29" name="Text Box 28">
                <a:extLst>
                  <a:ext uri="{FF2B5EF4-FFF2-40B4-BE49-F238E27FC236}">
                    <a16:creationId xmlns:a16="http://schemas.microsoft.com/office/drawing/2014/main" id="{5E5F0949-AF80-3348-B36C-55AA7C35A7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344841" y="1991621"/>
                <a:ext cx="4245911" cy="1413400"/>
              </a:xfrm>
              <a:prstGeom prst="rect">
                <a:avLst/>
              </a:prstGeom>
              <a:blipFill>
                <a:blip r:embed="rId4"/>
                <a:stretch>
                  <a:fillRect t="-893" b="-446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3F1CF41E-8606-1A48-A180-B3C99029EA4C}"/>
              </a:ext>
            </a:extLst>
          </p:cNvPr>
          <p:cNvGrpSpPr/>
          <p:nvPr/>
        </p:nvGrpSpPr>
        <p:grpSpPr>
          <a:xfrm>
            <a:off x="0" y="3496928"/>
            <a:ext cx="2971801" cy="2709615"/>
            <a:chOff x="1568428" y="3591137"/>
            <a:chExt cx="3010168" cy="260094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8D19DFE-2FF3-8241-B83E-A3B8EE6812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45612" y="3591137"/>
              <a:ext cx="2932984" cy="260094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1859B63-EB50-9E46-B559-EB6D4E763806}"/>
                </a:ext>
              </a:extLst>
            </p:cNvPr>
            <p:cNvSpPr txBox="1"/>
            <p:nvPr/>
          </p:nvSpPr>
          <p:spPr>
            <a:xfrm>
              <a:off x="1568428" y="5953710"/>
              <a:ext cx="1425933" cy="2363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>
                  <a:solidFill>
                    <a:schemeClr val="tx1"/>
                  </a:solidFill>
                </a:rPr>
                <a:t>Shelekhin</a:t>
              </a:r>
              <a:r>
                <a:rPr lang="en-US" sz="1000" dirty="0">
                  <a:solidFill>
                    <a:schemeClr val="tx1"/>
                  </a:solidFill>
                </a:rPr>
                <a:t> et al., 1995</a:t>
              </a:r>
            </a:p>
          </p:txBody>
        </p:sp>
      </p:grp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79CCDF20-7D8B-014E-A299-87E26770DF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0909" y="2048594"/>
            <a:ext cx="5611823" cy="41236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2A546D1-F2A4-C34C-8A96-0B200E747155}"/>
              </a:ext>
            </a:extLst>
          </p:cNvPr>
          <p:cNvSpPr/>
          <p:nvPr/>
        </p:nvSpPr>
        <p:spPr bwMode="auto">
          <a:xfrm>
            <a:off x="4114799" y="5334000"/>
            <a:ext cx="4944401" cy="508335"/>
          </a:xfrm>
          <a:prstGeom prst="rect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38E8784-221A-0542-9802-618551D49D86}"/>
              </a:ext>
            </a:extLst>
          </p:cNvPr>
          <p:cNvSpPr/>
          <p:nvPr/>
        </p:nvSpPr>
        <p:spPr>
          <a:xfrm>
            <a:off x="313389" y="1014961"/>
            <a:ext cx="51099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3. Diffusion-Permeation Formulation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FD732FF-6666-CD4F-8D55-6A4551BA4F44}"/>
              </a:ext>
            </a:extLst>
          </p:cNvPr>
          <p:cNvSpPr/>
          <p:nvPr/>
        </p:nvSpPr>
        <p:spPr>
          <a:xfrm>
            <a:off x="236547" y="169118"/>
            <a:ext cx="18344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8738"/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Modeling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44AC1B1-67F7-A041-8B8F-B201CE1F1FE0}"/>
              </a:ext>
            </a:extLst>
          </p:cNvPr>
          <p:cNvSpPr/>
          <p:nvPr/>
        </p:nvSpPr>
        <p:spPr>
          <a:xfrm>
            <a:off x="463023" y="1529955"/>
            <a:ext cx="34062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8738"/>
            <a:r>
              <a:rPr lang="en-US" sz="2400" dirty="0">
                <a:solidFill>
                  <a:schemeClr val="bg1"/>
                </a:solidFill>
                <a:cs typeface="Arial Rounded MT Bold"/>
              </a:rPr>
              <a:t>Permeability coefficient</a:t>
            </a:r>
          </a:p>
        </p:txBody>
      </p:sp>
    </p:spTree>
    <p:extLst>
      <p:ext uri="{BB962C8B-B14F-4D97-AF65-F5344CB8AC3E}">
        <p14:creationId xmlns:p14="http://schemas.microsoft.com/office/powerpoint/2010/main" val="324670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146" name="Text Box 28"/>
          <p:cNvSpPr txBox="1">
            <a:spLocks noChangeArrowheads="1"/>
          </p:cNvSpPr>
          <p:nvPr/>
        </p:nvSpPr>
        <p:spPr bwMode="auto">
          <a:xfrm>
            <a:off x="544798" y="1706685"/>
            <a:ext cx="826479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altLang="zh-CN" dirty="0">
                <a:latin typeface="Arial"/>
                <a:cs typeface="Arial"/>
              </a:rPr>
              <a:t>Source vs. Reservoir Oils</a:t>
            </a:r>
          </a:p>
          <a:p>
            <a:pPr marL="338328">
              <a:spcBef>
                <a:spcPts val="0"/>
              </a:spcBef>
            </a:pPr>
            <a:r>
              <a:rPr lang="en-US" altLang="zh-CN" sz="2000" dirty="0"/>
              <a:t>	Hunt and Jameson (1956), Brenneman and Smith (1958), and 	Hunt (1961) all noted that most of the source oils are composed 	of heavier components than their reservoir oils. 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3023" y="233568"/>
            <a:ext cx="1604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Summary</a:t>
            </a:r>
          </a:p>
        </p:txBody>
      </p:sp>
      <p:sp>
        <p:nvSpPr>
          <p:cNvPr id="39" name="Text Box 28">
            <a:extLst>
              <a:ext uri="{FF2B5EF4-FFF2-40B4-BE49-F238E27FC236}">
                <a16:creationId xmlns:a16="http://schemas.microsoft.com/office/drawing/2014/main" id="{D9A358D5-BC7D-4356-B561-87CC8CDF0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43" y="3964866"/>
            <a:ext cx="8264793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marL="342900" indent="-342900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Arial"/>
                <a:cs typeface="Arial"/>
              </a:rPr>
              <a:t>Experimental Evidence</a:t>
            </a:r>
          </a:p>
          <a:p>
            <a:pPr lvl="1" indent="0">
              <a:spcAft>
                <a:spcPts val="300"/>
              </a:spcAft>
            </a:pPr>
            <a:r>
              <a:rPr lang="en-US" sz="2000" dirty="0">
                <a:latin typeface="Arial"/>
                <a:cs typeface="Arial"/>
              </a:rPr>
              <a:t>	No direct experimental evidence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154C1B-9492-6A4F-923B-3334C370E194}"/>
              </a:ext>
            </a:extLst>
          </p:cNvPr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236DC7-9B6C-1141-BE4F-3B4A686199B2}"/>
              </a:ext>
            </a:extLst>
          </p:cNvPr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5FCB980-F37F-1046-8A89-752D190F99A6}"/>
              </a:ext>
            </a:extLst>
          </p:cNvPr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2AB583F-E6E1-E841-96F9-4807E9D7955F}"/>
                </a:ext>
              </a:extLst>
            </p:cNvPr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25" name="Isosceles Triangle 29">
                <a:extLst>
                  <a:ext uri="{FF2B5EF4-FFF2-40B4-BE49-F238E27FC236}">
                    <a16:creationId xmlns:a16="http://schemas.microsoft.com/office/drawing/2014/main" id="{9EA10E04-01A6-6047-B274-BC987F0AAAE0}"/>
                  </a:ext>
                </a:extLst>
              </p:cNvPr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Right Triangle 25">
                <a:extLst>
                  <a:ext uri="{FF2B5EF4-FFF2-40B4-BE49-F238E27FC236}">
                    <a16:creationId xmlns:a16="http://schemas.microsoft.com/office/drawing/2014/main" id="{D75662B3-0EAC-A944-9B31-13B1E336981F}"/>
                  </a:ext>
                </a:extLst>
              </p:cNvPr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C3D44A47-DA8D-CC43-A30E-C514A0995535}"/>
                </a:ext>
              </a:extLst>
            </p:cNvPr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D9B34405-5C29-F044-BA0E-EE4F34C2B08B}"/>
              </a:ext>
            </a:extLst>
          </p:cNvPr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3A7A4DC-B92D-A448-B929-756E18015223}"/>
              </a:ext>
            </a:extLst>
          </p:cNvPr>
          <p:cNvSpPr txBox="1"/>
          <p:nvPr/>
        </p:nvSpPr>
        <p:spPr>
          <a:xfrm>
            <a:off x="1040958" y="6538119"/>
            <a:ext cx="5158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November 8, 2019, Golden, Colorado</a:t>
            </a:r>
          </a:p>
        </p:txBody>
      </p:sp>
      <p:sp>
        <p:nvSpPr>
          <p:cNvPr id="20" name="Slide Number Placeholder 6">
            <a:extLst>
              <a:ext uri="{FF2B5EF4-FFF2-40B4-BE49-F238E27FC236}">
                <a16:creationId xmlns:a16="http://schemas.microsoft.com/office/drawing/2014/main" id="{7FEB3D7C-D007-E048-AB89-8ED293530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20088" y="627108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chemeClr val="tx1"/>
                </a:solidFill>
              </a:rPr>
              <a:pPr algn="r"/>
              <a:t>2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4D219B-E875-2648-B4A7-996780FE79F8}"/>
              </a:ext>
            </a:extLst>
          </p:cNvPr>
          <p:cNvSpPr/>
          <p:nvPr/>
        </p:nvSpPr>
        <p:spPr>
          <a:xfrm>
            <a:off x="544798" y="1066922"/>
            <a:ext cx="54852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 Rounded MT Bold"/>
                <a:cs typeface="Arial Rounded MT Bold"/>
              </a:rPr>
              <a:t>Membrane Properties of Shale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0" name="Text Box 28">
            <a:extLst>
              <a:ext uri="{FF2B5EF4-FFF2-40B4-BE49-F238E27FC236}">
                <a16:creationId xmlns:a16="http://schemas.microsoft.com/office/drawing/2014/main" id="{2CA411A0-40F2-544D-B4E8-EAC4189D1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023" y="3110805"/>
            <a:ext cx="826479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altLang="zh-CN" dirty="0">
                <a:latin typeface="Arial"/>
                <a:cs typeface="Arial"/>
              </a:rPr>
              <a:t>Production Observations</a:t>
            </a:r>
          </a:p>
          <a:p>
            <a:pPr marL="338328">
              <a:spcBef>
                <a:spcPts val="0"/>
              </a:spcBef>
            </a:pPr>
            <a:r>
              <a:rPr lang="en-US" altLang="zh-CN" sz="2000" dirty="0"/>
              <a:t>	Most unconventional production is light HCs (CH</a:t>
            </a:r>
            <a:r>
              <a:rPr lang="en-US" altLang="zh-CN" sz="2000" baseline="-25000" dirty="0"/>
              <a:t>4</a:t>
            </a:r>
            <a:r>
              <a:rPr lang="en-US" altLang="zh-CN" sz="2000" dirty="0"/>
              <a:t> and light oil)</a:t>
            </a:r>
          </a:p>
          <a:p>
            <a:pPr marL="338328">
              <a:spcBef>
                <a:spcPts val="0"/>
              </a:spcBef>
            </a:pPr>
            <a:r>
              <a:rPr lang="en-US" sz="2000" dirty="0">
                <a:latin typeface="Arial"/>
                <a:cs typeface="Arial"/>
              </a:rPr>
              <a:t>	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42" name="Text Box 28">
            <a:extLst>
              <a:ext uri="{FF2B5EF4-FFF2-40B4-BE49-F238E27FC236}">
                <a16:creationId xmlns:a16="http://schemas.microsoft.com/office/drawing/2014/main" id="{4B374217-F6C9-BB43-9057-748C3525F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797" y="4863490"/>
            <a:ext cx="8264793" cy="111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marL="342900" indent="-342900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Arial"/>
                <a:cs typeface="Arial"/>
              </a:rPr>
              <a:t>Relevant Questions</a:t>
            </a:r>
          </a:p>
          <a:p>
            <a:pPr marL="1085850" lvl="1" indent="-3429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cs typeface="Arial"/>
              </a:rPr>
              <a:t>Does filtration exist and what controls it?</a:t>
            </a:r>
          </a:p>
          <a:p>
            <a:pPr marL="1085850" lvl="1" indent="-3429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cs typeface="Arial"/>
              </a:rPr>
              <a:t>What does it mean for reservoir production and EOR?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082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20</a:t>
            </a:fld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15" name="Group 14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19" name="Isosceles Triangle 18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ight Triangle 19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Arc 17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B8F9E5B-386A-FC4D-987E-3CFB1EC2C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3772" y="969893"/>
            <a:ext cx="633046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D8A0A9-940A-EC42-93CD-18B8DB63B23E}"/>
              </a:ext>
            </a:extLst>
          </p:cNvPr>
          <p:cNvSpPr txBox="1"/>
          <p:nvPr/>
        </p:nvSpPr>
        <p:spPr>
          <a:xfrm>
            <a:off x="1040958" y="6538119"/>
            <a:ext cx="5158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November 8, 2019, Golden, Colorado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F1CF41E-8606-1A48-A180-B3C99029EA4C}"/>
              </a:ext>
            </a:extLst>
          </p:cNvPr>
          <p:cNvGrpSpPr/>
          <p:nvPr/>
        </p:nvGrpSpPr>
        <p:grpSpPr>
          <a:xfrm>
            <a:off x="101376" y="3751156"/>
            <a:ext cx="4918363" cy="2421724"/>
            <a:chOff x="1860362" y="3682298"/>
            <a:chExt cx="5480047" cy="255705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8D19DFE-2FF3-8241-B83E-A3B8EE6812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12" t="1687" r="3749"/>
            <a:stretch/>
          </p:blipFill>
          <p:spPr>
            <a:xfrm>
              <a:off x="1860362" y="3682298"/>
              <a:ext cx="5480047" cy="255705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1859B63-EB50-9E46-B559-EB6D4E763806}"/>
                </a:ext>
              </a:extLst>
            </p:cNvPr>
            <p:cNvSpPr txBox="1"/>
            <p:nvPr/>
          </p:nvSpPr>
          <p:spPr>
            <a:xfrm>
              <a:off x="4226210" y="5977744"/>
              <a:ext cx="1425933" cy="2363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>
                  <a:solidFill>
                    <a:schemeClr val="tx1"/>
                  </a:solidFill>
                </a:rPr>
                <a:t>Shelekhin</a:t>
              </a:r>
              <a:r>
                <a:rPr lang="en-US" sz="1000" dirty="0">
                  <a:solidFill>
                    <a:schemeClr val="tx1"/>
                  </a:solidFill>
                </a:rPr>
                <a:t> et al., 1995</a:t>
              </a:r>
            </a:p>
          </p:txBody>
        </p:sp>
      </p:grp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A04C8814-2C7F-0E49-B865-D96499C18D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4625" y="1898200"/>
            <a:ext cx="4394834" cy="320547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EA2922B-41E6-6649-B7AE-FC85071433CE}"/>
              </a:ext>
            </a:extLst>
          </p:cNvPr>
          <p:cNvSpPr/>
          <p:nvPr/>
        </p:nvSpPr>
        <p:spPr>
          <a:xfrm>
            <a:off x="313389" y="1014961"/>
            <a:ext cx="51099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3. Diffusion-Permeation Formulation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08B15B1-A1AD-D340-9ADB-05F0AF48532C}"/>
              </a:ext>
            </a:extLst>
          </p:cNvPr>
          <p:cNvSpPr/>
          <p:nvPr/>
        </p:nvSpPr>
        <p:spPr>
          <a:xfrm>
            <a:off x="463023" y="1529955"/>
            <a:ext cx="34062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8738"/>
            <a:r>
              <a:rPr lang="en-US" sz="2400" dirty="0">
                <a:solidFill>
                  <a:schemeClr val="bg1"/>
                </a:solidFill>
                <a:cs typeface="Arial Rounded MT Bold"/>
              </a:rPr>
              <a:t>Permeability coefficient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BEA1E21-1485-FA4A-873A-5C6396A2F971}"/>
              </a:ext>
            </a:extLst>
          </p:cNvPr>
          <p:cNvSpPr/>
          <p:nvPr/>
        </p:nvSpPr>
        <p:spPr>
          <a:xfrm>
            <a:off x="236547" y="169118"/>
            <a:ext cx="18344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8738"/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Modeling</a:t>
            </a:r>
          </a:p>
        </p:txBody>
      </p:sp>
    </p:spTree>
    <p:extLst>
      <p:ext uri="{BB962C8B-B14F-4D97-AF65-F5344CB8AC3E}">
        <p14:creationId xmlns:p14="http://schemas.microsoft.com/office/powerpoint/2010/main" val="58663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21</a:t>
            </a:fld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15" name="Group 14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19" name="Isosceles Triangle 18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ight Triangle 19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Arc 17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B8F9E5B-386A-FC4D-987E-3CFB1EC2C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3772" y="969893"/>
            <a:ext cx="633046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D8A0A9-940A-EC42-93CD-18B8DB63B23E}"/>
              </a:ext>
            </a:extLst>
          </p:cNvPr>
          <p:cNvSpPr txBox="1"/>
          <p:nvPr/>
        </p:nvSpPr>
        <p:spPr>
          <a:xfrm>
            <a:off x="1040958" y="6538119"/>
            <a:ext cx="5158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November 8, 2019, Golden, Colorado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407744C-9168-C042-A23E-1DCB6929BFE5}"/>
              </a:ext>
            </a:extLst>
          </p:cNvPr>
          <p:cNvGrpSpPr/>
          <p:nvPr/>
        </p:nvGrpSpPr>
        <p:grpSpPr>
          <a:xfrm>
            <a:off x="5961071" y="3595550"/>
            <a:ext cx="3098130" cy="2449645"/>
            <a:chOff x="5497756" y="3108472"/>
            <a:chExt cx="3139493" cy="296059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53544C6-1B1C-FF45-BB97-326DC9CA3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97756" y="3144902"/>
              <a:ext cx="3139493" cy="292416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0FC888B-0928-8F48-810E-D2CB71F0B60C}"/>
                </a:ext>
              </a:extLst>
            </p:cNvPr>
            <p:cNvSpPr txBox="1"/>
            <p:nvPr/>
          </p:nvSpPr>
          <p:spPr>
            <a:xfrm>
              <a:off x="7229491" y="3108472"/>
              <a:ext cx="14077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>
                  <a:solidFill>
                    <a:schemeClr val="tx1"/>
                  </a:solidFill>
                </a:rPr>
                <a:t>Shelekhin</a:t>
              </a:r>
              <a:r>
                <a:rPr lang="en-US" sz="1000" dirty="0">
                  <a:solidFill>
                    <a:schemeClr val="tx1"/>
                  </a:solidFill>
                </a:rPr>
                <a:t> et al., 1995</a:t>
              </a:r>
            </a:p>
          </p:txBody>
        </p:sp>
      </p:grp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E472192A-4617-BC46-9AEA-721462D179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678" y="2139895"/>
            <a:ext cx="5493568" cy="395077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AF7294D-03E8-5444-BEF0-D26EFB0E7BFB}"/>
              </a:ext>
            </a:extLst>
          </p:cNvPr>
          <p:cNvSpPr/>
          <p:nvPr/>
        </p:nvSpPr>
        <p:spPr>
          <a:xfrm>
            <a:off x="313389" y="1014961"/>
            <a:ext cx="51099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3. Diffusion-Permeation Formulation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9A87083-BABD-AA4B-95A0-D7889F69D7B2}"/>
              </a:ext>
            </a:extLst>
          </p:cNvPr>
          <p:cNvSpPr/>
          <p:nvPr/>
        </p:nvSpPr>
        <p:spPr>
          <a:xfrm>
            <a:off x="236547" y="169118"/>
            <a:ext cx="18344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8738"/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Modeling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13389" y="1595735"/>
            <a:ext cx="40786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8738"/>
            <a:r>
              <a:rPr lang="en-US" sz="2400" dirty="0">
                <a:solidFill>
                  <a:schemeClr val="bg1"/>
                </a:solidFill>
              </a:rPr>
              <a:t>Selectivity of gas separation</a:t>
            </a:r>
          </a:p>
        </p:txBody>
      </p:sp>
    </p:spTree>
    <p:extLst>
      <p:ext uri="{BB962C8B-B14F-4D97-AF65-F5344CB8AC3E}">
        <p14:creationId xmlns:p14="http://schemas.microsoft.com/office/powerpoint/2010/main" val="311493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83643" y="94056"/>
            <a:ext cx="21547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Questions?</a:t>
            </a:r>
            <a:endParaRPr lang="en-US" sz="2800" b="1" baseline="-25000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48040" y="3276604"/>
            <a:ext cx="25907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chemeClr val="bg1"/>
                </a:solidFill>
              </a:rPr>
              <a:t>Thank you 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22</a:t>
            </a:fld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15" name="Group 14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21" name="Isosceles Triangle 20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ight Triangle 21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Arc 17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26582A-5FBA-EC41-97BD-2808D4C864F6}"/>
              </a:ext>
            </a:extLst>
          </p:cNvPr>
          <p:cNvSpPr txBox="1"/>
          <p:nvPr/>
        </p:nvSpPr>
        <p:spPr>
          <a:xfrm>
            <a:off x="1040958" y="6538119"/>
            <a:ext cx="5158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November 8, 2019, Golden, Colorado</a:t>
            </a:r>
          </a:p>
        </p:txBody>
      </p:sp>
    </p:spTree>
    <p:extLst>
      <p:ext uri="{BB962C8B-B14F-4D97-AF65-F5344CB8AC3E}">
        <p14:creationId xmlns:p14="http://schemas.microsoft.com/office/powerpoint/2010/main" val="200703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图表 19">
            <a:extLst>
              <a:ext uri="{FF2B5EF4-FFF2-40B4-BE49-F238E27FC236}">
                <a16:creationId xmlns:a16="http://schemas.microsoft.com/office/drawing/2014/main" id="{45275C2C-B34F-3E4A-8689-693F74D923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0478042"/>
              </p:ext>
            </p:extLst>
          </p:nvPr>
        </p:nvGraphicFramePr>
        <p:xfrm>
          <a:off x="313389" y="2105735"/>
          <a:ext cx="5249211" cy="2634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0E002C2F-74AD-154B-BBDF-D10BA46C8C47}"/>
              </a:ext>
            </a:extLst>
          </p:cNvPr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1255AF-885C-EE49-BC36-67EA5E237C8E}"/>
              </a:ext>
            </a:extLst>
          </p:cNvPr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61FB8D-1AF3-F64B-BF2F-7C6950C1801D}"/>
              </a:ext>
            </a:extLst>
          </p:cNvPr>
          <p:cNvSpPr/>
          <p:nvPr/>
        </p:nvSpPr>
        <p:spPr>
          <a:xfrm>
            <a:off x="463023" y="233568"/>
            <a:ext cx="1604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Summary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51E54F-EA4B-2043-9009-338683D6D6F7}"/>
              </a:ext>
            </a:extLst>
          </p:cNvPr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C5F3A6-0D0E-1E46-85F1-8767AA142FE5}"/>
              </a:ext>
            </a:extLst>
          </p:cNvPr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8C3D9D-6C86-5B48-B2D4-CF91E2E8E0B0}"/>
              </a:ext>
            </a:extLst>
          </p:cNvPr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741EC43-A7A3-4A4D-AE06-E89C1F7A387E}"/>
                </a:ext>
              </a:extLst>
            </p:cNvPr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14" name="Isosceles Triangle 29">
                <a:extLst>
                  <a:ext uri="{FF2B5EF4-FFF2-40B4-BE49-F238E27FC236}">
                    <a16:creationId xmlns:a16="http://schemas.microsoft.com/office/drawing/2014/main" id="{2905C1C9-6925-CF48-8326-1932D8C14125}"/>
                  </a:ext>
                </a:extLst>
              </p:cNvPr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ight Triangle 14">
                <a:extLst>
                  <a:ext uri="{FF2B5EF4-FFF2-40B4-BE49-F238E27FC236}">
                    <a16:creationId xmlns:a16="http://schemas.microsoft.com/office/drawing/2014/main" id="{A978F171-781E-904B-9267-D8D055338E47}"/>
                  </a:ext>
                </a:extLst>
              </p:cNvPr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E2FFA9BC-BB4A-134F-8461-A13A633FD67A}"/>
                </a:ext>
              </a:extLst>
            </p:cNvPr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852DB4D-9FA0-9042-936C-53655642C77D}"/>
              </a:ext>
            </a:extLst>
          </p:cNvPr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B53530-D983-A249-A9E3-47E846C8EA86}"/>
              </a:ext>
            </a:extLst>
          </p:cNvPr>
          <p:cNvSpPr txBox="1"/>
          <p:nvPr/>
        </p:nvSpPr>
        <p:spPr>
          <a:xfrm>
            <a:off x="1040958" y="6538119"/>
            <a:ext cx="5158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November 8, 2019, Golden, Colorado</a:t>
            </a:r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57A8CF0D-04CB-4045-AF35-034757D4F22B}"/>
              </a:ext>
            </a:extLst>
          </p:cNvPr>
          <p:cNvSpPr txBox="1">
            <a:spLocks/>
          </p:cNvSpPr>
          <p:nvPr/>
        </p:nvSpPr>
        <p:spPr>
          <a:xfrm>
            <a:off x="7020088" y="627108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1pPr>
            <a:lvl2pPr marL="742950" indent="-285750" algn="l" defTabSz="914400" rtl="0" eaLnBrk="1" latinLnBrk="0" hangingPunct="1"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2pPr>
            <a:lvl3pPr marL="1143000" indent="-228600" algn="l" defTabSz="914400" rtl="0" eaLnBrk="1" latinLnBrk="0" hangingPunct="1"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3pPr>
            <a:lvl4pPr marL="1600200" indent="-228600" algn="l" defTabSz="914400" rtl="0" eaLnBrk="1" latinLnBrk="0" hangingPunct="1"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4pPr>
            <a:lvl5pPr marL="2057400" indent="-228600" algn="l" defTabSz="914400" rtl="0" eaLnBrk="1" latinLnBrk="0" hangingPunct="1"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chemeClr val="tx1"/>
                </a:solidFill>
              </a:rPr>
              <a:pPr algn="r"/>
              <a:t>3</a:t>
            </a:fld>
            <a:endParaRPr lang="en-US" sz="1400" dirty="0">
              <a:solidFill>
                <a:schemeClr val="tx1"/>
              </a:solidFill>
            </a:endParaRPr>
          </a:p>
        </p:txBody>
      </p:sp>
      <p:graphicFrame>
        <p:nvGraphicFramePr>
          <p:cNvPr id="19" name="图表 18">
            <a:extLst>
              <a:ext uri="{FF2B5EF4-FFF2-40B4-BE49-F238E27FC236}">
                <a16:creationId xmlns:a16="http://schemas.microsoft.com/office/drawing/2014/main" id="{ED093DA3-1310-2B46-8698-A749FD59C0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0435729"/>
              </p:ext>
            </p:extLst>
          </p:nvPr>
        </p:nvGraphicFramePr>
        <p:xfrm>
          <a:off x="3650830" y="3574093"/>
          <a:ext cx="5403107" cy="25865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F1EABCB1-97B5-7446-B82C-6699324D4EE5}"/>
              </a:ext>
            </a:extLst>
          </p:cNvPr>
          <p:cNvSpPr txBox="1"/>
          <p:nvPr/>
        </p:nvSpPr>
        <p:spPr>
          <a:xfrm>
            <a:off x="318005" y="1628385"/>
            <a:ext cx="8055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Filtration of C10 and C17 mixture (experiments by Z. Zhu)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99093B-F096-4D4D-8402-F63979381B40}"/>
              </a:ext>
            </a:extLst>
          </p:cNvPr>
          <p:cNvSpPr txBox="1"/>
          <p:nvPr/>
        </p:nvSpPr>
        <p:spPr>
          <a:xfrm>
            <a:off x="6012445" y="2256949"/>
            <a:ext cx="2390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Niabrora</a:t>
            </a:r>
            <a:r>
              <a:rPr lang="en-US" dirty="0">
                <a:solidFill>
                  <a:schemeClr val="bg1"/>
                </a:solidFill>
              </a:rPr>
              <a:t> core sample</a:t>
            </a:r>
          </a:p>
          <a:p>
            <a:r>
              <a:rPr lang="en-US" dirty="0">
                <a:solidFill>
                  <a:schemeClr val="bg1"/>
                </a:solidFill>
              </a:rPr>
              <a:t>C17 is filtered</a:t>
            </a:r>
          </a:p>
        </p:txBody>
      </p:sp>
      <p:sp>
        <p:nvSpPr>
          <p:cNvPr id="22" name="Left Arrow 21">
            <a:extLst>
              <a:ext uri="{FF2B5EF4-FFF2-40B4-BE49-F238E27FC236}">
                <a16:creationId xmlns:a16="http://schemas.microsoft.com/office/drawing/2014/main" id="{BD204764-9C75-6042-9D7F-1B1A066F0CF0}"/>
              </a:ext>
            </a:extLst>
          </p:cNvPr>
          <p:cNvSpPr/>
          <p:nvPr/>
        </p:nvSpPr>
        <p:spPr bwMode="auto">
          <a:xfrm>
            <a:off x="5631445" y="2425114"/>
            <a:ext cx="381000" cy="260124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DE1965-B72B-0340-9D69-3A65BDD6592F}"/>
              </a:ext>
            </a:extLst>
          </p:cNvPr>
          <p:cNvSpPr txBox="1"/>
          <p:nvPr/>
        </p:nvSpPr>
        <p:spPr>
          <a:xfrm>
            <a:off x="824671" y="5031905"/>
            <a:ext cx="2121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Berea core sample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No filtration</a:t>
            </a: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ED208896-959F-854D-9348-F0FCAC57196A}"/>
              </a:ext>
            </a:extLst>
          </p:cNvPr>
          <p:cNvSpPr/>
          <p:nvPr/>
        </p:nvSpPr>
        <p:spPr bwMode="auto">
          <a:xfrm>
            <a:off x="2976244" y="5254378"/>
            <a:ext cx="559109" cy="28257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DAF72CF-2EC9-B04E-B33B-323B5012A354}"/>
              </a:ext>
            </a:extLst>
          </p:cNvPr>
          <p:cNvSpPr/>
          <p:nvPr/>
        </p:nvSpPr>
        <p:spPr>
          <a:xfrm>
            <a:off x="333073" y="1053552"/>
            <a:ext cx="79855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 Rounded MT Bold"/>
                <a:cs typeface="Arial Rounded MT Bold"/>
              </a:rPr>
              <a:t>Membrane Properties of Nanoporous Media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46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540" y="2698633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540" y="2698633"/>
            <a:ext cx="12700" cy="1270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3023" y="191576"/>
            <a:ext cx="1604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Summary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D55E61-F30F-914B-AD6F-D541D3750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252" y="1798782"/>
            <a:ext cx="2529079" cy="18588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6D17BA-96FF-DE4A-8025-B69589C44E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703" y="4053840"/>
            <a:ext cx="2547264" cy="187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D65B5D-48CF-6B4A-BD4B-B23E61A5708C}"/>
              </a:ext>
            </a:extLst>
          </p:cNvPr>
          <p:cNvSpPr txBox="1"/>
          <p:nvPr/>
        </p:nvSpPr>
        <p:spPr>
          <a:xfrm>
            <a:off x="958555" y="3669268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Screen Filtration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77A7553-19C7-5A4B-84ED-7DCACAC641DC}"/>
              </a:ext>
            </a:extLst>
          </p:cNvPr>
          <p:cNvSpPr txBox="1"/>
          <p:nvPr/>
        </p:nvSpPr>
        <p:spPr>
          <a:xfrm>
            <a:off x="988413" y="5867400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Depth Filtration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EC41470-9675-D94F-B7DB-B5DC935F6075}"/>
              </a:ext>
            </a:extLst>
          </p:cNvPr>
          <p:cNvGrpSpPr>
            <a:grpSpLocks noChangeAspect="1"/>
          </p:cNvGrpSpPr>
          <p:nvPr/>
        </p:nvGrpSpPr>
        <p:grpSpPr>
          <a:xfrm>
            <a:off x="4034230" y="1809885"/>
            <a:ext cx="4428170" cy="2838315"/>
            <a:chOff x="675538" y="1017312"/>
            <a:chExt cx="7844774" cy="502825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1FA6B8F-2CC8-6C4A-A18F-AB0B4E758443}"/>
                </a:ext>
              </a:extLst>
            </p:cNvPr>
            <p:cNvSpPr/>
            <p:nvPr/>
          </p:nvSpPr>
          <p:spPr bwMode="auto">
            <a:xfrm>
              <a:off x="5167512" y="1017312"/>
              <a:ext cx="3352800" cy="494852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pitchFamily="8" charset="-128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069B55C-3635-A141-A8D2-997313A2F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26212" y="3416300"/>
              <a:ext cx="12700" cy="1270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369B37D-B46E-2048-BE88-B1EAF7F6D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26212" y="3416300"/>
              <a:ext cx="12700" cy="12700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44AEB56-E3FB-144C-AA42-561A4BFDC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5538" y="1038233"/>
              <a:ext cx="4318000" cy="49276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04CEEE8-05A7-1140-B7AC-38D0E966A738}"/>
                </a:ext>
              </a:extLst>
            </p:cNvPr>
            <p:cNvSpPr txBox="1"/>
            <p:nvPr/>
          </p:nvSpPr>
          <p:spPr>
            <a:xfrm>
              <a:off x="3567312" y="5636629"/>
              <a:ext cx="1508511" cy="4089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(Baker 2012)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B2C19EC-35A1-3245-B6CF-C618F8074C11}"/>
                </a:ext>
              </a:extLst>
            </p:cNvPr>
            <p:cNvSpPr txBox="1"/>
            <p:nvPr/>
          </p:nvSpPr>
          <p:spPr>
            <a:xfrm>
              <a:off x="1801515" y="2058841"/>
              <a:ext cx="2218156" cy="594813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solidFill>
                    <a:schemeClr val="bg1"/>
                  </a:solidFill>
                </a:rPr>
                <a:t>Depth Filter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07555E3-A1A7-164F-B37E-65FFC0EE7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5400000">
              <a:off x="4583809" y="1833469"/>
              <a:ext cx="4487164" cy="3104134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2F0C46B-F864-A14A-BB60-D774ED4C384F}"/>
                </a:ext>
              </a:extLst>
            </p:cNvPr>
            <p:cNvSpPr txBox="1"/>
            <p:nvPr/>
          </p:nvSpPr>
          <p:spPr>
            <a:xfrm>
              <a:off x="5835774" y="2058841"/>
              <a:ext cx="1929011" cy="594813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solidFill>
                    <a:schemeClr val="bg1"/>
                  </a:solidFill>
                </a:rPr>
                <a:t>Mudstone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B73CF407-AECB-724E-B514-D9BEAF1EC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21171" y="5680299"/>
              <a:ext cx="1004455" cy="254000"/>
            </a:xfrm>
            <a:prstGeom prst="rect">
              <a:avLst/>
            </a:prstGeom>
          </p:spPr>
        </p:pic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6EAA6C90-52CE-5049-AD04-F00B1657B3F8}"/>
              </a:ext>
            </a:extLst>
          </p:cNvPr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5443197-5B84-204D-92BE-D9589B43C88F}"/>
              </a:ext>
            </a:extLst>
          </p:cNvPr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FE045C4-0C76-3A4D-880B-49D0677B0F67}"/>
              </a:ext>
            </a:extLst>
          </p:cNvPr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5697BA3-3EE5-EC40-B3E8-851697CBBA8D}"/>
                </a:ext>
              </a:extLst>
            </p:cNvPr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48" name="Isosceles Triangle 29">
                <a:extLst>
                  <a:ext uri="{FF2B5EF4-FFF2-40B4-BE49-F238E27FC236}">
                    <a16:creationId xmlns:a16="http://schemas.microsoft.com/office/drawing/2014/main" id="{33D70843-41F7-1240-AAA3-355D64EF4639}"/>
                  </a:ext>
                </a:extLst>
              </p:cNvPr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Right Triangle 48">
                <a:extLst>
                  <a:ext uri="{FF2B5EF4-FFF2-40B4-BE49-F238E27FC236}">
                    <a16:creationId xmlns:a16="http://schemas.microsoft.com/office/drawing/2014/main" id="{DC279A6D-622E-944D-8684-8C186B505398}"/>
                  </a:ext>
                </a:extLst>
              </p:cNvPr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Arc 46">
              <a:extLst>
                <a:ext uri="{FF2B5EF4-FFF2-40B4-BE49-F238E27FC236}">
                  <a16:creationId xmlns:a16="http://schemas.microsoft.com/office/drawing/2014/main" id="{A9979692-89EE-E847-A356-22103D9E8EE2}"/>
                </a:ext>
              </a:extLst>
            </p:cNvPr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E69FD3C3-97F3-5E42-89FF-4CDD2966B134}"/>
              </a:ext>
            </a:extLst>
          </p:cNvPr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16E716D-35C5-2041-8664-110C116D5E38}"/>
              </a:ext>
            </a:extLst>
          </p:cNvPr>
          <p:cNvSpPr txBox="1"/>
          <p:nvPr/>
        </p:nvSpPr>
        <p:spPr>
          <a:xfrm>
            <a:off x="1040958" y="6538119"/>
            <a:ext cx="5158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November 8, 2019, Golden, Colorado</a:t>
            </a:r>
          </a:p>
        </p:txBody>
      </p:sp>
      <p:sp>
        <p:nvSpPr>
          <p:cNvPr id="43" name="Slide Number Placeholder 6">
            <a:extLst>
              <a:ext uri="{FF2B5EF4-FFF2-40B4-BE49-F238E27FC236}">
                <a16:creationId xmlns:a16="http://schemas.microsoft.com/office/drawing/2014/main" id="{94202455-D018-B74C-B47F-A80EE401D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20088" y="627108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chemeClr val="tx1"/>
                </a:solidFill>
              </a:rPr>
              <a:pPr algn="r"/>
              <a:t>4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EAE8C7-6EB4-DC4F-9460-7713404BBBA3}"/>
              </a:ext>
            </a:extLst>
          </p:cNvPr>
          <p:cNvSpPr txBox="1"/>
          <p:nvPr/>
        </p:nvSpPr>
        <p:spPr>
          <a:xfrm>
            <a:off x="4034230" y="4694872"/>
            <a:ext cx="47340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Filtration in nanoporous media resembles depth filtration (hindered transport)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Flow occurs through advection and diffusion</a:t>
            </a:r>
          </a:p>
          <a:p>
            <a:r>
              <a:rPr lang="en-US" dirty="0">
                <a:solidFill>
                  <a:schemeClr val="bg1"/>
                </a:solidFill>
              </a:rPr>
              <a:t>Hindrance is due to adsorption and sieving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6D1BB3-375A-004E-A583-686059A3845E}"/>
              </a:ext>
            </a:extLst>
          </p:cNvPr>
          <p:cNvSpPr/>
          <p:nvPr/>
        </p:nvSpPr>
        <p:spPr>
          <a:xfrm>
            <a:off x="617229" y="1060800"/>
            <a:ext cx="81178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 Rounded MT Bold"/>
                <a:cs typeface="Arial Rounded MT Bold"/>
              </a:rPr>
              <a:t>Pore-Flow Membranes vs. Nanoporous Media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27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60"/>
    </mc:Choice>
    <mc:Fallback xmlns="">
      <p:transition spd="slow" advTm="1986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540" y="2419591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540" y="2419591"/>
            <a:ext cx="12700" cy="1270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3023" y="191576"/>
            <a:ext cx="1604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Summary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EAA6C90-52CE-5049-AD04-F00B1657B3F8}"/>
              </a:ext>
            </a:extLst>
          </p:cNvPr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5443197-5B84-204D-92BE-D9589B43C88F}"/>
              </a:ext>
            </a:extLst>
          </p:cNvPr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FE045C4-0C76-3A4D-880B-49D0677B0F67}"/>
              </a:ext>
            </a:extLst>
          </p:cNvPr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5697BA3-3EE5-EC40-B3E8-851697CBBA8D}"/>
                </a:ext>
              </a:extLst>
            </p:cNvPr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48" name="Isosceles Triangle 29">
                <a:extLst>
                  <a:ext uri="{FF2B5EF4-FFF2-40B4-BE49-F238E27FC236}">
                    <a16:creationId xmlns:a16="http://schemas.microsoft.com/office/drawing/2014/main" id="{33D70843-41F7-1240-AAA3-355D64EF4639}"/>
                  </a:ext>
                </a:extLst>
              </p:cNvPr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Right Triangle 48">
                <a:extLst>
                  <a:ext uri="{FF2B5EF4-FFF2-40B4-BE49-F238E27FC236}">
                    <a16:creationId xmlns:a16="http://schemas.microsoft.com/office/drawing/2014/main" id="{DC279A6D-622E-944D-8684-8C186B505398}"/>
                  </a:ext>
                </a:extLst>
              </p:cNvPr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Arc 46">
              <a:extLst>
                <a:ext uri="{FF2B5EF4-FFF2-40B4-BE49-F238E27FC236}">
                  <a16:creationId xmlns:a16="http://schemas.microsoft.com/office/drawing/2014/main" id="{A9979692-89EE-E847-A356-22103D9E8EE2}"/>
                </a:ext>
              </a:extLst>
            </p:cNvPr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E69FD3C3-97F3-5E42-89FF-4CDD2966B134}"/>
              </a:ext>
            </a:extLst>
          </p:cNvPr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16E716D-35C5-2041-8664-110C116D5E38}"/>
              </a:ext>
            </a:extLst>
          </p:cNvPr>
          <p:cNvSpPr txBox="1"/>
          <p:nvPr/>
        </p:nvSpPr>
        <p:spPr>
          <a:xfrm>
            <a:off x="1040958" y="6538119"/>
            <a:ext cx="5158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November 8, 2019, Golden, Colorado</a:t>
            </a:r>
          </a:p>
        </p:txBody>
      </p:sp>
      <p:sp>
        <p:nvSpPr>
          <p:cNvPr id="43" name="Slide Number Placeholder 6">
            <a:extLst>
              <a:ext uri="{FF2B5EF4-FFF2-40B4-BE49-F238E27FC236}">
                <a16:creationId xmlns:a16="http://schemas.microsoft.com/office/drawing/2014/main" id="{94202455-D018-B74C-B47F-A80EE401D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20088" y="627108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chemeClr val="tx1"/>
                </a:solidFill>
              </a:rPr>
              <a:pPr algn="r"/>
              <a:t>5</a:t>
            </a:fld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3E2E2BC-03F4-2E44-B1E7-FA8297D2EDBE}"/>
              </a:ext>
            </a:extLst>
          </p:cNvPr>
          <p:cNvGrpSpPr/>
          <p:nvPr/>
        </p:nvGrpSpPr>
        <p:grpSpPr>
          <a:xfrm>
            <a:off x="1256666" y="1921696"/>
            <a:ext cx="6635747" cy="3472708"/>
            <a:chOff x="869464" y="1291949"/>
            <a:chExt cx="8167073" cy="4274103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454C158-7105-D649-AD30-6BC0DC606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9464" y="1291949"/>
              <a:ext cx="8167073" cy="4274103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ABAC523D-B3E6-AA4A-B134-47792286D7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52800" y="4572000"/>
              <a:ext cx="457200" cy="457200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DAD2D511-20BB-304C-9084-C0111B00D7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29000" y="2209800"/>
              <a:ext cx="1066801" cy="228600"/>
            </a:xfrm>
            <a:prstGeom prst="rect">
              <a:avLst/>
            </a:prstGeom>
          </p:spPr>
        </p:pic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26E19AE5-7901-BF44-AF23-C52158F0A8DD}"/>
                </a:ext>
              </a:extLst>
            </p:cNvPr>
            <p:cNvSpPr/>
            <p:nvPr/>
          </p:nvSpPr>
          <p:spPr>
            <a:xfrm>
              <a:off x="3796562" y="2425148"/>
              <a:ext cx="147285" cy="2250219"/>
            </a:xfrm>
            <a:custGeom>
              <a:avLst/>
              <a:gdLst>
                <a:gd name="connsiteX0" fmla="*/ 159026 w 159026"/>
                <a:gd name="connsiteY0" fmla="*/ 0 h 2234316"/>
                <a:gd name="connsiteX1" fmla="*/ 135172 w 159026"/>
                <a:gd name="connsiteY1" fmla="*/ 2226365 h 2234316"/>
                <a:gd name="connsiteX2" fmla="*/ 0 w 159026"/>
                <a:gd name="connsiteY2" fmla="*/ 2234316 h 2234316"/>
                <a:gd name="connsiteX3" fmla="*/ 0 w 159026"/>
                <a:gd name="connsiteY3" fmla="*/ 2234316 h 2234316"/>
                <a:gd name="connsiteX0" fmla="*/ 159026 w 159026"/>
                <a:gd name="connsiteY0" fmla="*/ 0 h 2250219"/>
                <a:gd name="connsiteX1" fmla="*/ 151075 w 159026"/>
                <a:gd name="connsiteY1" fmla="*/ 2250219 h 2250219"/>
                <a:gd name="connsiteX2" fmla="*/ 0 w 159026"/>
                <a:gd name="connsiteY2" fmla="*/ 2234316 h 2250219"/>
                <a:gd name="connsiteX3" fmla="*/ 0 w 159026"/>
                <a:gd name="connsiteY3" fmla="*/ 2234316 h 2250219"/>
                <a:gd name="connsiteX0" fmla="*/ 159026 w 159026"/>
                <a:gd name="connsiteY0" fmla="*/ 0 h 2250219"/>
                <a:gd name="connsiteX1" fmla="*/ 151075 w 159026"/>
                <a:gd name="connsiteY1" fmla="*/ 2250219 h 2250219"/>
                <a:gd name="connsiteX2" fmla="*/ 0 w 159026"/>
                <a:gd name="connsiteY2" fmla="*/ 2234316 h 2250219"/>
                <a:gd name="connsiteX0" fmla="*/ 135173 w 135173"/>
                <a:gd name="connsiteY0" fmla="*/ 0 h 2266122"/>
                <a:gd name="connsiteX1" fmla="*/ 127222 w 135173"/>
                <a:gd name="connsiteY1" fmla="*/ 2250219 h 2266122"/>
                <a:gd name="connsiteX2" fmla="*/ 0 w 135173"/>
                <a:gd name="connsiteY2" fmla="*/ 2266122 h 2266122"/>
                <a:gd name="connsiteX0" fmla="*/ 135173 w 135173"/>
                <a:gd name="connsiteY0" fmla="*/ 0 h 2260066"/>
                <a:gd name="connsiteX1" fmla="*/ 127222 w 135173"/>
                <a:gd name="connsiteY1" fmla="*/ 2250219 h 2260066"/>
                <a:gd name="connsiteX2" fmla="*/ 0 w 135173"/>
                <a:gd name="connsiteY2" fmla="*/ 2260066 h 2260066"/>
                <a:gd name="connsiteX0" fmla="*/ 147285 w 147285"/>
                <a:gd name="connsiteY0" fmla="*/ 0 h 2260066"/>
                <a:gd name="connsiteX1" fmla="*/ 139334 w 147285"/>
                <a:gd name="connsiteY1" fmla="*/ 2250219 h 2260066"/>
                <a:gd name="connsiteX2" fmla="*/ 0 w 147285"/>
                <a:gd name="connsiteY2" fmla="*/ 2260066 h 2260066"/>
                <a:gd name="connsiteX0" fmla="*/ 147285 w 147285"/>
                <a:gd name="connsiteY0" fmla="*/ 0 h 2250219"/>
                <a:gd name="connsiteX1" fmla="*/ 139334 w 147285"/>
                <a:gd name="connsiteY1" fmla="*/ 2250219 h 2250219"/>
                <a:gd name="connsiteX2" fmla="*/ 0 w 147285"/>
                <a:gd name="connsiteY2" fmla="*/ 2247955 h 2250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7285" h="2250219">
                  <a:moveTo>
                    <a:pt x="147285" y="0"/>
                  </a:moveTo>
                  <a:cubicBezTo>
                    <a:pt x="144635" y="750073"/>
                    <a:pt x="141984" y="1500146"/>
                    <a:pt x="139334" y="2250219"/>
                  </a:cubicBezTo>
                  <a:lnTo>
                    <a:pt x="0" y="2247955"/>
                  </a:lnTo>
                </a:path>
              </a:pathLst>
            </a:cu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  <a:effectLst>
              <a:glow rad="12700">
                <a:schemeClr val="tx1">
                  <a:lumMod val="50000"/>
                  <a:lumOff val="50000"/>
                  <a:alpha val="40000"/>
                </a:schemeClr>
              </a:glow>
              <a:reflection blurRad="838200" stA="45000" endPos="650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62">
                <a:latin typeface="InterFace" panose="020B0503030203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6F61118-89CC-A848-BD84-AAE71B2251EA}"/>
                </a:ext>
              </a:extLst>
            </p:cNvPr>
            <p:cNvSpPr txBox="1"/>
            <p:nvPr/>
          </p:nvSpPr>
          <p:spPr>
            <a:xfrm>
              <a:off x="2963881" y="4977496"/>
              <a:ext cx="1174287" cy="4293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40"/>
                </a:lnSpc>
              </a:pPr>
              <a:r>
                <a:rPr lang="en-US" sz="975" kern="0" spc="-25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31000"/>
                      </a:schemeClr>
                    </a:glow>
                    <a:reflection endPos="0" dist="50800" dir="5400000" sy="-100000" algn="bl" rotWithShape="0"/>
                  </a:effectLst>
                  <a:latin typeface="InterFace" panose="020B0503030203020204" pitchFamily="34" charset="0"/>
                  <a:cs typeface="Arial Narrow" panose="020B0604020202020204" pitchFamily="34" charset="0"/>
                </a:rPr>
                <a:t>Surfactant</a:t>
              </a:r>
            </a:p>
            <a:p>
              <a:pPr algn="ctr">
                <a:lnSpc>
                  <a:spcPts val="1040"/>
                </a:lnSpc>
              </a:pPr>
              <a:r>
                <a:rPr lang="en-US" sz="975" kern="0" spc="-25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31000"/>
                      </a:schemeClr>
                    </a:glow>
                    <a:reflection endPos="0" dist="50800" dir="5400000" sy="-100000" algn="bl" rotWithShape="0"/>
                  </a:effectLst>
                  <a:latin typeface="InterFace" panose="020B0503030203020204" pitchFamily="34" charset="0"/>
                  <a:cs typeface="Arial Narrow" panose="020B0604020202020204" pitchFamily="34" charset="0"/>
                </a:rPr>
                <a:t>Microemulsions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656D58DA-13A1-8440-BCC2-C45FB3638F37}"/>
              </a:ext>
            </a:extLst>
          </p:cNvPr>
          <p:cNvSpPr txBox="1"/>
          <p:nvPr/>
        </p:nvSpPr>
        <p:spPr>
          <a:xfrm>
            <a:off x="6000922" y="5394403"/>
            <a:ext cx="180273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InterFace" panose="020B0503030203020204" pitchFamily="34" charset="0"/>
              </a:rPr>
              <a:t>(Microbiology </a:t>
            </a:r>
            <a:r>
              <a:rPr lang="en-US" sz="1300" dirty="0" err="1">
                <a:solidFill>
                  <a:schemeClr val="bg1"/>
                </a:solidFill>
                <a:latin typeface="InterFace" panose="020B0503030203020204" pitchFamily="34" charset="0"/>
              </a:rPr>
              <a:t>Info.com</a:t>
            </a:r>
            <a:r>
              <a:rPr lang="en-US" sz="1300" dirty="0">
                <a:solidFill>
                  <a:schemeClr val="bg1"/>
                </a:solidFill>
                <a:latin typeface="InterFace" panose="020B0503030203020204" pitchFamily="34" charset="0"/>
              </a:rPr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F09BF2-102B-E447-8EF5-8479D1C48F4D}"/>
              </a:ext>
            </a:extLst>
          </p:cNvPr>
          <p:cNvSpPr/>
          <p:nvPr/>
        </p:nvSpPr>
        <p:spPr>
          <a:xfrm>
            <a:off x="454217" y="838200"/>
            <a:ext cx="82237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Size Comparisons of Atoms, Molecules, Microemulsions, Viruses &amp; Bacteria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4449DC-27C0-7844-9D6A-63388EA95F3E}"/>
              </a:ext>
            </a:extLst>
          </p:cNvPr>
          <p:cNvSpPr txBox="1"/>
          <p:nvPr/>
        </p:nvSpPr>
        <p:spPr>
          <a:xfrm>
            <a:off x="777452" y="5681668"/>
            <a:ext cx="7946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Majority of pores in unconventional reservoirs are in nanometer size</a:t>
            </a:r>
          </a:p>
        </p:txBody>
      </p:sp>
    </p:spTree>
    <p:extLst>
      <p:ext uri="{BB962C8B-B14F-4D97-AF65-F5344CB8AC3E}">
        <p14:creationId xmlns:p14="http://schemas.microsoft.com/office/powerpoint/2010/main" val="175785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60"/>
    </mc:Choice>
    <mc:Fallback xmlns="">
      <p:transition spd="slow" advTm="1986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183BEE-D216-5346-9D9E-918156667984}"/>
              </a:ext>
            </a:extLst>
          </p:cNvPr>
          <p:cNvSpPr txBox="1"/>
          <p:nvPr/>
        </p:nvSpPr>
        <p:spPr>
          <a:xfrm>
            <a:off x="2793231" y="943187"/>
            <a:ext cx="3487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Effective HC Molecular Sizes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9A573A-7D69-E84D-B051-D013E603A2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565" y="1647398"/>
            <a:ext cx="2988681" cy="8437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A8C13C-0137-C845-9950-84D781B968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686" y="2895758"/>
            <a:ext cx="2988682" cy="9717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8B6AB66-0AC8-6E4F-8166-935ADAADB0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6787" y="1637386"/>
            <a:ext cx="3919194" cy="8831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D010AD7-0A83-2645-8B1B-CBC698D427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1075" y="2893048"/>
            <a:ext cx="3595879" cy="15534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F3BE691-929D-9441-919A-8CB706929E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686" y="4075579"/>
            <a:ext cx="3377761" cy="17270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324BD21-7F2D-664A-8835-8766DC6EB3A8}"/>
                  </a:ext>
                </a:extLst>
              </p:cNvPr>
              <p:cNvSpPr txBox="1"/>
              <p:nvPr/>
            </p:nvSpPr>
            <p:spPr>
              <a:xfrm>
                <a:off x="631238" y="1299699"/>
                <a:ext cx="883575" cy="3508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600" dirty="0">
                    <a:solidFill>
                      <a:schemeClr val="bg1"/>
                    </a:solidFill>
                  </a:rPr>
                  <a:t>3.988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Å</m:t>
                    </m:r>
                  </m:oMath>
                </a14:m>
                <a:endParaRPr lang="en-US" sz="1600" baseline="-25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324BD21-7F2D-664A-8835-8766DC6EB3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38" y="1299699"/>
                <a:ext cx="883575" cy="350865"/>
              </a:xfrm>
              <a:prstGeom prst="rect">
                <a:avLst/>
              </a:prstGeom>
              <a:blipFill>
                <a:blip r:embed="rId7"/>
                <a:stretch>
                  <a:fillRect l="-2857" b="-2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F5B4129-61A2-1D4B-AD96-D8DE33D00D70}"/>
                  </a:ext>
                </a:extLst>
              </p:cNvPr>
              <p:cNvSpPr txBox="1"/>
              <p:nvPr/>
            </p:nvSpPr>
            <p:spPr>
              <a:xfrm>
                <a:off x="2560772" y="1320652"/>
                <a:ext cx="883575" cy="3508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600" dirty="0">
                    <a:solidFill>
                      <a:schemeClr val="bg1"/>
                    </a:solidFill>
                  </a:rPr>
                  <a:t>3.988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Å</m:t>
                    </m:r>
                  </m:oMath>
                </a14:m>
                <a:endParaRPr lang="en-US" sz="1600" baseline="-25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F5B4129-61A2-1D4B-AD96-D8DE33D00D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772" y="1320652"/>
                <a:ext cx="883575" cy="350865"/>
              </a:xfrm>
              <a:prstGeom prst="rect">
                <a:avLst/>
              </a:prstGeom>
              <a:blipFill>
                <a:blip r:embed="rId8"/>
                <a:stretch>
                  <a:fillRect l="-2857" b="-2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4ACD350-ABBB-C94C-B207-2552E2899300}"/>
                  </a:ext>
                </a:extLst>
              </p:cNvPr>
              <p:cNvSpPr txBox="1"/>
              <p:nvPr/>
            </p:nvSpPr>
            <p:spPr>
              <a:xfrm>
                <a:off x="583686" y="2566035"/>
                <a:ext cx="883575" cy="3508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600" dirty="0">
                    <a:solidFill>
                      <a:schemeClr val="bg1"/>
                    </a:solidFill>
                  </a:rPr>
                  <a:t>3.988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Å</m:t>
                    </m:r>
                  </m:oMath>
                </a14:m>
                <a:endParaRPr lang="en-US" sz="1600" baseline="-25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4ACD350-ABBB-C94C-B207-2552E2899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686" y="2566035"/>
                <a:ext cx="883575" cy="350865"/>
              </a:xfrm>
              <a:prstGeom prst="rect">
                <a:avLst/>
              </a:prstGeom>
              <a:blipFill>
                <a:blip r:embed="rId9"/>
                <a:stretch>
                  <a:fillRect l="-2817" b="-2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ADA4E4D-97BC-164C-90EF-E0B67028BE9F}"/>
                  </a:ext>
                </a:extLst>
              </p:cNvPr>
              <p:cNvSpPr txBox="1"/>
              <p:nvPr/>
            </p:nvSpPr>
            <p:spPr>
              <a:xfrm>
                <a:off x="2560771" y="2566035"/>
                <a:ext cx="883575" cy="3508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600" dirty="0">
                    <a:solidFill>
                      <a:schemeClr val="bg1"/>
                    </a:solidFill>
                  </a:rPr>
                  <a:t>4.755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Å</m:t>
                    </m:r>
                  </m:oMath>
                </a14:m>
                <a:endParaRPr lang="en-US" sz="1600" baseline="-25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ADA4E4D-97BC-164C-90EF-E0B67028BE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771" y="2566035"/>
                <a:ext cx="883575" cy="350865"/>
              </a:xfrm>
              <a:prstGeom prst="rect">
                <a:avLst/>
              </a:prstGeom>
              <a:blipFill>
                <a:blip r:embed="rId10"/>
                <a:stretch>
                  <a:fillRect l="-2857" b="-2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32DAF8F-D668-A343-9080-5C63FB82F69A}"/>
                  </a:ext>
                </a:extLst>
              </p:cNvPr>
              <p:cNvSpPr txBox="1"/>
              <p:nvPr/>
            </p:nvSpPr>
            <p:spPr>
              <a:xfrm>
                <a:off x="4791075" y="1295400"/>
                <a:ext cx="883575" cy="3508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600" dirty="0">
                    <a:solidFill>
                      <a:schemeClr val="bg1"/>
                    </a:solidFill>
                  </a:rPr>
                  <a:t>4.150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Å</m:t>
                    </m:r>
                  </m:oMath>
                </a14:m>
                <a:endParaRPr lang="en-US" sz="1600" baseline="-25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32DAF8F-D668-A343-9080-5C63FB82F6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1075" y="1295400"/>
                <a:ext cx="883575" cy="350865"/>
              </a:xfrm>
              <a:prstGeom prst="rect">
                <a:avLst/>
              </a:prstGeom>
              <a:blipFill>
                <a:blip r:embed="rId11"/>
                <a:stretch>
                  <a:fillRect l="-2817" b="-2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61D5FE9-DF02-984F-A289-50A9E39F8B55}"/>
                  </a:ext>
                </a:extLst>
              </p:cNvPr>
              <p:cNvSpPr txBox="1"/>
              <p:nvPr/>
            </p:nvSpPr>
            <p:spPr>
              <a:xfrm>
                <a:off x="7315200" y="1295400"/>
                <a:ext cx="883575" cy="3508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600" dirty="0">
                    <a:solidFill>
                      <a:schemeClr val="bg1"/>
                    </a:solidFill>
                  </a:rPr>
                  <a:t>8.240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Å</m:t>
                    </m:r>
                  </m:oMath>
                </a14:m>
                <a:endParaRPr lang="en-US" sz="1600" baseline="-25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61D5FE9-DF02-984F-A289-50A9E39F8B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0" y="1295400"/>
                <a:ext cx="883575" cy="350865"/>
              </a:xfrm>
              <a:prstGeom prst="rect">
                <a:avLst/>
              </a:prstGeom>
              <a:blipFill>
                <a:blip r:embed="rId12"/>
                <a:stretch>
                  <a:fillRect l="-4286" b="-2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6A2B16D-CD05-E84E-AE25-3D3FC4F82E0A}"/>
                  </a:ext>
                </a:extLst>
              </p:cNvPr>
              <p:cNvSpPr txBox="1"/>
              <p:nvPr/>
            </p:nvSpPr>
            <p:spPr>
              <a:xfrm>
                <a:off x="4810124" y="2547273"/>
                <a:ext cx="883575" cy="3508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600" dirty="0">
                    <a:solidFill>
                      <a:schemeClr val="bg1"/>
                    </a:solidFill>
                  </a:rPr>
                  <a:t>4.150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Å</m:t>
                    </m:r>
                  </m:oMath>
                </a14:m>
                <a:endParaRPr lang="en-US" sz="1600" baseline="-25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6A2B16D-CD05-E84E-AE25-3D3FC4F82E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0124" y="2547273"/>
                <a:ext cx="883575" cy="350865"/>
              </a:xfrm>
              <a:prstGeom prst="rect">
                <a:avLst/>
              </a:prstGeom>
              <a:blipFill>
                <a:blip r:embed="rId13"/>
                <a:stretch>
                  <a:fillRect l="-28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4C9832D-C079-4546-8643-80198CB2D0F6}"/>
                  </a:ext>
                </a:extLst>
              </p:cNvPr>
              <p:cNvSpPr txBox="1"/>
              <p:nvPr/>
            </p:nvSpPr>
            <p:spPr>
              <a:xfrm>
                <a:off x="7143626" y="2548023"/>
                <a:ext cx="883575" cy="3508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600" dirty="0">
                    <a:solidFill>
                      <a:schemeClr val="bg1"/>
                    </a:solidFill>
                  </a:rPr>
                  <a:t>8.240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Å</m:t>
                    </m:r>
                  </m:oMath>
                </a14:m>
                <a:endParaRPr lang="en-US" sz="1600" baseline="-25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4C9832D-C079-4546-8643-80198CB2D0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3626" y="2548023"/>
                <a:ext cx="883575" cy="350865"/>
              </a:xfrm>
              <a:prstGeom prst="rect">
                <a:avLst/>
              </a:prstGeom>
              <a:blipFill>
                <a:blip r:embed="rId14"/>
                <a:stretch>
                  <a:fillRect l="-1408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>
            <a:extLst>
              <a:ext uri="{FF2B5EF4-FFF2-40B4-BE49-F238E27FC236}">
                <a16:creationId xmlns:a16="http://schemas.microsoft.com/office/drawing/2014/main" id="{429CD1C4-154E-2A4F-9735-7E0BAFBC16C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32792" y="4800407"/>
            <a:ext cx="4398723" cy="97325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5A7A4AB-C7B9-764F-AAA8-BFA1EC3EDFF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2651" y="1690472"/>
            <a:ext cx="729915" cy="41709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5D298DF-0895-D945-8828-5D1719BADDA8}"/>
              </a:ext>
            </a:extLst>
          </p:cNvPr>
          <p:cNvSpPr txBox="1"/>
          <p:nvPr/>
        </p:nvSpPr>
        <p:spPr>
          <a:xfrm>
            <a:off x="1669516" y="1853922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</a:t>
            </a:r>
            <a:r>
              <a:rPr lang="en-US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CF6D1C6-FBC5-9D42-86F8-86D48DF1DAA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2599" y="2968114"/>
            <a:ext cx="729915" cy="41709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5080835-E7F7-5C45-82D6-459A598DCB5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0" y="1743143"/>
            <a:ext cx="729915" cy="41709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95EF794-2FAB-3D41-9922-C483A7EC5DB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4847" y="3179383"/>
            <a:ext cx="729915" cy="41709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55E10E8-A4C9-494F-AB28-43778FE3C9E7}"/>
              </a:ext>
            </a:extLst>
          </p:cNvPr>
          <p:cNvSpPr txBox="1"/>
          <p:nvPr/>
        </p:nvSpPr>
        <p:spPr>
          <a:xfrm>
            <a:off x="1669516" y="3106682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</a:t>
            </a:r>
            <a:r>
              <a:rPr lang="en-US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</a:t>
            </a:r>
            <a:r>
              <a:rPr lang="en-US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8242581-49CF-7241-899A-4B4F48305472}"/>
              </a:ext>
            </a:extLst>
          </p:cNvPr>
          <p:cNvSpPr txBox="1"/>
          <p:nvPr/>
        </p:nvSpPr>
        <p:spPr>
          <a:xfrm>
            <a:off x="5791200" y="1853922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n-C</a:t>
            </a:r>
            <a:r>
              <a:rPr lang="en-US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</a:t>
            </a:r>
            <a:r>
              <a:rPr lang="en-US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36D894B-7E4A-ED4F-8614-A7B9CD8D1827}"/>
              </a:ext>
            </a:extLst>
          </p:cNvPr>
          <p:cNvSpPr txBox="1"/>
          <p:nvPr/>
        </p:nvSpPr>
        <p:spPr>
          <a:xfrm>
            <a:off x="5943076" y="3276575"/>
            <a:ext cx="114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iso-C</a:t>
            </a:r>
            <a:r>
              <a:rPr lang="en-US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</a:t>
            </a:r>
            <a:r>
              <a:rPr lang="en-US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B381B8A-A8EF-1143-BBC2-09C71116FC12}"/>
              </a:ext>
            </a:extLst>
          </p:cNvPr>
          <p:cNvSpPr txBox="1"/>
          <p:nvPr/>
        </p:nvSpPr>
        <p:spPr>
          <a:xfrm>
            <a:off x="5645676" y="5818008"/>
            <a:ext cx="2053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(Mao and Sinnott 2001)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047CC52-AE0E-9D45-9D0A-8792BCD6FE13}"/>
              </a:ext>
            </a:extLst>
          </p:cNvPr>
          <p:cNvSpPr/>
          <p:nvPr/>
        </p:nvSpPr>
        <p:spPr>
          <a:xfrm>
            <a:off x="426701" y="144135"/>
            <a:ext cx="18389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Summary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0468DB8-1E6A-904D-AC1F-B53C138E5035}"/>
              </a:ext>
            </a:extLst>
          </p:cNvPr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377D485-6EE6-E44F-B4F7-8C74E4D72DB8}"/>
              </a:ext>
            </a:extLst>
          </p:cNvPr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2" name="Slide Number Placeholder 6">
            <a:extLst>
              <a:ext uri="{FF2B5EF4-FFF2-40B4-BE49-F238E27FC236}">
                <a16:creationId xmlns:a16="http://schemas.microsoft.com/office/drawing/2014/main" id="{90D74131-63B5-2D45-B61D-03F19F714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6</a:t>
            </a:fld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ABAE472-4AAC-184F-A296-40B2DA8CB657}"/>
              </a:ext>
            </a:extLst>
          </p:cNvPr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C73EC15A-D22E-4E42-9763-2968281EE935}"/>
                </a:ext>
              </a:extLst>
            </p:cNvPr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63" name="Isosceles Triangle 29">
                <a:extLst>
                  <a:ext uri="{FF2B5EF4-FFF2-40B4-BE49-F238E27FC236}">
                    <a16:creationId xmlns:a16="http://schemas.microsoft.com/office/drawing/2014/main" id="{E887F937-B78C-9F41-AF81-C13668CF35FA}"/>
                  </a:ext>
                </a:extLst>
              </p:cNvPr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" name="Right Triangle 63">
                <a:extLst>
                  <a:ext uri="{FF2B5EF4-FFF2-40B4-BE49-F238E27FC236}">
                    <a16:creationId xmlns:a16="http://schemas.microsoft.com/office/drawing/2014/main" id="{E331381F-1D39-5D46-BC40-C63D6F24A28D}"/>
                  </a:ext>
                </a:extLst>
              </p:cNvPr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F7C5BA38-BA0E-C94A-BFDD-23707510D9E2}"/>
                </a:ext>
              </a:extLst>
            </p:cNvPr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165F8D6-508E-4443-8786-DB4762CBD0F8}"/>
              </a:ext>
            </a:extLst>
          </p:cNvPr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DEBC8E8-FAF0-694F-8FA1-2F630DFB5996}"/>
              </a:ext>
            </a:extLst>
          </p:cNvPr>
          <p:cNvSpPr txBox="1"/>
          <p:nvPr/>
        </p:nvSpPr>
        <p:spPr>
          <a:xfrm>
            <a:off x="1040958" y="6538119"/>
            <a:ext cx="5158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November 8, 2019, Golden, Colorado</a:t>
            </a:r>
          </a:p>
        </p:txBody>
      </p:sp>
    </p:spTree>
    <p:extLst>
      <p:ext uri="{BB962C8B-B14F-4D97-AF65-F5344CB8AC3E}">
        <p14:creationId xmlns:p14="http://schemas.microsoft.com/office/powerpoint/2010/main" val="265407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1"/>
    </mc:Choice>
    <mc:Fallback xmlns="">
      <p:transition spd="slow" advTm="759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0591EDF-07D6-F641-879A-09032D49F539}"/>
              </a:ext>
            </a:extLst>
          </p:cNvPr>
          <p:cNvGrpSpPr/>
          <p:nvPr/>
        </p:nvGrpSpPr>
        <p:grpSpPr>
          <a:xfrm>
            <a:off x="87088" y="2590800"/>
            <a:ext cx="8957825" cy="3276600"/>
            <a:chOff x="101376" y="1219200"/>
            <a:chExt cx="8957825" cy="32766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8142A77-58A5-B245-BBCA-2D71E1AF5F6A}"/>
                </a:ext>
              </a:extLst>
            </p:cNvPr>
            <p:cNvSpPr/>
            <p:nvPr/>
          </p:nvSpPr>
          <p:spPr bwMode="auto">
            <a:xfrm>
              <a:off x="101376" y="1219200"/>
              <a:ext cx="8957825" cy="3276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pitchFamily="8" charset="-128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59300" y="3416300"/>
              <a:ext cx="12700" cy="127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59300" y="3416300"/>
              <a:ext cx="12700" cy="127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1FE8C00-CF30-0A45-A931-24700AFD1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776" y="1440681"/>
              <a:ext cx="3877611" cy="2833638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E802A14-2FD4-344E-ADA6-F1D0F9B1F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3400" y="1443358"/>
              <a:ext cx="4526393" cy="287828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69CB7188-7179-8F4A-B3A1-8889E15AD8E8}"/>
                    </a:ext>
                  </a:extLst>
                </p:cNvPr>
                <p:cNvSpPr txBox="1"/>
                <p:nvPr/>
              </p:nvSpPr>
              <p:spPr>
                <a:xfrm>
                  <a:off x="4289723" y="3559659"/>
                  <a:ext cx="1032655" cy="2700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1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 Rounded MT Bold" panose="020F0704030504030204" pitchFamily="34" charset="77"/>
                      <a:cs typeface="Arial" panose="020B0604020202020204" pitchFamily="34" charset="0"/>
                    </a:rPr>
                    <a:t>100 – 1000 </a:t>
                  </a:r>
                  <a14:m>
                    <m:oMath xmlns:m="http://schemas.openxmlformats.org/officeDocument/2006/math">
                      <m:r>
                        <a:rPr lang="en-US" sz="11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Å</m:t>
                      </m:r>
                    </m:oMath>
                  </a14:m>
                  <a:endParaRPr lang="en-US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Rounded MT Bold" panose="020F0704030504030204" pitchFamily="34" charset="77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69CB7188-7179-8F4A-B3A1-8889E15AD8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9723" y="3559659"/>
                  <a:ext cx="1032655" cy="270010"/>
                </a:xfrm>
                <a:prstGeom prst="rect">
                  <a:avLst/>
                </a:prstGeom>
                <a:blipFill>
                  <a:blip r:embed="rId5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E01D69DF-A578-2A4B-B9CD-FB0DC12306BE}"/>
                    </a:ext>
                  </a:extLst>
                </p:cNvPr>
                <p:cNvSpPr txBox="1"/>
                <p:nvPr/>
              </p:nvSpPr>
              <p:spPr>
                <a:xfrm>
                  <a:off x="5391735" y="3829669"/>
                  <a:ext cx="1116011" cy="2700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1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 Rounded MT Bold" panose="020F0704030504030204" pitchFamily="34" charset="77"/>
                      <a:cs typeface="Arial" panose="020B0604020202020204" pitchFamily="34" charset="0"/>
                    </a:rPr>
                    <a:t>1000 – 4000 </a:t>
                  </a:r>
                  <a14:m>
                    <m:oMath xmlns:m="http://schemas.openxmlformats.org/officeDocument/2006/math">
                      <m:r>
                        <a:rPr lang="en-US" sz="11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Å</m:t>
                      </m:r>
                    </m:oMath>
                  </a14:m>
                  <a:endParaRPr lang="en-US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Rounded MT Bold" panose="020F0704030504030204" pitchFamily="34" charset="77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E01D69DF-A578-2A4B-B9CD-FB0DC12306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1735" y="3829669"/>
                  <a:ext cx="1116011" cy="270010"/>
                </a:xfrm>
                <a:prstGeom prst="rect">
                  <a:avLst/>
                </a:prstGeom>
                <a:blipFill>
                  <a:blip r:embed="rId6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4A84B41-AA7E-F042-A183-31EDD001F28E}"/>
                    </a:ext>
                  </a:extLst>
                </p:cNvPr>
                <p:cNvSpPr txBox="1"/>
                <p:nvPr/>
              </p:nvSpPr>
              <p:spPr>
                <a:xfrm>
                  <a:off x="7236555" y="4105073"/>
                  <a:ext cx="777777" cy="2700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 xmlns:m="http://schemas.openxmlformats.org/officeDocument/2006/math">
                      <m:r>
                        <a:rPr lang="en-US" sz="110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&gt;</m:t>
                      </m:r>
                      <m:r>
                        <a:rPr lang="en-US" sz="11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en-US" sz="11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 Rounded MT Bold" panose="020F0704030504030204" pitchFamily="34" charset="77"/>
                      <a:cs typeface="Arial" panose="020B0604020202020204" pitchFamily="34" charset="0"/>
                    </a:rPr>
                    <a:t>4000 </a:t>
                  </a:r>
                  <a14:m>
                    <m:oMath xmlns:m="http://schemas.openxmlformats.org/officeDocument/2006/math">
                      <m:r>
                        <a:rPr lang="en-US" sz="1100" b="1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Å</m:t>
                      </m:r>
                    </m:oMath>
                  </a14:m>
                  <a:endParaRPr lang="en-US" sz="11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Rounded MT Bold" panose="020F0704030504030204" pitchFamily="34" charset="77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4A84B41-AA7E-F042-A183-31EDD001F2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36555" y="4105073"/>
                  <a:ext cx="777777" cy="270010"/>
                </a:xfrm>
                <a:prstGeom prst="rect">
                  <a:avLst/>
                </a:prstGeom>
                <a:blipFill>
                  <a:blip r:embed="rId7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1B56829-EA13-6644-A6EC-84377D250B76}"/>
                </a:ext>
              </a:extLst>
            </p:cNvPr>
            <p:cNvSpPr txBox="1"/>
            <p:nvPr/>
          </p:nvSpPr>
          <p:spPr>
            <a:xfrm>
              <a:off x="1295400" y="4169654"/>
              <a:ext cx="12186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(Baker 2012)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16D73F6-5BB0-5C40-BA17-8BBD0E641D10}"/>
                </a:ext>
              </a:extLst>
            </p:cNvPr>
            <p:cNvSpPr txBox="1"/>
            <p:nvPr/>
          </p:nvSpPr>
          <p:spPr>
            <a:xfrm>
              <a:off x="5433623" y="4166597"/>
              <a:ext cx="19543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(Shannon et al.  2017)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B183BEE-D216-5346-9D9E-918156667984}"/>
              </a:ext>
            </a:extLst>
          </p:cNvPr>
          <p:cNvSpPr txBox="1"/>
          <p:nvPr/>
        </p:nvSpPr>
        <p:spPr>
          <a:xfrm>
            <a:off x="757164" y="1915793"/>
            <a:ext cx="7805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Size Comparisons of Gas Molecules vs. Surfactant Microemulsions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340A509-85D9-7B4B-B5BC-444FAA6B23C1}"/>
              </a:ext>
            </a:extLst>
          </p:cNvPr>
          <p:cNvSpPr/>
          <p:nvPr/>
        </p:nvSpPr>
        <p:spPr>
          <a:xfrm>
            <a:off x="413151" y="1161550"/>
            <a:ext cx="36959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 Rounded MT Bold"/>
                <a:cs typeface="Arial Rounded MT Bold"/>
              </a:rPr>
              <a:t>Implications on EOR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3301207-A23F-5E4D-A342-9E630A19C1A9}"/>
              </a:ext>
            </a:extLst>
          </p:cNvPr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4894FBC-5412-F447-BA2D-1670F7564C25}"/>
              </a:ext>
            </a:extLst>
          </p:cNvPr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31" name="Slide Number Placeholder 6">
            <a:extLst>
              <a:ext uri="{FF2B5EF4-FFF2-40B4-BE49-F238E27FC236}">
                <a16:creationId xmlns:a16="http://schemas.microsoft.com/office/drawing/2014/main" id="{9606327A-9B2D-DC47-A461-C84CDFFC1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7</a:t>
            </a:fld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F027C3D-B5C2-2E4D-B68C-264ED99A1AE5}"/>
              </a:ext>
            </a:extLst>
          </p:cNvPr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C8AD605-BFC2-FA46-82C2-8EF286BB6005}"/>
                </a:ext>
              </a:extLst>
            </p:cNvPr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43" name="Isosceles Triangle 29">
                <a:extLst>
                  <a:ext uri="{FF2B5EF4-FFF2-40B4-BE49-F238E27FC236}">
                    <a16:creationId xmlns:a16="http://schemas.microsoft.com/office/drawing/2014/main" id="{80F4B31A-0BDF-E742-A6E1-EEC1A74E92EE}"/>
                  </a:ext>
                </a:extLst>
              </p:cNvPr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Right Triangle 43">
                <a:extLst>
                  <a:ext uri="{FF2B5EF4-FFF2-40B4-BE49-F238E27FC236}">
                    <a16:creationId xmlns:a16="http://schemas.microsoft.com/office/drawing/2014/main" id="{221FD72E-EA7E-3340-8D7D-BD08812FC1B0}"/>
                  </a:ext>
                </a:extLst>
              </p:cNvPr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2" name="Arc 41">
              <a:extLst>
                <a:ext uri="{FF2B5EF4-FFF2-40B4-BE49-F238E27FC236}">
                  <a16:creationId xmlns:a16="http://schemas.microsoft.com/office/drawing/2014/main" id="{C3661D5A-C6E7-0741-8EAD-5B696C7B9581}"/>
                </a:ext>
              </a:extLst>
            </p:cNvPr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FE22324E-B8D5-0645-BAC4-82FABE865EF1}"/>
              </a:ext>
            </a:extLst>
          </p:cNvPr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BA4B952-EF1A-3245-A205-A64EC1E2DA58}"/>
              </a:ext>
            </a:extLst>
          </p:cNvPr>
          <p:cNvSpPr txBox="1"/>
          <p:nvPr/>
        </p:nvSpPr>
        <p:spPr>
          <a:xfrm>
            <a:off x="1040958" y="6538119"/>
            <a:ext cx="5158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November 8, 2019, Golden, Colorado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1AD9D5C-5FBA-A045-ADA9-EE5B2C51104D}"/>
              </a:ext>
            </a:extLst>
          </p:cNvPr>
          <p:cNvSpPr/>
          <p:nvPr/>
        </p:nvSpPr>
        <p:spPr>
          <a:xfrm>
            <a:off x="426701" y="144135"/>
            <a:ext cx="18389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56296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1"/>
    </mc:Choice>
    <mc:Fallback xmlns="">
      <p:transition spd="slow" advTm="759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8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8724CDB-E91F-854F-8F21-359EAD08A016}"/>
              </a:ext>
            </a:extLst>
          </p:cNvPr>
          <p:cNvSpPr/>
          <p:nvPr/>
        </p:nvSpPr>
        <p:spPr>
          <a:xfrm>
            <a:off x="236547" y="169118"/>
            <a:ext cx="18344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8738"/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Modeling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5969939-73EC-5D48-A4AD-F53362788D9E}"/>
              </a:ext>
            </a:extLst>
          </p:cNvPr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65D10285-267D-4E46-ADAB-DDCFA7586403}"/>
                </a:ext>
              </a:extLst>
            </p:cNvPr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64" name="Isosceles Triangle 29">
                <a:extLst>
                  <a:ext uri="{FF2B5EF4-FFF2-40B4-BE49-F238E27FC236}">
                    <a16:creationId xmlns:a16="http://schemas.microsoft.com/office/drawing/2014/main" id="{193AA305-5F44-3E49-8110-F55428B281A8}"/>
                  </a:ext>
                </a:extLst>
              </p:cNvPr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" name="Right Triangle 64">
                <a:extLst>
                  <a:ext uri="{FF2B5EF4-FFF2-40B4-BE49-F238E27FC236}">
                    <a16:creationId xmlns:a16="http://schemas.microsoft.com/office/drawing/2014/main" id="{AA023682-EAB8-2741-802D-170D3EC04F04}"/>
                  </a:ext>
                </a:extLst>
              </p:cNvPr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3" name="Arc 62">
              <a:extLst>
                <a:ext uri="{FF2B5EF4-FFF2-40B4-BE49-F238E27FC236}">
                  <a16:creationId xmlns:a16="http://schemas.microsoft.com/office/drawing/2014/main" id="{9A30F751-823C-1849-8494-DAB34C0CF6B5}"/>
                </a:ext>
              </a:extLst>
            </p:cNvPr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1AD740F5-5ABD-AC4A-B639-28C3B615B7C6}"/>
              </a:ext>
            </a:extLst>
          </p:cNvPr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2E2A4F1-72F5-3C47-9CE4-07C119F03478}"/>
              </a:ext>
            </a:extLst>
          </p:cNvPr>
          <p:cNvSpPr txBox="1"/>
          <p:nvPr/>
        </p:nvSpPr>
        <p:spPr>
          <a:xfrm>
            <a:off x="1040958" y="6538119"/>
            <a:ext cx="5158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November 8, 2019, Golden, Colorado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0780C0D-856C-9D4B-8C3B-E88E5F30F341}"/>
              </a:ext>
            </a:extLst>
          </p:cNvPr>
          <p:cNvSpPr txBox="1"/>
          <p:nvPr/>
        </p:nvSpPr>
        <p:spPr>
          <a:xfrm>
            <a:off x="463023" y="1938860"/>
            <a:ext cx="859617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Advective (bulk) transport (larger pores, fractures, …)</a:t>
            </a:r>
          </a:p>
          <a:p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Driven by pressure or concentration gradient</a:t>
            </a:r>
          </a:p>
          <a:p>
            <a:r>
              <a:rPr lang="en-US" sz="2000" dirty="0">
                <a:solidFill>
                  <a:schemeClr val="bg1"/>
                </a:solidFill>
              </a:rPr>
              <a:t>	Darcy (</a:t>
            </a:r>
            <a:r>
              <a:rPr lang="en-US" sz="2000" dirty="0" err="1">
                <a:solidFill>
                  <a:schemeClr val="bg1"/>
                </a:solidFill>
              </a:rPr>
              <a:t>Fickian</a:t>
            </a:r>
            <a:r>
              <a:rPr lang="en-US" sz="2000" dirty="0">
                <a:solidFill>
                  <a:schemeClr val="bg1"/>
                </a:solidFill>
              </a:rPr>
              <a:t>) flow (normal diffusion)</a:t>
            </a:r>
          </a:p>
          <a:p>
            <a:r>
              <a:rPr lang="en-US" sz="2000" dirty="0">
                <a:solidFill>
                  <a:schemeClr val="bg1"/>
                </a:solidFill>
              </a:rPr>
              <a:t>	Anomalous diffusion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r>
              <a:rPr lang="en-US" sz="2400" dirty="0">
                <a:solidFill>
                  <a:schemeClr val="bg1"/>
                </a:solidFill>
              </a:rPr>
              <a:t>Molecular Diffusion (nano- to micro-pores)</a:t>
            </a:r>
          </a:p>
          <a:p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Driven by the thermal energy and concentration gradient</a:t>
            </a:r>
          </a:p>
          <a:p>
            <a:r>
              <a:rPr lang="en-US" sz="2000" dirty="0">
                <a:solidFill>
                  <a:schemeClr val="bg1"/>
                </a:solidFill>
              </a:rPr>
              <a:t>	Single or multicomponent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Hindrance (nanopores and pore-throats) </a:t>
            </a:r>
          </a:p>
          <a:p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Due to adsorption and molecular sieving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Selective adsorption</a:t>
            </a:r>
          </a:p>
          <a:p>
            <a:r>
              <a:rPr lang="en-US" sz="2000" dirty="0">
                <a:solidFill>
                  <a:schemeClr val="bg1"/>
                </a:solidFill>
              </a:rPr>
              <a:t>	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E5A68F7-D948-7243-85E9-484F128264CC}"/>
              </a:ext>
            </a:extLst>
          </p:cNvPr>
          <p:cNvSpPr txBox="1"/>
          <p:nvPr/>
        </p:nvSpPr>
        <p:spPr>
          <a:xfrm>
            <a:off x="328629" y="1083880"/>
            <a:ext cx="8449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Components of Hindered Transport </a:t>
            </a:r>
          </a:p>
        </p:txBody>
      </p:sp>
    </p:spTree>
    <p:extLst>
      <p:ext uri="{BB962C8B-B14F-4D97-AF65-F5344CB8AC3E}">
        <p14:creationId xmlns:p14="http://schemas.microsoft.com/office/powerpoint/2010/main" val="215000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9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3" name="Cube 22">
            <a:extLst>
              <a:ext uri="{FF2B5EF4-FFF2-40B4-BE49-F238E27FC236}">
                <a16:creationId xmlns:a16="http://schemas.microsoft.com/office/drawing/2014/main" id="{B477EB59-C5F6-4518-BE7E-A4582B9DA41E}"/>
              </a:ext>
            </a:extLst>
          </p:cNvPr>
          <p:cNvSpPr/>
          <p:nvPr/>
        </p:nvSpPr>
        <p:spPr>
          <a:xfrm>
            <a:off x="1106399" y="2138440"/>
            <a:ext cx="1639366" cy="1671560"/>
          </a:xfrm>
          <a:prstGeom prst="cube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CDE7CDD-D798-4379-B704-617C3B1F7189}"/>
              </a:ext>
            </a:extLst>
          </p:cNvPr>
          <p:cNvSpPr txBox="1"/>
          <p:nvPr/>
        </p:nvSpPr>
        <p:spPr>
          <a:xfrm>
            <a:off x="109573" y="2968264"/>
            <a:ext cx="65078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influx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95EAEE4-317C-4879-8559-51DFAE10FD73}"/>
              </a:ext>
            </a:extLst>
          </p:cNvPr>
          <p:cNvCxnSpPr>
            <a:cxnSpLocks/>
          </p:cNvCxnSpPr>
          <p:nvPr/>
        </p:nvCxnSpPr>
        <p:spPr>
          <a:xfrm>
            <a:off x="672497" y="3119787"/>
            <a:ext cx="3923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3608F16-0FC4-4A8A-97C5-7044EA6E3951}"/>
              </a:ext>
            </a:extLst>
          </p:cNvPr>
          <p:cNvCxnSpPr>
            <a:cxnSpLocks/>
          </p:cNvCxnSpPr>
          <p:nvPr/>
        </p:nvCxnSpPr>
        <p:spPr>
          <a:xfrm>
            <a:off x="2661956" y="2954489"/>
            <a:ext cx="3923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0C7EF4A-6C82-4AA4-8E91-090F4C8D5DA9}"/>
              </a:ext>
            </a:extLst>
          </p:cNvPr>
          <p:cNvSpPr txBox="1"/>
          <p:nvPr/>
        </p:nvSpPr>
        <p:spPr>
          <a:xfrm>
            <a:off x="3043021" y="2802966"/>
            <a:ext cx="817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outflux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4611587-4A8C-49D2-BB07-F20F7E304EE9}"/>
              </a:ext>
            </a:extLst>
          </p:cNvPr>
          <p:cNvSpPr txBox="1"/>
          <p:nvPr/>
        </p:nvSpPr>
        <p:spPr>
          <a:xfrm>
            <a:off x="1106236" y="2944318"/>
            <a:ext cx="125846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accumulation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913A992-6A3B-4B9A-9FFD-DEEDE5283ACE}"/>
                  </a:ext>
                </a:extLst>
              </p:cNvPr>
              <p:cNvSpPr txBox="1"/>
              <p:nvPr/>
            </p:nvSpPr>
            <p:spPr>
              <a:xfrm>
                <a:off x="3755792" y="2197899"/>
                <a:ext cx="5272790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𝑰𝒏𝒇𝒍𝒖𝒙</m:t>
                      </m:r>
                      <m:r>
                        <a:rPr lang="en-US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𝒐𝒖𝒕𝒇𝒍𝒖𝒙</m:t>
                      </m:r>
                      <m:r>
                        <a:rPr lang="en-US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𝒂𝒄𝒄𝒖𝒎𝒖𝒍𝒂𝒕𝒊𝒐𝒏</m:t>
                      </m:r>
                    </m:oMath>
                  </m:oMathPara>
                </a14:m>
                <a:endParaRPr lang="en-US" sz="1400" b="1" dirty="0">
                  <a:solidFill>
                    <a:schemeClr val="bg1"/>
                  </a:solidFill>
                </a:endParaRPr>
              </a:p>
              <a:p>
                <a:endParaRPr lang="en-US" sz="1400" b="1" dirty="0">
                  <a:solidFill>
                    <a:schemeClr val="bg1"/>
                  </a:solidFill>
                </a:endParaRPr>
              </a:p>
              <a:p>
                <a:r>
                  <a:rPr lang="en-US" sz="1400" b="1" dirty="0">
                    <a:solidFill>
                      <a:schemeClr val="bg1"/>
                    </a:solidFill>
                  </a:rPr>
                  <a:t>Flux</a:t>
                </a:r>
                <a:r>
                  <a:rPr lang="en-US" sz="1400" dirty="0">
                    <a:solidFill>
                      <a:schemeClr val="bg1"/>
                    </a:solidFill>
                  </a:rPr>
                  <a:t>: molecular diffusion + advective flow</a:t>
                </a:r>
              </a:p>
              <a:p>
                <a:endParaRPr lang="en-US" sz="1400" dirty="0">
                  <a:solidFill>
                    <a:schemeClr val="bg1"/>
                  </a:solidFill>
                </a:endParaRPr>
              </a:p>
              <a:p>
                <a:r>
                  <a:rPr lang="en-US" sz="1400" b="1" dirty="0">
                    <a:solidFill>
                      <a:schemeClr val="bg1"/>
                    </a:solidFill>
                  </a:rPr>
                  <a:t>Accumulation</a:t>
                </a:r>
                <a:r>
                  <a:rPr lang="en-US" sz="1400" dirty="0">
                    <a:solidFill>
                      <a:schemeClr val="bg1"/>
                    </a:solidFill>
                  </a:rPr>
                  <a:t>: mobile phase + adsorbed phase + sieved phase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913A992-6A3B-4B9A-9FFD-DEEDE5283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5792" y="2197899"/>
                <a:ext cx="5272790" cy="1169551"/>
              </a:xfrm>
              <a:prstGeom prst="rect">
                <a:avLst/>
              </a:prstGeom>
              <a:blipFill>
                <a:blip r:embed="rId3"/>
                <a:stretch>
                  <a:fillRect l="-240" b="-4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E880A956-FD43-4F25-AD1C-8BED8F4686A4}"/>
                  </a:ext>
                </a:extLst>
              </p:cNvPr>
              <p:cNvSpPr/>
              <p:nvPr/>
            </p:nvSpPr>
            <p:spPr>
              <a:xfrm>
                <a:off x="254604" y="3965550"/>
                <a:ext cx="4507169" cy="677558"/>
              </a:xfrm>
              <a:prstGeom prst="rect">
                <a:avLst/>
              </a:prstGeom>
            </p:spPr>
            <p:txBody>
              <a:bodyPr wrap="square" lIns="0" r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𝜵</m:t>
                      </m:r>
                      <m:r>
                        <a:rPr lang="en-US" sz="2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𝑱</m:t>
                              </m:r>
                            </m:e>
                          </m:acc>
                        </m:e>
                        <m:sub>
                          <m: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2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𝛁</m:t>
                      </m:r>
                      <m:d>
                        <m:dPr>
                          <m:ctrlPr>
                            <a:rPr lang="en-US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</m:acc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e>
                      </m:d>
                      <m:r>
                        <a:rPr lang="en-US" sz="2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𝝓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𝝏</m:t>
                          </m:r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num>
                        <m:den>
                          <m:r>
                            <a:rPr lang="en-US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  <m:r>
                        <a:rPr lang="en-US" sz="2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𝝏</m:t>
                          </m:r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num>
                        <m:den>
                          <m:r>
                            <a:rPr lang="en-US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  <m:r>
                        <a:rPr lang="en-US" sz="2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𝝏</m:t>
                          </m:r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num>
                        <m:den>
                          <m:r>
                            <a:rPr lang="en-US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E880A956-FD43-4F25-AD1C-8BED8F4686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604" y="3965550"/>
                <a:ext cx="4507169" cy="677558"/>
              </a:xfrm>
              <a:prstGeom prst="rect">
                <a:avLst/>
              </a:prstGeom>
              <a:blipFill>
                <a:blip r:embed="rId4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CFC1206F-D285-4241-B990-A90D449459CD}"/>
              </a:ext>
            </a:extLst>
          </p:cNvPr>
          <p:cNvSpPr txBox="1"/>
          <p:nvPr/>
        </p:nvSpPr>
        <p:spPr>
          <a:xfrm>
            <a:off x="127380" y="5025271"/>
            <a:ext cx="13807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diffusional flux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C4D61C7-09F8-4F0C-B855-1DAB101A1FF0}"/>
              </a:ext>
            </a:extLst>
          </p:cNvPr>
          <p:cNvSpPr txBox="1"/>
          <p:nvPr/>
        </p:nvSpPr>
        <p:spPr>
          <a:xfrm>
            <a:off x="1278636" y="5327011"/>
            <a:ext cx="12857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advective flux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103BE2F-CD42-4E17-A462-BD27E446531D}"/>
              </a:ext>
            </a:extLst>
          </p:cNvPr>
          <p:cNvSpPr txBox="1"/>
          <p:nvPr/>
        </p:nvSpPr>
        <p:spPr>
          <a:xfrm>
            <a:off x="3175139" y="5027803"/>
            <a:ext cx="11075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adsorption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C3DA9B1-5BC9-4E49-B34E-66DDCDDF4B62}"/>
              </a:ext>
            </a:extLst>
          </p:cNvPr>
          <p:cNvSpPr txBox="1"/>
          <p:nvPr/>
        </p:nvSpPr>
        <p:spPr>
          <a:xfrm>
            <a:off x="4009688" y="5312579"/>
            <a:ext cx="789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sieving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80BC1C0-8C0C-4E64-A28F-929A5C8EAB70}"/>
              </a:ext>
            </a:extLst>
          </p:cNvPr>
          <p:cNvCxnSpPr>
            <a:cxnSpLocks/>
            <a:endCxn id="48" idx="0"/>
          </p:cNvCxnSpPr>
          <p:nvPr/>
        </p:nvCxnSpPr>
        <p:spPr>
          <a:xfrm flipH="1">
            <a:off x="817766" y="4581953"/>
            <a:ext cx="6906" cy="4433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6D50970-3D37-449B-9697-9E186DB364D1}"/>
              </a:ext>
            </a:extLst>
          </p:cNvPr>
          <p:cNvCxnSpPr>
            <a:cxnSpLocks/>
          </p:cNvCxnSpPr>
          <p:nvPr/>
        </p:nvCxnSpPr>
        <p:spPr>
          <a:xfrm>
            <a:off x="1525930" y="4586635"/>
            <a:ext cx="63842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CDC74C4-69B4-49F1-9C06-22FF2B8E81F7}"/>
              </a:ext>
            </a:extLst>
          </p:cNvPr>
          <p:cNvCxnSpPr>
            <a:cxnSpLocks/>
          </p:cNvCxnSpPr>
          <p:nvPr/>
        </p:nvCxnSpPr>
        <p:spPr>
          <a:xfrm>
            <a:off x="1828800" y="4598684"/>
            <a:ext cx="0" cy="6259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7E97D5C-EDA7-4A83-950C-D4EDA6469D9D}"/>
              </a:ext>
            </a:extLst>
          </p:cNvPr>
          <p:cNvCxnSpPr>
            <a:cxnSpLocks/>
          </p:cNvCxnSpPr>
          <p:nvPr/>
        </p:nvCxnSpPr>
        <p:spPr>
          <a:xfrm>
            <a:off x="3615696" y="4658153"/>
            <a:ext cx="0" cy="3781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487322B8-A421-49A0-ADDE-DEF001A1917B}"/>
              </a:ext>
            </a:extLst>
          </p:cNvPr>
          <p:cNvCxnSpPr>
            <a:cxnSpLocks/>
          </p:cNvCxnSpPr>
          <p:nvPr/>
        </p:nvCxnSpPr>
        <p:spPr>
          <a:xfrm>
            <a:off x="4355239" y="4821376"/>
            <a:ext cx="0" cy="5056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FFF1EBC-D697-47D7-AB6A-889D8C9A3DE4}"/>
              </a:ext>
            </a:extLst>
          </p:cNvPr>
          <p:cNvCxnSpPr>
            <a:cxnSpLocks/>
          </p:cNvCxnSpPr>
          <p:nvPr/>
        </p:nvCxnSpPr>
        <p:spPr>
          <a:xfrm>
            <a:off x="3375869" y="4658153"/>
            <a:ext cx="47965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81D560C-2A33-46FE-A5EB-A7D0C8EC78F9}"/>
              </a:ext>
            </a:extLst>
          </p:cNvPr>
          <p:cNvCxnSpPr>
            <a:cxnSpLocks/>
          </p:cNvCxnSpPr>
          <p:nvPr/>
        </p:nvCxnSpPr>
        <p:spPr>
          <a:xfrm>
            <a:off x="533400" y="4581953"/>
            <a:ext cx="63842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BB1BB9D-FFF2-4F61-8591-1632FF88A339}"/>
              </a:ext>
            </a:extLst>
          </p:cNvPr>
          <p:cNvCxnSpPr>
            <a:cxnSpLocks/>
          </p:cNvCxnSpPr>
          <p:nvPr/>
        </p:nvCxnSpPr>
        <p:spPr>
          <a:xfrm>
            <a:off x="4109985" y="4785302"/>
            <a:ext cx="52762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5E5060D-252F-456F-A76F-9C146C4F7D29}"/>
                  </a:ext>
                </a:extLst>
              </p:cNvPr>
              <p:cNvSpPr txBox="1"/>
              <p:nvPr/>
            </p:nvSpPr>
            <p:spPr>
              <a:xfrm>
                <a:off x="4801846" y="3775352"/>
                <a:ext cx="4274726" cy="2092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</m:e>
                    </m:acc>
                    <m:r>
                      <a:rPr lang="en-US" sz="1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  </m:t>
                    </m:r>
                  </m:oMath>
                </a14:m>
                <a:r>
                  <a:rPr lang="en-US" sz="16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diffusional flux,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mol</m:t>
                    </m:r>
                    <m:r>
                      <a:rPr lang="en-US" sz="1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1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1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m:rPr>
                        <m:sty m:val="p"/>
                      </m:rPr>
                      <a:rPr lang="en-US" sz="1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</m:oMath>
                </a14:m>
                <a:endParaRPr lang="en-US" sz="1600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acc>
                    <m:r>
                      <a:rPr lang="en-US" sz="1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  </m:t>
                    </m:r>
                  </m:oMath>
                </a14:m>
                <a:r>
                  <a:rPr lang="en-US" sz="16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velocity,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  <m:r>
                      <a:rPr lang="en-US" sz="1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1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</m:oMath>
                </a14:m>
                <a:endParaRPr lang="en-US" sz="1600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𝝓</m:t>
                    </m:r>
                    <m:r>
                      <a:rPr lang="en-US" sz="16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16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porosity</a:t>
                </a:r>
              </a:p>
              <a:p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sz="1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  </m:t>
                    </m:r>
                  </m:oMath>
                </a14:m>
                <a:r>
                  <a:rPr lang="en-US" sz="16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molar density of mobile phase,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mol</m:t>
                    </m:r>
                    <m:r>
                      <a:rPr lang="en-US" sz="1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1600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sz="1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  </m:t>
                    </m:r>
                  </m:oMath>
                </a14:m>
                <a:r>
                  <a:rPr lang="en-US" sz="16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molar density of adsorbed phase,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mol</m:t>
                    </m:r>
                    <m:r>
                      <a:rPr lang="en-US" sz="1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1600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sz="1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  </m:t>
                    </m:r>
                  </m:oMath>
                </a14:m>
                <a:r>
                  <a:rPr lang="en-US" sz="16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molar density of sieved phase,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mol</m:t>
                    </m:r>
                    <m:r>
                      <a:rPr lang="en-US" sz="1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1600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1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   </m:t>
                    </m:r>
                  </m:oMath>
                </a14:m>
                <a:r>
                  <a:rPr lang="en-US" sz="16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time,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</m:oMath>
                </a14:m>
                <a:endParaRPr lang="en-US" sz="1600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𝒊</m:t>
                    </m:r>
                  </m:oMath>
                </a14:m>
                <a:r>
                  <a:rPr lang="en-US" sz="16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   component i</a:t>
                </a: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5E5060D-252F-456F-A76F-9C146C4F7D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846" y="3775352"/>
                <a:ext cx="4274726" cy="2092048"/>
              </a:xfrm>
              <a:prstGeom prst="rect">
                <a:avLst/>
              </a:prstGeom>
              <a:blipFill>
                <a:blip r:embed="rId5"/>
                <a:stretch>
                  <a:fillRect t="-2410" b="-2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 Box 28">
            <a:extLst>
              <a:ext uri="{FF2B5EF4-FFF2-40B4-BE49-F238E27FC236}">
                <a16:creationId xmlns:a16="http://schemas.microsoft.com/office/drawing/2014/main" id="{785E4F16-A610-4BB4-8F81-01AD862F1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981" y="1504434"/>
            <a:ext cx="8579601" cy="33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marL="17100" algn="just">
              <a:spcBef>
                <a:spcPts val="0"/>
              </a:spcBef>
            </a:pPr>
            <a:r>
              <a:rPr lang="en-US" altLang="zh-CN" sz="2000" dirty="0">
                <a:solidFill>
                  <a:srgbClr val="FFFFFF"/>
                </a:solidFill>
                <a:cs typeface="Arial"/>
              </a:rPr>
              <a:t>1-D continuity equation coupled diffusion, adsorption and sieving (Z. Zhu)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8724CDB-E91F-854F-8F21-359EAD08A016}"/>
              </a:ext>
            </a:extLst>
          </p:cNvPr>
          <p:cNvSpPr/>
          <p:nvPr/>
        </p:nvSpPr>
        <p:spPr>
          <a:xfrm>
            <a:off x="236547" y="169118"/>
            <a:ext cx="18344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8738"/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Modeling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ABE3C9-7CB5-F84C-9C60-B4C74001E6A0}"/>
              </a:ext>
            </a:extLst>
          </p:cNvPr>
          <p:cNvSpPr/>
          <p:nvPr/>
        </p:nvSpPr>
        <p:spPr>
          <a:xfrm>
            <a:off x="485327" y="996236"/>
            <a:ext cx="41921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1. Compositional Formulation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5969939-73EC-5D48-A4AD-F53362788D9E}"/>
              </a:ext>
            </a:extLst>
          </p:cNvPr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65D10285-267D-4E46-ADAB-DDCFA7586403}"/>
                </a:ext>
              </a:extLst>
            </p:cNvPr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64" name="Isosceles Triangle 29">
                <a:extLst>
                  <a:ext uri="{FF2B5EF4-FFF2-40B4-BE49-F238E27FC236}">
                    <a16:creationId xmlns:a16="http://schemas.microsoft.com/office/drawing/2014/main" id="{193AA305-5F44-3E49-8110-F55428B281A8}"/>
                  </a:ext>
                </a:extLst>
              </p:cNvPr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" name="Right Triangle 64">
                <a:extLst>
                  <a:ext uri="{FF2B5EF4-FFF2-40B4-BE49-F238E27FC236}">
                    <a16:creationId xmlns:a16="http://schemas.microsoft.com/office/drawing/2014/main" id="{AA023682-EAB8-2741-802D-170D3EC04F04}"/>
                  </a:ext>
                </a:extLst>
              </p:cNvPr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3" name="Arc 62">
              <a:extLst>
                <a:ext uri="{FF2B5EF4-FFF2-40B4-BE49-F238E27FC236}">
                  <a16:creationId xmlns:a16="http://schemas.microsoft.com/office/drawing/2014/main" id="{9A30F751-823C-1849-8494-DAB34C0CF6B5}"/>
                </a:ext>
              </a:extLst>
            </p:cNvPr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1AD740F5-5ABD-AC4A-B639-28C3B615B7C6}"/>
              </a:ext>
            </a:extLst>
          </p:cNvPr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2E2A4F1-72F5-3C47-9CE4-07C119F03478}"/>
              </a:ext>
            </a:extLst>
          </p:cNvPr>
          <p:cNvSpPr txBox="1"/>
          <p:nvPr/>
        </p:nvSpPr>
        <p:spPr>
          <a:xfrm>
            <a:off x="1040958" y="6538119"/>
            <a:ext cx="5158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November 8, 2019, Golden, Colorado</a:t>
            </a:r>
          </a:p>
        </p:txBody>
      </p:sp>
    </p:spTree>
    <p:extLst>
      <p:ext uri="{BB962C8B-B14F-4D97-AF65-F5344CB8AC3E}">
        <p14:creationId xmlns:p14="http://schemas.microsoft.com/office/powerpoint/2010/main" val="60107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ヒラギノ角ゴ Pro W3" pitchFamily="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ヒラギノ角ゴ Pro W3" pitchFamily="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67995</TotalTime>
  <Words>1031</Words>
  <Application>Microsoft Office PowerPoint</Application>
  <PresentationFormat>On-screen Show (4:3)</PresentationFormat>
  <Paragraphs>309</Paragraphs>
  <Slides>22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ＭＳ Ｐゴシック</vt:lpstr>
      <vt:lpstr>Arial</vt:lpstr>
      <vt:lpstr>Arial Narrow</vt:lpstr>
      <vt:lpstr>Arial Rounded MT Bold</vt:lpstr>
      <vt:lpstr>Britannic Bold</vt:lpstr>
      <vt:lpstr>Calibri</vt:lpstr>
      <vt:lpstr>Cambria Math</vt:lpstr>
      <vt:lpstr>Copperplate</vt:lpstr>
      <vt:lpstr>Copperplate Gothic Bold</vt:lpstr>
      <vt:lpstr>Gill Sans MT</vt:lpstr>
      <vt:lpstr>InterFace</vt:lpstr>
      <vt:lpstr>Times New Roman</vt:lpstr>
      <vt:lpstr>Wingdings</vt:lpstr>
      <vt:lpstr>ヒラギノ角ゴ Pro W3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Tugce Calisgan</dc:creator>
  <cp:lastModifiedBy>Tugce Calisgan</cp:lastModifiedBy>
  <cp:revision>481</cp:revision>
  <cp:lastPrinted>2019-05-01T16:28:16Z</cp:lastPrinted>
  <dcterms:created xsi:type="dcterms:W3CDTF">2013-05-01T18:20:23Z</dcterms:created>
  <dcterms:modified xsi:type="dcterms:W3CDTF">2019-11-06T19:41:15Z</dcterms:modified>
</cp:coreProperties>
</file>