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video/unknown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622" r:id="rId1"/>
    <p:sldMasterId id="2147484634" r:id="rId2"/>
  </p:sldMasterIdLst>
  <p:notesMasterIdLst>
    <p:notesMasterId r:id="rId16"/>
  </p:notesMasterIdLst>
  <p:handoutMasterIdLst>
    <p:handoutMasterId r:id="rId17"/>
  </p:handoutMasterIdLst>
  <p:sldIdLst>
    <p:sldId id="373" r:id="rId3"/>
    <p:sldId id="408" r:id="rId4"/>
    <p:sldId id="417" r:id="rId5"/>
    <p:sldId id="419" r:id="rId6"/>
    <p:sldId id="413" r:id="rId7"/>
    <p:sldId id="416" r:id="rId8"/>
    <p:sldId id="420" r:id="rId9"/>
    <p:sldId id="409" r:id="rId10"/>
    <p:sldId id="411" r:id="rId11"/>
    <p:sldId id="410" r:id="rId12"/>
    <p:sldId id="418" r:id="rId13"/>
    <p:sldId id="421" r:id="rId14"/>
    <p:sldId id="388" r:id="rId1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ヒラギノ角ゴ Pro W3" pitchFamily="7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ming Zhu" initials="ZZ" lastIdx="1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1F4"/>
    <a:srgbClr val="F2F1FF"/>
    <a:srgbClr val="F2F1FE"/>
    <a:srgbClr val="F0F0F0"/>
    <a:srgbClr val="FF6600"/>
    <a:srgbClr val="0000FF"/>
    <a:srgbClr val="FF9900"/>
    <a:srgbClr val="FFCC66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5" autoAdjust="0"/>
    <p:restoredTop sz="95179" autoAdjust="0"/>
  </p:normalViewPr>
  <p:slideViewPr>
    <p:cSldViewPr snapToGrid="0" snapToObjects="1">
      <p:cViewPr varScale="1">
        <p:scale>
          <a:sx n="110" d="100"/>
          <a:sy n="110" d="100"/>
        </p:scale>
        <p:origin x="1710" y="84"/>
      </p:cViewPr>
      <p:guideLst>
        <p:guide orient="horz" pos="21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64" y="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0403710F-BB05-48AB-9D4C-98537AC0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96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4BC84EE-AA72-4321-8E22-FC8CAFA202CD}" type="datetime1">
              <a:rPr lang="en-US"/>
              <a:pPr>
                <a:defRPr/>
              </a:pPr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" charset="-128"/>
              </a:defRPr>
            </a:lvl1pPr>
          </a:lstStyle>
          <a:p>
            <a:pPr>
              <a:defRPr/>
            </a:pPr>
            <a:fld id="{1EE06171-AB1F-4D2C-A03C-822A58BD1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4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6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12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8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43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3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36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60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20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46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E06171-AB1F-4D2C-A03C-822A58BD12A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4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F44AC-FF31-44E2-B4A2-480C439A1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1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948FB-EB97-4906-997C-8C6372295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42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8787F-3637-433B-A113-2048EEF52F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46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50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78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3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64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0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54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7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20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36313-D09D-426F-9168-BB9685A1F1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263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74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24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3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9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9E29E-F8D2-4C4E-8E2B-55C28DB713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3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0B6F0-C5A0-4E37-9B94-CC8CE845A7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99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C040-8E91-43E6-AAB0-D2AE304F06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85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FB0F1-B868-4019-8DBF-3AC41040F0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8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B5EBD-17E3-42E7-BC06-011F460547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56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6CA7-C1D9-46A4-BA0A-E8C8433822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29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049B7-D457-40B6-A048-600E1A5548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63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40738"/>
            </a:gs>
            <a:gs pos="0">
              <a:srgbClr val="000000"/>
            </a:gs>
            <a:gs pos="74001">
              <a:srgbClr val="0A128C"/>
            </a:gs>
            <a:gs pos="100000">
              <a:srgbClr val="181CC7"/>
            </a:gs>
            <a:gs pos="100000">
              <a:srgbClr val="7005D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4840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040958" y="6538119"/>
            <a:ext cx="4692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000000"/>
                </a:solidFill>
              </a:rPr>
              <a:t>Kick-Off Meeting, November 16, 2012, Golden, Colorado</a:t>
            </a:r>
          </a:p>
        </p:txBody>
      </p:sp>
      <p:grpSp>
        <p:nvGrpSpPr>
          <p:cNvPr id="11" name="Group 10"/>
          <p:cNvGrpSpPr>
            <a:grpSpLocks noChangeAspect="1"/>
          </p:cNvGrpSpPr>
          <p:nvPr userDrawn="1"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12" name="Group 11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14" name="Isosceles Triangle 13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Triangle 14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Arc 12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</p:spTree>
    <p:extLst>
      <p:ext uri="{BB962C8B-B14F-4D97-AF65-F5344CB8AC3E}">
        <p14:creationId xmlns:p14="http://schemas.microsoft.com/office/powerpoint/2010/main" val="428661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ヒラギノ角ゴ Pro W3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  <a:cs typeface="ヒラギノ角ゴ Pro W3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9EBB-88AA-FF4D-B28A-BBBAC72B9446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BBDE6-E92C-0749-93DB-4C1438A3C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5" r:id="rId1"/>
    <p:sldLayoutId id="2147484636" r:id="rId2"/>
    <p:sldLayoutId id="2147484637" r:id="rId3"/>
    <p:sldLayoutId id="2147484638" r:id="rId4"/>
    <p:sldLayoutId id="2147484639" r:id="rId5"/>
    <p:sldLayoutId id="2147484640" r:id="rId6"/>
    <p:sldLayoutId id="2147484641" r:id="rId7"/>
    <p:sldLayoutId id="2147484642" r:id="rId8"/>
    <p:sldLayoutId id="2147484643" r:id="rId9"/>
    <p:sldLayoutId id="2147484644" r:id="rId10"/>
    <p:sldLayoutId id="2147484645" r:id="rId11"/>
    <p:sldLayoutId id="214748464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microsoft.com/office/2007/relationships/media" Target="../media/media1.gif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1723715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-13510"/>
            <a:ext cx="9144000" cy="19184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289230" y="2474893"/>
            <a:ext cx="85528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2800" b="1" dirty="0">
                <a:solidFill>
                  <a:srgbClr val="FFFFFF"/>
                </a:solidFill>
                <a:latin typeface="Arial Rounded MT Bold"/>
                <a:cs typeface="Arial Rounded MT Bold"/>
              </a:rPr>
              <a:t>Molecular Modeling of HC Mixtures in </a:t>
            </a:r>
            <a:r>
              <a:rPr lang="en-US" altLang="zh-CN" sz="2800" b="1" dirty="0" err="1">
                <a:solidFill>
                  <a:srgbClr val="FFFFFF"/>
                </a:solidFill>
                <a:latin typeface="Arial Rounded MT Bold"/>
                <a:cs typeface="Arial Rounded MT Bold"/>
              </a:rPr>
              <a:t>Unconventionals</a:t>
            </a:r>
            <a:endParaRPr lang="en-US" sz="28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147" name="Text Box 29"/>
          <p:cNvSpPr txBox="1">
            <a:spLocks noChangeArrowheads="1"/>
          </p:cNvSpPr>
          <p:nvPr/>
        </p:nvSpPr>
        <p:spPr bwMode="auto">
          <a:xfrm>
            <a:off x="968375" y="4393257"/>
            <a:ext cx="7181850" cy="80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800" dirty="0" err="1">
                <a:solidFill>
                  <a:srgbClr val="FFFFFF"/>
                </a:solidFill>
                <a:latin typeface="Arial"/>
                <a:cs typeface="Arial"/>
              </a:rPr>
              <a:t>Berk</a:t>
            </a:r>
            <a:r>
              <a:rPr lang="en-US" sz="1800" dirty="0">
                <a:solidFill>
                  <a:srgbClr val="FFFFFF"/>
                </a:solidFill>
                <a:latin typeface="Arial"/>
                <a:cs typeface="Arial"/>
              </a:rPr>
              <a:t> Coskuner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Ph.D. Petroleum Engineering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Colorado School of Mines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20088" y="627108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fld id="{1C1468E3-C147-42ED-BB11-8D32A00DC131}" type="slidenum">
              <a:rPr lang="en-US" sz="1400" smtClean="0">
                <a:solidFill>
                  <a:srgbClr val="FFFFFF"/>
                </a:solidFill>
              </a:rPr>
              <a:pPr/>
              <a:t>1</a:t>
            </a:fld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162139" y="121590"/>
            <a:ext cx="1661931" cy="1737607"/>
            <a:chOff x="-32212" y="427945"/>
            <a:chExt cx="5226747" cy="5464750"/>
          </a:xfrm>
        </p:grpSpPr>
        <p:sp>
          <p:nvSpPr>
            <p:cNvPr id="13" name="Rectangle 12"/>
            <p:cNvSpPr/>
            <p:nvPr/>
          </p:nvSpPr>
          <p:spPr>
            <a:xfrm>
              <a:off x="1032783" y="4415367"/>
              <a:ext cx="4161752" cy="147732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/>
              <a:r>
                <a:rPr lang="en-US" sz="28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00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Britannic Bold"/>
                  <a:cs typeface="Britannic Bold"/>
                </a:rPr>
                <a:t>U R E P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32212" y="427945"/>
              <a:ext cx="5134907" cy="4100706"/>
              <a:chOff x="-32212" y="427945"/>
              <a:chExt cx="5134907" cy="4100706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124624" y="1927737"/>
                <a:ext cx="3978071" cy="2600914"/>
                <a:chOff x="918033" y="1927737"/>
                <a:chExt cx="3978071" cy="2600914"/>
              </a:xfrm>
            </p:grpSpPr>
            <p:sp>
              <p:nvSpPr>
                <p:cNvPr id="17" name="Isosceles Triangle 16"/>
                <p:cNvSpPr/>
                <p:nvPr/>
              </p:nvSpPr>
              <p:spPr>
                <a:xfrm>
                  <a:off x="918033" y="1927737"/>
                  <a:ext cx="3121316" cy="2600914"/>
                </a:xfrm>
                <a:prstGeom prst="triangle">
                  <a:avLst/>
                </a:prstGeom>
                <a:gradFill flip="none" rotWithShape="1">
                  <a:gsLst>
                    <a:gs pos="24000">
                      <a:srgbClr val="8F2604"/>
                    </a:gs>
                    <a:gs pos="100000">
                      <a:srgbClr val="FFFFFF"/>
                    </a:gs>
                    <a:gs pos="55000">
                      <a:srgbClr val="B72E03"/>
                    </a:gs>
                    <a:gs pos="99000">
                      <a:srgbClr val="F93C01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ight Triangle 17"/>
                <p:cNvSpPr/>
                <p:nvPr/>
              </p:nvSpPr>
              <p:spPr>
                <a:xfrm rot="18658708" flipH="1">
                  <a:off x="3075415" y="2074644"/>
                  <a:ext cx="1407652" cy="2233727"/>
                </a:xfrm>
                <a:prstGeom prst="rtTriangle">
                  <a:avLst/>
                </a:prstGeom>
                <a:gradFill flip="none" rotWithShape="1">
                  <a:gsLst>
                    <a:gs pos="0">
                      <a:srgbClr val="091727"/>
                    </a:gs>
                    <a:gs pos="100000">
                      <a:srgbClr val="FFFFFF"/>
                    </a:gs>
                    <a:gs pos="50000">
                      <a:srgbClr val="183E6A"/>
                    </a:gs>
                    <a:gs pos="71000">
                      <a:srgbClr val="357ED6"/>
                    </a:gs>
                    <a:gs pos="26000">
                      <a:srgbClr val="091727"/>
                    </a:gs>
                    <a:gs pos="99000">
                      <a:srgbClr val="3C94FC"/>
                    </a:gs>
                  </a:gsLst>
                  <a:lin ang="16200000" scaled="0"/>
                  <a:tileRect/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Arc 15"/>
              <p:cNvSpPr/>
              <p:nvPr/>
            </p:nvSpPr>
            <p:spPr>
              <a:xfrm rot="4866492">
                <a:off x="221431" y="174302"/>
                <a:ext cx="3819281" cy="4326568"/>
              </a:xfrm>
              <a:prstGeom prst="arc">
                <a:avLst>
                  <a:gd name="adj1" fmla="val 15867464"/>
                  <a:gd name="adj2" fmla="val 1257938"/>
                </a:avLst>
              </a:prstGeom>
              <a:ln w="53975">
                <a:headEnd type="none" w="lg" len="lg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759473" y="661987"/>
            <a:ext cx="6237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  <a:p>
            <a:pPr algn="ctr"/>
            <a:r>
              <a:rPr lang="en-US">
                <a:solidFill>
                  <a:schemeClr val="tx1"/>
                </a:solidFill>
                <a:latin typeface="Copperplate"/>
                <a:cs typeface="Copperplate"/>
              </a:rPr>
              <a:t>Colorado School of Mines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798" y="587600"/>
            <a:ext cx="918793" cy="93683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04307" y="1445567"/>
            <a:ext cx="961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pperplate Gothic Bold"/>
                <a:cs typeface="Copperplate Gothic Bold"/>
              </a:rPr>
              <a:t>CSM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grpSp>
        <p:nvGrpSpPr>
          <p:cNvPr id="33" name="Group 32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4" name="Group 33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ight Triangle 36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5" name="Arc 34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298712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9"/>
            <a:ext cx="6594118" cy="179914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10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99" y="3416299"/>
            <a:ext cx="45719" cy="4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299" y="3416299"/>
            <a:ext cx="45719" cy="45719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3966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MD Simulation Details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pic>
        <p:nvPicPr>
          <p:cNvPr id="25" name="Resim 44" descr="oyuncak ayı, ayı, oturma, pasta içeren bir resim&#10;&#10;Çok yüksek güvenilirlikle oluşturulmuş açıklama">
            <a:extLst>
              <a:ext uri="{FF2B5EF4-FFF2-40B4-BE49-F238E27FC236}">
                <a16:creationId xmlns:a16="http://schemas.microsoft.com/office/drawing/2014/main" id="{55124266-A400-4DB2-9590-7822925037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661" b="2053"/>
          <a:stretch/>
        </p:blipFill>
        <p:spPr>
          <a:xfrm rot="10800000">
            <a:off x="-1" y="944530"/>
            <a:ext cx="5611892" cy="315669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 bwMode="auto">
          <a:xfrm>
            <a:off x="293539" y="2324833"/>
            <a:ext cx="2474568" cy="293797"/>
          </a:xfrm>
          <a:custGeom>
            <a:avLst/>
            <a:gdLst>
              <a:gd name="connsiteX0" fmla="*/ 3422210 w 3431464"/>
              <a:gd name="connsiteY0" fmla="*/ 0 h 407406"/>
              <a:gd name="connsiteX1" fmla="*/ 3422210 w 3431464"/>
              <a:gd name="connsiteY1" fmla="*/ 90535 h 407406"/>
              <a:gd name="connsiteX2" fmla="*/ 3404103 w 3431464"/>
              <a:gd name="connsiteY2" fmla="*/ 117695 h 407406"/>
              <a:gd name="connsiteX3" fmla="*/ 3358836 w 3431464"/>
              <a:gd name="connsiteY3" fmla="*/ 199176 h 407406"/>
              <a:gd name="connsiteX4" fmla="*/ 3340729 w 3431464"/>
              <a:gd name="connsiteY4" fmla="*/ 226337 h 407406"/>
              <a:gd name="connsiteX5" fmla="*/ 3313569 w 3431464"/>
              <a:gd name="connsiteY5" fmla="*/ 244444 h 407406"/>
              <a:gd name="connsiteX6" fmla="*/ 3295462 w 3431464"/>
              <a:gd name="connsiteY6" fmla="*/ 280658 h 407406"/>
              <a:gd name="connsiteX7" fmla="*/ 3241141 w 3431464"/>
              <a:gd name="connsiteY7" fmla="*/ 325925 h 407406"/>
              <a:gd name="connsiteX8" fmla="*/ 3204927 w 3431464"/>
              <a:gd name="connsiteY8" fmla="*/ 353085 h 407406"/>
              <a:gd name="connsiteX9" fmla="*/ 3141553 w 3431464"/>
              <a:gd name="connsiteY9" fmla="*/ 380246 h 407406"/>
              <a:gd name="connsiteX10" fmla="*/ 3096286 w 3431464"/>
              <a:gd name="connsiteY10" fmla="*/ 398353 h 407406"/>
              <a:gd name="connsiteX11" fmla="*/ 3014804 w 3431464"/>
              <a:gd name="connsiteY11" fmla="*/ 407406 h 407406"/>
              <a:gd name="connsiteX12" fmla="*/ 2335794 w 3431464"/>
              <a:gd name="connsiteY12" fmla="*/ 398353 h 407406"/>
              <a:gd name="connsiteX13" fmla="*/ 2281474 w 3431464"/>
              <a:gd name="connsiteY13" fmla="*/ 389299 h 407406"/>
              <a:gd name="connsiteX14" fmla="*/ 2127565 w 3431464"/>
              <a:gd name="connsiteY14" fmla="*/ 380246 h 407406"/>
              <a:gd name="connsiteX15" fmla="*/ 2073244 w 3431464"/>
              <a:gd name="connsiteY15" fmla="*/ 362139 h 407406"/>
              <a:gd name="connsiteX16" fmla="*/ 2037030 w 3431464"/>
              <a:gd name="connsiteY16" fmla="*/ 353085 h 407406"/>
              <a:gd name="connsiteX17" fmla="*/ 1964602 w 3431464"/>
              <a:gd name="connsiteY17" fmla="*/ 325925 h 407406"/>
              <a:gd name="connsiteX18" fmla="*/ 1892175 w 3431464"/>
              <a:gd name="connsiteY18" fmla="*/ 316871 h 407406"/>
              <a:gd name="connsiteX19" fmla="*/ 1828800 w 3431464"/>
              <a:gd name="connsiteY19" fmla="*/ 307818 h 407406"/>
              <a:gd name="connsiteX20" fmla="*/ 1729212 w 3431464"/>
              <a:gd name="connsiteY20" fmla="*/ 280658 h 407406"/>
              <a:gd name="connsiteX21" fmla="*/ 1584357 w 3431464"/>
              <a:gd name="connsiteY21" fmla="*/ 262551 h 407406"/>
              <a:gd name="connsiteX22" fmla="*/ 1348967 w 3431464"/>
              <a:gd name="connsiteY22" fmla="*/ 271604 h 407406"/>
              <a:gd name="connsiteX23" fmla="*/ 1294646 w 3431464"/>
              <a:gd name="connsiteY23" fmla="*/ 289711 h 407406"/>
              <a:gd name="connsiteX24" fmla="*/ 1240325 w 3431464"/>
              <a:gd name="connsiteY24" fmla="*/ 307818 h 407406"/>
              <a:gd name="connsiteX25" fmla="*/ 1186004 w 3431464"/>
              <a:gd name="connsiteY25" fmla="*/ 316871 h 407406"/>
              <a:gd name="connsiteX26" fmla="*/ 1122630 w 3431464"/>
              <a:gd name="connsiteY26" fmla="*/ 334978 h 407406"/>
              <a:gd name="connsiteX27" fmla="*/ 1095470 w 3431464"/>
              <a:gd name="connsiteY27" fmla="*/ 344032 h 407406"/>
              <a:gd name="connsiteX28" fmla="*/ 851026 w 3431464"/>
              <a:gd name="connsiteY28" fmla="*/ 334978 h 407406"/>
              <a:gd name="connsiteX29" fmla="*/ 769545 w 3431464"/>
              <a:gd name="connsiteY29" fmla="*/ 307818 h 407406"/>
              <a:gd name="connsiteX30" fmla="*/ 706171 w 3431464"/>
              <a:gd name="connsiteY30" fmla="*/ 289711 h 407406"/>
              <a:gd name="connsiteX31" fmla="*/ 679010 w 3431464"/>
              <a:gd name="connsiteY31" fmla="*/ 271604 h 407406"/>
              <a:gd name="connsiteX32" fmla="*/ 633743 w 3431464"/>
              <a:gd name="connsiteY32" fmla="*/ 262551 h 407406"/>
              <a:gd name="connsiteX33" fmla="*/ 579422 w 3431464"/>
              <a:gd name="connsiteY33" fmla="*/ 244444 h 407406"/>
              <a:gd name="connsiteX34" fmla="*/ 552262 w 3431464"/>
              <a:gd name="connsiteY34" fmla="*/ 235390 h 407406"/>
              <a:gd name="connsiteX35" fmla="*/ 516048 w 3431464"/>
              <a:gd name="connsiteY35" fmla="*/ 226337 h 407406"/>
              <a:gd name="connsiteX36" fmla="*/ 461727 w 3431464"/>
              <a:gd name="connsiteY36" fmla="*/ 217283 h 407406"/>
              <a:gd name="connsiteX37" fmla="*/ 434567 w 3431464"/>
              <a:gd name="connsiteY37" fmla="*/ 208230 h 407406"/>
              <a:gd name="connsiteX38" fmla="*/ 371192 w 3431464"/>
              <a:gd name="connsiteY38" fmla="*/ 181069 h 407406"/>
              <a:gd name="connsiteX39" fmla="*/ 344032 w 3431464"/>
              <a:gd name="connsiteY39" fmla="*/ 162963 h 407406"/>
              <a:gd name="connsiteX40" fmla="*/ 289711 w 3431464"/>
              <a:gd name="connsiteY40" fmla="*/ 144856 h 407406"/>
              <a:gd name="connsiteX41" fmla="*/ 235390 w 3431464"/>
              <a:gd name="connsiteY41" fmla="*/ 117695 h 407406"/>
              <a:gd name="connsiteX42" fmla="*/ 181070 w 3431464"/>
              <a:gd name="connsiteY42" fmla="*/ 90535 h 407406"/>
              <a:gd name="connsiteX43" fmla="*/ 153909 w 3431464"/>
              <a:gd name="connsiteY43" fmla="*/ 72428 h 407406"/>
              <a:gd name="connsiteX44" fmla="*/ 63375 w 3431464"/>
              <a:gd name="connsiteY44" fmla="*/ 45268 h 407406"/>
              <a:gd name="connsiteX45" fmla="*/ 0 w 3431464"/>
              <a:gd name="connsiteY45" fmla="*/ 9054 h 40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3431464" h="407406">
                <a:moveTo>
                  <a:pt x="3422210" y="0"/>
                </a:moveTo>
                <a:cubicBezTo>
                  <a:pt x="3430608" y="41988"/>
                  <a:pt x="3437956" y="48547"/>
                  <a:pt x="3422210" y="90535"/>
                </a:cubicBezTo>
                <a:cubicBezTo>
                  <a:pt x="3418389" y="100723"/>
                  <a:pt x="3410139" y="108642"/>
                  <a:pt x="3404103" y="117695"/>
                </a:cubicBezTo>
                <a:cubicBezTo>
                  <a:pt x="3388169" y="165502"/>
                  <a:pt x="3400344" y="136914"/>
                  <a:pt x="3358836" y="199176"/>
                </a:cubicBezTo>
                <a:cubicBezTo>
                  <a:pt x="3352800" y="208230"/>
                  <a:pt x="3349783" y="220301"/>
                  <a:pt x="3340729" y="226337"/>
                </a:cubicBezTo>
                <a:lnTo>
                  <a:pt x="3313569" y="244444"/>
                </a:lnTo>
                <a:cubicBezTo>
                  <a:pt x="3307533" y="256515"/>
                  <a:pt x="3303307" y="269676"/>
                  <a:pt x="3295462" y="280658"/>
                </a:cubicBezTo>
                <a:cubicBezTo>
                  <a:pt x="3277851" y="305313"/>
                  <a:pt x="3264300" y="309383"/>
                  <a:pt x="3241141" y="325925"/>
                </a:cubicBezTo>
                <a:cubicBezTo>
                  <a:pt x="3228863" y="334695"/>
                  <a:pt x="3217723" y="345088"/>
                  <a:pt x="3204927" y="353085"/>
                </a:cubicBezTo>
                <a:cubicBezTo>
                  <a:pt x="3173135" y="372955"/>
                  <a:pt x="3172354" y="368695"/>
                  <a:pt x="3141553" y="380246"/>
                </a:cubicBezTo>
                <a:cubicBezTo>
                  <a:pt x="3126336" y="385952"/>
                  <a:pt x="3112177" y="394948"/>
                  <a:pt x="3096286" y="398353"/>
                </a:cubicBezTo>
                <a:cubicBezTo>
                  <a:pt x="3069565" y="404079"/>
                  <a:pt x="3041965" y="404388"/>
                  <a:pt x="3014804" y="407406"/>
                </a:cubicBezTo>
                <a:lnTo>
                  <a:pt x="2335794" y="398353"/>
                </a:lnTo>
                <a:cubicBezTo>
                  <a:pt x="2317443" y="397900"/>
                  <a:pt x="2299761" y="390889"/>
                  <a:pt x="2281474" y="389299"/>
                </a:cubicBezTo>
                <a:cubicBezTo>
                  <a:pt x="2230276" y="384847"/>
                  <a:pt x="2178868" y="383264"/>
                  <a:pt x="2127565" y="380246"/>
                </a:cubicBezTo>
                <a:cubicBezTo>
                  <a:pt x="2109458" y="374210"/>
                  <a:pt x="2091761" y="366768"/>
                  <a:pt x="2073244" y="362139"/>
                </a:cubicBezTo>
                <a:cubicBezTo>
                  <a:pt x="2061173" y="359121"/>
                  <a:pt x="2048681" y="357454"/>
                  <a:pt x="2037030" y="353085"/>
                </a:cubicBezTo>
                <a:cubicBezTo>
                  <a:pt x="1982671" y="332700"/>
                  <a:pt x="2020377" y="335221"/>
                  <a:pt x="1964602" y="325925"/>
                </a:cubicBezTo>
                <a:cubicBezTo>
                  <a:pt x="1940603" y="321925"/>
                  <a:pt x="1916292" y="320087"/>
                  <a:pt x="1892175" y="316871"/>
                </a:cubicBezTo>
                <a:cubicBezTo>
                  <a:pt x="1871023" y="314051"/>
                  <a:pt x="1849849" y="311326"/>
                  <a:pt x="1828800" y="307818"/>
                </a:cubicBezTo>
                <a:cubicBezTo>
                  <a:pt x="1734855" y="292161"/>
                  <a:pt x="1835295" y="307179"/>
                  <a:pt x="1729212" y="280658"/>
                </a:cubicBezTo>
                <a:cubicBezTo>
                  <a:pt x="1691768" y="271297"/>
                  <a:pt x="1615847" y="265700"/>
                  <a:pt x="1584357" y="262551"/>
                </a:cubicBezTo>
                <a:cubicBezTo>
                  <a:pt x="1505894" y="265569"/>
                  <a:pt x="1427146" y="264275"/>
                  <a:pt x="1348967" y="271604"/>
                </a:cubicBezTo>
                <a:cubicBezTo>
                  <a:pt x="1329964" y="273386"/>
                  <a:pt x="1312753" y="283675"/>
                  <a:pt x="1294646" y="289711"/>
                </a:cubicBezTo>
                <a:cubicBezTo>
                  <a:pt x="1294635" y="289715"/>
                  <a:pt x="1240336" y="307816"/>
                  <a:pt x="1240325" y="307818"/>
                </a:cubicBezTo>
                <a:lnTo>
                  <a:pt x="1186004" y="316871"/>
                </a:lnTo>
                <a:cubicBezTo>
                  <a:pt x="1120884" y="338579"/>
                  <a:pt x="1202206" y="312242"/>
                  <a:pt x="1122630" y="334978"/>
                </a:cubicBezTo>
                <a:cubicBezTo>
                  <a:pt x="1113454" y="337600"/>
                  <a:pt x="1104523" y="341014"/>
                  <a:pt x="1095470" y="344032"/>
                </a:cubicBezTo>
                <a:cubicBezTo>
                  <a:pt x="1013989" y="341014"/>
                  <a:pt x="932394" y="340228"/>
                  <a:pt x="851026" y="334978"/>
                </a:cubicBezTo>
                <a:cubicBezTo>
                  <a:pt x="824119" y="333242"/>
                  <a:pt x="793616" y="315842"/>
                  <a:pt x="769545" y="307818"/>
                </a:cubicBezTo>
                <a:cubicBezTo>
                  <a:pt x="752131" y="302013"/>
                  <a:pt x="723616" y="298434"/>
                  <a:pt x="706171" y="289711"/>
                </a:cubicBezTo>
                <a:cubicBezTo>
                  <a:pt x="696439" y="284845"/>
                  <a:pt x="689198" y="275425"/>
                  <a:pt x="679010" y="271604"/>
                </a:cubicBezTo>
                <a:cubicBezTo>
                  <a:pt x="664602" y="266201"/>
                  <a:pt x="648589" y="266600"/>
                  <a:pt x="633743" y="262551"/>
                </a:cubicBezTo>
                <a:cubicBezTo>
                  <a:pt x="615329" y="257529"/>
                  <a:pt x="597529" y="250480"/>
                  <a:pt x="579422" y="244444"/>
                </a:cubicBezTo>
                <a:cubicBezTo>
                  <a:pt x="570369" y="241426"/>
                  <a:pt x="561520" y="237704"/>
                  <a:pt x="552262" y="235390"/>
                </a:cubicBezTo>
                <a:cubicBezTo>
                  <a:pt x="540191" y="232372"/>
                  <a:pt x="528249" y="228777"/>
                  <a:pt x="516048" y="226337"/>
                </a:cubicBezTo>
                <a:cubicBezTo>
                  <a:pt x="498048" y="222737"/>
                  <a:pt x="479647" y="221265"/>
                  <a:pt x="461727" y="217283"/>
                </a:cubicBezTo>
                <a:cubicBezTo>
                  <a:pt x="452411" y="215213"/>
                  <a:pt x="443620" y="211248"/>
                  <a:pt x="434567" y="208230"/>
                </a:cubicBezTo>
                <a:cubicBezTo>
                  <a:pt x="366380" y="162773"/>
                  <a:pt x="453037" y="216145"/>
                  <a:pt x="371192" y="181069"/>
                </a:cubicBezTo>
                <a:cubicBezTo>
                  <a:pt x="361191" y="176783"/>
                  <a:pt x="353975" y="167382"/>
                  <a:pt x="344032" y="162963"/>
                </a:cubicBezTo>
                <a:cubicBezTo>
                  <a:pt x="326591" y="155211"/>
                  <a:pt x="289711" y="144856"/>
                  <a:pt x="289711" y="144856"/>
                </a:cubicBezTo>
                <a:cubicBezTo>
                  <a:pt x="211876" y="92965"/>
                  <a:pt x="310355" y="155178"/>
                  <a:pt x="235390" y="117695"/>
                </a:cubicBezTo>
                <a:cubicBezTo>
                  <a:pt x="165193" y="82596"/>
                  <a:pt x="249334" y="113289"/>
                  <a:pt x="181070" y="90535"/>
                </a:cubicBezTo>
                <a:cubicBezTo>
                  <a:pt x="172016" y="84499"/>
                  <a:pt x="163852" y="76847"/>
                  <a:pt x="153909" y="72428"/>
                </a:cubicBezTo>
                <a:cubicBezTo>
                  <a:pt x="109585" y="52728"/>
                  <a:pt x="103893" y="57423"/>
                  <a:pt x="63375" y="45268"/>
                </a:cubicBezTo>
                <a:cubicBezTo>
                  <a:pt x="3843" y="27409"/>
                  <a:pt x="17169" y="43390"/>
                  <a:pt x="0" y="9054"/>
                </a:cubicBezTo>
              </a:path>
            </a:pathLst>
          </a:cu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cxnSp>
        <p:nvCxnSpPr>
          <p:cNvPr id="12" name="Straight Arrow Connector 11"/>
          <p:cNvCxnSpPr>
            <a:stCxn id="10" idx="42"/>
          </p:cNvCxnSpPr>
          <p:nvPr/>
        </p:nvCxnSpPr>
        <p:spPr bwMode="auto">
          <a:xfrm flipH="1" flipV="1">
            <a:off x="287461" y="2324834"/>
            <a:ext cx="136655" cy="652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603956" y="2675948"/>
            <a:ext cx="0" cy="13705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flipH="1" flipV="1">
            <a:off x="5602655" y="986029"/>
            <a:ext cx="1" cy="12731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5409953" y="2298272"/>
            <a:ext cx="65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 nm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4676825" y="907904"/>
            <a:ext cx="989919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2736624" y="912872"/>
            <a:ext cx="89541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3899301" y="755060"/>
            <a:ext cx="65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 nm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530" y="4594242"/>
            <a:ext cx="87842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maximum pore size is 5nm which lays in the middle of the membrane. (white arrow)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Considering bonded and non bonded force fields between atoms, we will be able to see the impact of adsorption on flow.</a:t>
            </a: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1937262" y="4041513"/>
            <a:ext cx="79936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H="1">
            <a:off x="-2939" y="4046481"/>
            <a:ext cx="89541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159738" y="3888669"/>
            <a:ext cx="659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 nm</a:t>
            </a:r>
          </a:p>
        </p:txBody>
      </p:sp>
    </p:spTree>
    <p:extLst>
      <p:ext uri="{BB962C8B-B14F-4D97-AF65-F5344CB8AC3E}">
        <p14:creationId xmlns:p14="http://schemas.microsoft.com/office/powerpoint/2010/main" val="225707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8291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Purpose of the Molecular Dynamics Simulation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sp>
        <p:nvSpPr>
          <p:cNvPr id="3" name="Rectangle 2"/>
          <p:cNvSpPr/>
          <p:nvPr/>
        </p:nvSpPr>
        <p:spPr>
          <a:xfrm>
            <a:off x="260777" y="887088"/>
            <a:ext cx="8622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Hindered transport model (Z. Zhu)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B94FC4-8EA2-4C17-BD11-3AA79B3D60C0}"/>
              </a:ext>
            </a:extLst>
          </p:cNvPr>
          <p:cNvGrpSpPr/>
          <p:nvPr/>
        </p:nvGrpSpPr>
        <p:grpSpPr>
          <a:xfrm>
            <a:off x="544798" y="1300446"/>
            <a:ext cx="7196429" cy="1022999"/>
            <a:chOff x="1959429" y="1027926"/>
            <a:chExt cx="8324602" cy="149769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C07FAE0-F815-48BB-ACAE-9A681543C3F5}"/>
                </a:ext>
              </a:extLst>
            </p:cNvPr>
            <p:cNvGrpSpPr/>
            <p:nvPr/>
          </p:nvGrpSpPr>
          <p:grpSpPr>
            <a:xfrm>
              <a:off x="1959429" y="1027926"/>
              <a:ext cx="8324602" cy="1497691"/>
              <a:chOff x="1959429" y="1027926"/>
              <a:chExt cx="8324602" cy="1497691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C4FD9FF-588E-4404-B230-FE49C6DF5EC9}"/>
                  </a:ext>
                </a:extLst>
              </p:cNvPr>
              <p:cNvGrpSpPr/>
              <p:nvPr/>
            </p:nvGrpSpPr>
            <p:grpSpPr>
              <a:xfrm>
                <a:off x="1959429" y="1027926"/>
                <a:ext cx="8324602" cy="1497691"/>
                <a:chOff x="1959429" y="1027926"/>
                <a:chExt cx="8324602" cy="14976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E880A956-FD43-4F25-AD1C-8BED8F4686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59429" y="1027926"/>
                      <a:ext cx="8324602" cy="906250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𝜵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𝑱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𝛁</m:t>
                            </m:r>
                            <m:d>
                              <m:d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𝝓</m:t>
                            </m:r>
                            <m:f>
                              <m:f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sSub>
                                  <m:sSubPr>
                                    <m:ctrlP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𝝏</m:t>
                                </m:r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den>
                            </m:f>
                          </m:oMath>
                        </m:oMathPara>
                      </a14:m>
                      <a:endParaRPr lang="en-US" sz="2000" b="1" dirty="0"/>
                    </a:p>
                  </p:txBody>
                </p:sp>
              </mc:Choice>
              <mc:Fallback xmlns="">
                <p:sp>
                  <p:nvSpPr>
                    <p:cNvPr id="26" name="Rectangle 25">
                      <a:extLst>
                        <a:ext uri="{FF2B5EF4-FFF2-40B4-BE49-F238E27FC236}">
                          <a16:creationId xmlns:a16="http://schemas.microsoft.com/office/drawing/2014/main" id="{E880A956-FD43-4F25-AD1C-8BED8F4686A4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59429" y="1027926"/>
                      <a:ext cx="8324602" cy="90625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b="-4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4D5353E2-EF25-414E-B0E8-E7CAFB74741C}"/>
                    </a:ext>
                  </a:extLst>
                </p:cNvPr>
                <p:cNvGrpSpPr/>
                <p:nvPr/>
              </p:nvGrpSpPr>
              <p:grpSpPr>
                <a:xfrm>
                  <a:off x="3266034" y="1806864"/>
                  <a:ext cx="5376507" cy="718753"/>
                  <a:chOff x="3266034" y="1806864"/>
                  <a:chExt cx="5376507" cy="718753"/>
                </a:xfrm>
              </p:grpSpPr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CFC1206F-D285-4241-B990-A90D449459CD}"/>
                      </a:ext>
                    </a:extLst>
                  </p:cNvPr>
                  <p:cNvSpPr txBox="1"/>
                  <p:nvPr/>
                </p:nvSpPr>
                <p:spPr>
                  <a:xfrm>
                    <a:off x="3266034" y="2022701"/>
                    <a:ext cx="1597232" cy="45059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diffusional flux</a:t>
                    </a:r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2C4D61C7-09F8-4F0C-B855-1DAB101A1FF0}"/>
                      </a:ext>
                    </a:extLst>
                  </p:cNvPr>
                  <p:cNvSpPr txBox="1"/>
                  <p:nvPr/>
                </p:nvSpPr>
                <p:spPr>
                  <a:xfrm>
                    <a:off x="4776296" y="1964903"/>
                    <a:ext cx="1487325" cy="450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advective flux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A103BE2F-CD42-4E17-A462-BD27E446531D}"/>
                      </a:ext>
                    </a:extLst>
                  </p:cNvPr>
                  <p:cNvSpPr txBox="1"/>
                  <p:nvPr/>
                </p:nvSpPr>
                <p:spPr>
                  <a:xfrm>
                    <a:off x="6494430" y="2074632"/>
                    <a:ext cx="1281177" cy="450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adsorption</a:t>
                    </a:r>
                  </a:p>
                </p:txBody>
              </p:sp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0C3DA9B1-5BC9-4E49-B34E-66DDCDDF4B62}"/>
                      </a:ext>
                    </a:extLst>
                  </p:cNvPr>
                  <p:cNvSpPr txBox="1"/>
                  <p:nvPr/>
                </p:nvSpPr>
                <p:spPr>
                  <a:xfrm>
                    <a:off x="7729129" y="2075024"/>
                    <a:ext cx="913412" cy="45059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/>
                      <a:t>sieving</a:t>
                    </a:r>
                  </a:p>
                </p:txBody>
              </p:sp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ABE743F9-AA60-4CE2-9ADE-B77F549DC853}"/>
                      </a:ext>
                    </a:extLst>
                  </p:cNvPr>
                  <p:cNvGrpSpPr/>
                  <p:nvPr/>
                </p:nvGrpSpPr>
                <p:grpSpPr>
                  <a:xfrm>
                    <a:off x="4064651" y="1806864"/>
                    <a:ext cx="3990284" cy="373879"/>
                    <a:chOff x="4064651" y="1806864"/>
                    <a:chExt cx="3990284" cy="373879"/>
                  </a:xfrm>
                </p:grpSpPr>
                <p:cxnSp>
                  <p:nvCxnSpPr>
                    <p:cNvPr id="41" name="Straight Arrow Connector 40">
                      <a:extLst>
                        <a:ext uri="{FF2B5EF4-FFF2-40B4-BE49-F238E27FC236}">
                          <a16:creationId xmlns:a16="http://schemas.microsoft.com/office/drawing/2014/main" id="{E80BC1C0-8C0C-4E64-A28F-929A5C8EAB7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064651" y="1820628"/>
                      <a:ext cx="341634" cy="289320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D6D50970-3D37-449B-9697-9E186DB364D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108500" y="1809266"/>
                      <a:ext cx="610335" cy="0"/>
                    </a:xfrm>
                    <a:prstGeom prst="line">
                      <a:avLst/>
                    </a:prstGeom>
                    <a:ln w="254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Arrow Connector 42">
                      <a:extLst>
                        <a:ext uri="{FF2B5EF4-FFF2-40B4-BE49-F238E27FC236}">
                          <a16:creationId xmlns:a16="http://schemas.microsoft.com/office/drawing/2014/main" id="{2CDC74C4-69B4-49F1-9C06-22FF2B8E81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5408086" y="1806864"/>
                      <a:ext cx="0" cy="291996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Arrow Connector 43">
                      <a:extLst>
                        <a:ext uri="{FF2B5EF4-FFF2-40B4-BE49-F238E27FC236}">
                          <a16:creationId xmlns:a16="http://schemas.microsoft.com/office/drawing/2014/main" id="{E7E97D5C-EDA7-4A83-950C-D4EDA6469D9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7076339" y="1926078"/>
                      <a:ext cx="165878" cy="254665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Arrow Connector 44">
                      <a:extLst>
                        <a:ext uri="{FF2B5EF4-FFF2-40B4-BE49-F238E27FC236}">
                          <a16:creationId xmlns:a16="http://schemas.microsoft.com/office/drawing/2014/main" id="{487322B8-A421-49A0-ADDE-DEF001A1917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031491" y="1963501"/>
                      <a:ext cx="23444" cy="161963"/>
                    </a:xfrm>
                    <a:prstGeom prst="straightConnector1">
                      <a:avLst/>
                    </a:prstGeom>
                    <a:ln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FFF1EBC-D697-47D7-AB6A-889D8C9A3D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0511" y="1929383"/>
                <a:ext cx="55485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8E40229-99F5-4D92-BB51-E97AF657B41E}"/>
                </a:ext>
              </a:extLst>
            </p:cNvPr>
            <p:cNvGrpSpPr/>
            <p:nvPr/>
          </p:nvGrpSpPr>
          <p:grpSpPr>
            <a:xfrm>
              <a:off x="4091824" y="1793266"/>
              <a:ext cx="4218249" cy="120396"/>
              <a:chOff x="4091824" y="1793266"/>
              <a:chExt cx="4218249" cy="120396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81D560C-2A33-46FE-A5EB-A7D0C8EC7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91824" y="1793266"/>
                <a:ext cx="554850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BBB1BB9D-FFF2-4F61-8591-1632FF88A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05664" y="1913662"/>
                <a:ext cx="504409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072435-BC2F-324B-8572-FA78744FD6F6}"/>
                  </a:ext>
                </a:extLst>
              </p:cNvPr>
              <p:cNvSpPr/>
              <p:nvPr/>
            </p:nvSpPr>
            <p:spPr>
              <a:xfrm>
                <a:off x="738780" y="2302410"/>
                <a:ext cx="7945245" cy="3978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e>
                        </m:acc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𝝓</m:t>
                        </m:r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𝝉</m:t>
                        </m:r>
                      </m:den>
                    </m:f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chemeClr val="bg1"/>
                    </a:solidFill>
                  </a:rPr>
                  <a:t>    </a:t>
                </a:r>
                <a:r>
                  <a:rPr lang="en-US" sz="1800" dirty="0">
                    <a:solidFill>
                      <a:schemeClr val="bg1"/>
                    </a:solidFill>
                  </a:rPr>
                  <a:t>(or more generally, chemical potential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)</a:t>
                </a:r>
                <a:endParaRPr lang="en-US" sz="1200" dirty="0">
                  <a:solidFill>
                    <a:schemeClr val="bg1"/>
                  </a:solidFill>
                </a:endParaRPr>
              </a:p>
              <a:p>
                <a:r>
                  <a:rPr lang="en-US" sz="1200" dirty="0">
                    <a:solidFill>
                      <a:schemeClr val="bg1"/>
                    </a:solidFill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    binary diffusion coefficient,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       tortuosity</a:t>
                </a:r>
                <a:endParaRPr lang="en-US" sz="1400" dirty="0">
                  <a:solidFill>
                    <a:schemeClr val="bg1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     specific surface area of rock sample,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       density of rock sample,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      adsorption capacity of rock sample for component </a:t>
                </a:r>
                <a:r>
                  <a:rPr lang="en-US" sz="1800" dirty="0" err="1">
                    <a:solidFill>
                      <a:schemeClr val="bg1"/>
                    </a:solidFill>
                  </a:rPr>
                  <a:t>i</a:t>
                </a:r>
                <a:r>
                  <a:rPr lang="en-US" sz="1800" dirty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  <m:r>
                      <a:rPr lang="en-US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     kinetic coefficient for the exponential model</a:t>
                </a:r>
              </a:p>
              <a:p>
                <a:r>
                  <a:rPr lang="en-US" sz="18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          time,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1800" dirty="0">
                  <a:solidFill>
                    <a:schemeClr val="bg1"/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1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d>
                      <m:dPr>
                        <m:ctrl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𝒕</m:t>
                            </m:r>
                          </m:sup>
                        </m:sSup>
                      </m:e>
                    </m:d>
                  </m:oMath>
                </a14:m>
                <a:endParaRPr lang="en-US" sz="1800" dirty="0">
                  <a:solidFill>
                    <a:srgbClr val="FFFF00"/>
                  </a:solidFill>
                </a:endParaRPr>
              </a:p>
              <a:p>
                <a:r>
                  <a:rPr lang="en-US" sz="1800" b="1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FF00"/>
                    </a:solidFill>
                  </a:rPr>
                  <a:t>   maximum amount of component </a:t>
                </a:r>
                <a:r>
                  <a:rPr lang="en-US" sz="1800" i="1" dirty="0">
                    <a:solidFill>
                      <a:srgbClr val="FFFF00"/>
                    </a:solidFill>
                  </a:rPr>
                  <a:t>i</a:t>
                </a:r>
                <a:r>
                  <a:rPr lang="en-US" sz="1800" dirty="0">
                    <a:solidFill>
                      <a:srgbClr val="FFFF00"/>
                    </a:solidFill>
                  </a:rPr>
                  <a:t> held due to sieving,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𝑚𝑜𝑙</m:t>
                    </m:r>
                    <m:r>
                      <a:rPr lang="en-US" sz="18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1800" dirty="0">
                  <a:solidFill>
                    <a:srgbClr val="FFFF00"/>
                  </a:solidFill>
                </a:endParaRPr>
              </a:p>
              <a:p>
                <a:r>
                  <a:rPr lang="en-US" sz="1800" b="1" dirty="0">
                    <a:solidFill>
                      <a:srgbClr val="FFFF00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1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FFFF00"/>
                    </a:solidFill>
                  </a:rPr>
                  <a:t>         kinetic coefficient for the exponential model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072435-BC2F-324B-8572-FA78744FD6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80" y="2302410"/>
                <a:ext cx="7945245" cy="3978461"/>
              </a:xfrm>
              <a:prstGeom prst="rect">
                <a:avLst/>
              </a:prstGeom>
              <a:blipFill>
                <a:blip r:embed="rId4"/>
                <a:stretch>
                  <a:fillRect l="-319" t="-317" b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09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12</a:t>
            </a:fld>
            <a:endParaRPr lang="en-US" sz="1400">
              <a:solidFill>
                <a:srgbClr val="000000"/>
              </a:solidFill>
            </a:endParaRPr>
          </a:p>
        </p:txBody>
      </p:sp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8291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Purpose of the Molecular Dynamics Simulation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sp>
        <p:nvSpPr>
          <p:cNvPr id="3" name="Rectangle 2"/>
          <p:cNvSpPr/>
          <p:nvPr/>
        </p:nvSpPr>
        <p:spPr>
          <a:xfrm>
            <a:off x="436755" y="1180224"/>
            <a:ext cx="862244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Ziming</a:t>
            </a:r>
            <a:r>
              <a:rPr lang="en-US" dirty="0"/>
              <a:t> will explain the details of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dirty="0"/>
              <a:t>Our goal is to 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Verify the adsorption and sieving models</a:t>
            </a:r>
          </a:p>
          <a:p>
            <a:r>
              <a:rPr lang="en-US" sz="1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the following parameters of each hydrocarbon component in a mixture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Diffusivity coefficient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Maximum adsorption coefficient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Maximum sieving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Delineate the impact of different conditions on the diffusivity and adsorption (i.e. temperature, pressure, etc.)</a:t>
            </a:r>
          </a:p>
        </p:txBody>
      </p:sp>
    </p:spTree>
    <p:extLst>
      <p:ext uri="{BB962C8B-B14F-4D97-AF65-F5344CB8AC3E}">
        <p14:creationId xmlns:p14="http://schemas.microsoft.com/office/powerpoint/2010/main" val="2385994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46" name="Text Box 28"/>
          <p:cNvSpPr txBox="1">
            <a:spLocks noChangeArrowheads="1"/>
          </p:cNvSpPr>
          <p:nvPr/>
        </p:nvSpPr>
        <p:spPr bwMode="auto">
          <a:xfrm>
            <a:off x="3195033" y="2690336"/>
            <a:ext cx="2728534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latin typeface="Arial"/>
                <a:cs typeface="Arial"/>
              </a:rPr>
              <a:t>Thank You</a:t>
            </a:r>
          </a:p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FFFFFF"/>
                </a:solidFill>
                <a:latin typeface="Arial"/>
                <a:cs typeface="Arial"/>
              </a:rPr>
              <a:t>Questions?</a:t>
            </a: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13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957AD7-FDFC-4F59-8388-F7AE99B51DA6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</p:spTree>
    <p:extLst>
      <p:ext uri="{BB962C8B-B14F-4D97-AF65-F5344CB8AC3E}">
        <p14:creationId xmlns:p14="http://schemas.microsoft.com/office/powerpoint/2010/main" val="1041054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2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36375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Objective &amp; Outline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756" y="1017312"/>
            <a:ext cx="862244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Objective</a:t>
            </a:r>
          </a:p>
          <a:p>
            <a:r>
              <a:rPr lang="en-US" dirty="0"/>
              <a:t>Demonstrate hindrance of HC transport in nanoporous media. </a:t>
            </a:r>
          </a:p>
          <a:p>
            <a:endParaRPr lang="en-US" dirty="0"/>
          </a:p>
          <a:p>
            <a:r>
              <a:rPr lang="en-US" dirty="0"/>
              <a:t>Outline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Investigating the behavior of a single hydrocarbon molecule in closed pore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Single methane molecule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Single heptane molecule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Mixture of a methane molecule and a heptane molecule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Molecular Dynamics Simulation of a Membrane System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Membrane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Initial Configuration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Details of the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3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3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20" y="2336083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4320" y="2336083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6365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Dimensions &amp; Details of the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328" y="1506860"/>
            <a:ext cx="4061133" cy="149147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11" y="1501155"/>
            <a:ext cx="1840303" cy="14971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4069603" y="1767760"/>
            <a:ext cx="1026740" cy="9022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36948" y="1653086"/>
            <a:ext cx="1125395" cy="12030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>
            <a:stCxn id="31" idx="0"/>
            <a:endCxn id="39" idx="0"/>
          </p:cNvCxnSpPr>
          <p:nvPr/>
        </p:nvCxnSpPr>
        <p:spPr>
          <a:xfrm flipH="1" flipV="1">
            <a:off x="999646" y="1653086"/>
            <a:ext cx="3583327" cy="114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1" idx="4"/>
            <a:endCxn id="39" idx="4"/>
          </p:cNvCxnSpPr>
          <p:nvPr/>
        </p:nvCxnSpPr>
        <p:spPr>
          <a:xfrm flipH="1">
            <a:off x="999646" y="2670047"/>
            <a:ext cx="3583327" cy="186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68891" y="977392"/>
            <a:ext cx="1030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Heptane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36948" y="3224286"/>
            <a:ext cx="11741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Methane</a:t>
            </a: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001445" y="1323703"/>
            <a:ext cx="0" cy="537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4" idx="0"/>
          </p:cNvCxnSpPr>
          <p:nvPr/>
        </p:nvCxnSpPr>
        <p:spPr bwMode="auto">
          <a:xfrm>
            <a:off x="1024011" y="2670047"/>
            <a:ext cx="0" cy="55423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674131" y="2951496"/>
            <a:ext cx="17116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5140415" y="2951496"/>
            <a:ext cx="216981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413983" y="2686858"/>
            <a:ext cx="1225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2.2149 nm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8199884" y="2670047"/>
            <a:ext cx="0" cy="1860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796216" y="2289826"/>
            <a:ext cx="132511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1.62462 nm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flipV="1">
            <a:off x="8199884" y="1767760"/>
            <a:ext cx="0" cy="4279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6152"/>
          <p:cNvSpPr txBox="1"/>
          <p:nvPr/>
        </p:nvSpPr>
        <p:spPr>
          <a:xfrm>
            <a:off x="313389" y="3734233"/>
            <a:ext cx="83719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We used Virtual Nano Lab for the molecular dynamics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Simulations were run for 100,000 – 200,000 time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time step is 1 femtosecond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Simulations were run at NVT Ensemble (constant # of particles, constant volume, constant temperature)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 = 500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the potential parameters, we used Tersoff_CH_2010</a:t>
            </a:r>
          </a:p>
        </p:txBody>
      </p:sp>
    </p:spTree>
    <p:extLst>
      <p:ext uri="{BB962C8B-B14F-4D97-AF65-F5344CB8AC3E}">
        <p14:creationId xmlns:p14="http://schemas.microsoft.com/office/powerpoint/2010/main" val="1820909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4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0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4867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Purpose of the Simulations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79" y="1127760"/>
            <a:ext cx="8381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Observe the changes in MSD of a molecule in confined environment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Relate the diffusivity to the molecular chain length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Observe translation and retention motions of a particle (if happens)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ultimate goal is to find a connection between the permeability constant in anomalous diffusion simulation model and diffusivity coefficient from molecular dynamics simulation</a:t>
            </a:r>
          </a:p>
        </p:txBody>
      </p:sp>
    </p:spTree>
    <p:extLst>
      <p:ext uri="{BB962C8B-B14F-4D97-AF65-F5344CB8AC3E}">
        <p14:creationId xmlns:p14="http://schemas.microsoft.com/office/powerpoint/2010/main" val="50427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5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653" y="3349106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9653" y="3349106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19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74969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Motion of a Single Methane Particle in Nanotube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pic>
        <p:nvPicPr>
          <p:cNvPr id="19" name="Animated Gif Methane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620"/>
                </p14:media>
              </p:ext>
            </p:extLst>
          </p:nvPr>
        </p:nvPicPr>
        <p:blipFill rotWithShape="1">
          <a:blip r:embed="rId6"/>
          <a:srcRect t="2267"/>
          <a:stretch/>
        </p:blipFill>
        <p:spPr>
          <a:xfrm>
            <a:off x="0" y="969126"/>
            <a:ext cx="6210300" cy="35785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0" y="4635721"/>
                <a:ext cx="8784290" cy="17630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0-45 ps., the methane molecule is trapped in the pore, causing mean square displacements less than or equal to the square of the pore diameter (262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 dirty="0"/>
                          <m:t>Å</m:t>
                        </m:r>
                      </m:e>
                      <m:sup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45-85 </a:t>
                </a:r>
                <a:r>
                  <a:rPr lang="en-US" sz="1800" dirty="0" err="1"/>
                  <a:t>ps</a:t>
                </a:r>
                <a:r>
                  <a:rPr lang="en-US" sz="1800" dirty="0"/>
                  <a:t>, the particle is moving in the nano-tube; as a result, greater mean square displacements (484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1800" dirty="0"/>
                          <m:t>Å</m:t>
                        </m:r>
                      </m:e>
                      <m:sup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/>
                  <a:t>) observed.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635721"/>
                <a:ext cx="8784290" cy="1763047"/>
              </a:xfrm>
              <a:prstGeom prst="rect">
                <a:avLst/>
              </a:prstGeom>
              <a:blipFill>
                <a:blip r:embed="rId7"/>
                <a:stretch>
                  <a:fillRect l="-289" t="-1429" r="-1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 flipV="1">
            <a:off x="1294848" y="4456312"/>
            <a:ext cx="620163" cy="67170"/>
          </a:xfrm>
          <a:prstGeom prst="rect">
            <a:avLst/>
          </a:prstGeom>
          <a:solidFill>
            <a:srgbClr val="F2F1FF"/>
          </a:solidFill>
          <a:ln w="9525" cap="flat" cmpd="sng" algn="ctr">
            <a:solidFill>
              <a:srgbClr val="F2F1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2051" y="4343852"/>
            <a:ext cx="8057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Time, </a:t>
            </a:r>
            <a:r>
              <a:rPr lang="en-US" sz="1100" b="1" dirty="0" err="1">
                <a:solidFill>
                  <a:schemeClr val="tx1"/>
                </a:solidFill>
              </a:rPr>
              <a:t>ps</a:t>
            </a:r>
            <a:endParaRPr lang="en-US" sz="11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 rot="16200000">
                <a:off x="-1178102" y="2524657"/>
                <a:ext cx="2862913" cy="2700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/>
                    </a:solidFill>
                  </a:rPr>
                  <a:t>Mean Square Displacement,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sz="11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178102" y="2524657"/>
                <a:ext cx="2862913" cy="270010"/>
              </a:xfrm>
              <a:prstGeom prst="rect">
                <a:avLst/>
              </a:prstGeom>
              <a:blipFill>
                <a:blip r:embed="rId8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/>
          <p:cNvCxnSpPr/>
          <p:nvPr/>
        </p:nvCxnSpPr>
        <p:spPr bwMode="auto">
          <a:xfrm>
            <a:off x="2544463" y="1222796"/>
            <a:ext cx="0" cy="312105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 bwMode="auto">
          <a:xfrm>
            <a:off x="2217944" y="1222796"/>
            <a:ext cx="0" cy="312105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1233" y="1906757"/>
            <a:ext cx="77289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Trapped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6411" y="2692255"/>
            <a:ext cx="77289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Jumped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96964" y="3407745"/>
            <a:ext cx="762000" cy="276999"/>
          </a:xfrm>
          <a:prstGeom prst="rect">
            <a:avLst/>
          </a:prstGeom>
          <a:solidFill>
            <a:srgbClr val="F2F1FF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Trapped</a:t>
            </a: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579600" y="1242989"/>
            <a:ext cx="0" cy="3045436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 bwMode="auto">
          <a:xfrm>
            <a:off x="1460150" y="1219200"/>
            <a:ext cx="0" cy="312465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2659380" y="1256190"/>
            <a:ext cx="3383546" cy="292056"/>
          </a:xfrm>
          <a:prstGeom prst="rect">
            <a:avLst/>
          </a:prstGeom>
          <a:solidFill>
            <a:srgbClr val="F4F1F4"/>
          </a:solidFill>
          <a:ln w="9525" cap="flat" cmpd="sng" algn="ctr">
            <a:solidFill>
              <a:srgbClr val="F4F1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66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16" y="3017421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16" y="3017421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7306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Motion of a Single Heptane Particle in Nanotube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pic>
        <p:nvPicPr>
          <p:cNvPr id="39" name="Animated Gif Heptane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t="11431" r="1377" b="7243"/>
          <a:stretch/>
        </p:blipFill>
        <p:spPr>
          <a:xfrm>
            <a:off x="101092" y="1186080"/>
            <a:ext cx="6886921" cy="3487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29087" y="1276790"/>
            <a:ext cx="122624" cy="225948"/>
          </a:xfrm>
          <a:prstGeom prst="rect">
            <a:avLst/>
          </a:prstGeom>
          <a:solidFill>
            <a:srgbClr val="F4F1F4"/>
          </a:solidFill>
          <a:ln w="9525" cap="flat" cmpd="sng" algn="ctr">
            <a:solidFill>
              <a:srgbClr val="F4F1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/>
          <a:srcRect t="10831" r="3923" b="17824"/>
          <a:stretch/>
        </p:blipFill>
        <p:spPr>
          <a:xfrm>
            <a:off x="167869" y="1311084"/>
            <a:ext cx="2825684" cy="1933842"/>
          </a:xfrm>
          <a:prstGeom prst="rect">
            <a:avLst/>
          </a:prstGeom>
          <a:noFill/>
        </p:spPr>
      </p:pic>
      <p:sp>
        <p:nvSpPr>
          <p:cNvPr id="43" name="Rectangle 42"/>
          <p:cNvSpPr/>
          <p:nvPr/>
        </p:nvSpPr>
        <p:spPr bwMode="auto">
          <a:xfrm>
            <a:off x="323601" y="3230222"/>
            <a:ext cx="158419" cy="1087605"/>
          </a:xfrm>
          <a:prstGeom prst="rect">
            <a:avLst/>
          </a:prstGeom>
          <a:solidFill>
            <a:srgbClr val="F4F1F4"/>
          </a:solidFill>
          <a:ln w="9525" cap="flat" cmpd="sng" algn="ctr">
            <a:solidFill>
              <a:srgbClr val="F4F1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6200000">
                <a:off x="-906413" y="2674924"/>
                <a:ext cx="2284740" cy="270010"/>
              </a:xfrm>
              <a:prstGeom prst="rect">
                <a:avLst/>
              </a:prstGeom>
              <a:solidFill>
                <a:srgbClr val="F4F1F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/>
                    </a:solidFill>
                  </a:rPr>
                  <a:t>Mean Square Displacement,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sz="1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906413" y="2674924"/>
                <a:ext cx="2284740" cy="270010"/>
              </a:xfrm>
              <a:prstGeom prst="rect">
                <a:avLst/>
              </a:prstGeom>
              <a:blipFill>
                <a:blip r:embed="rId8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310998" y="4417412"/>
            <a:ext cx="805757" cy="261610"/>
          </a:xfrm>
          <a:prstGeom prst="rect">
            <a:avLst/>
          </a:prstGeom>
          <a:solidFill>
            <a:srgbClr val="F4F1F4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Time, </a:t>
            </a:r>
            <a:r>
              <a:rPr lang="en-US" sz="1100" b="1" dirty="0" err="1">
                <a:solidFill>
                  <a:schemeClr val="tx1"/>
                </a:solidFill>
              </a:rPr>
              <a:t>ps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10998" y="2717634"/>
            <a:ext cx="772893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Trapped</a:t>
            </a: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516530" y="1368961"/>
            <a:ext cx="0" cy="271127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>
            <a:off x="2878358" y="1308145"/>
            <a:ext cx="1913" cy="271127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0" y="4882970"/>
            <a:ext cx="878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 this simulation, the heptane molecule is trapped and cannot leave the pore in the left.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That’s why we do not observe a sudden jump in the mean square displacement.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6601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Animated Gif Heptane and methane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0644" r="2685" b="6820"/>
          <a:stretch/>
        </p:blipFill>
        <p:spPr>
          <a:xfrm>
            <a:off x="235956" y="1745919"/>
            <a:ext cx="7178832" cy="3078179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 rotWithShape="1">
          <a:blip r:embed="rId6"/>
          <a:srcRect l="7066" t="14168" r="5716" b="15270"/>
          <a:stretch/>
        </p:blipFill>
        <p:spPr>
          <a:xfrm>
            <a:off x="491073" y="2003847"/>
            <a:ext cx="2741014" cy="154511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016" y="3017421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9016" y="3017421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823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Motion of a Methane &amp; a Heptane Particle in Nanotube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18539" y="1757705"/>
            <a:ext cx="122624" cy="225948"/>
          </a:xfrm>
          <a:prstGeom prst="rect">
            <a:avLst/>
          </a:prstGeom>
          <a:solidFill>
            <a:srgbClr val="F4F1F4"/>
          </a:solidFill>
          <a:ln w="9525" cap="flat" cmpd="sng" algn="ctr">
            <a:solidFill>
              <a:srgbClr val="F4F1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23601" y="3230222"/>
            <a:ext cx="158419" cy="1087605"/>
          </a:xfrm>
          <a:prstGeom prst="rect">
            <a:avLst/>
          </a:prstGeom>
          <a:solidFill>
            <a:srgbClr val="F4F1F4"/>
          </a:solidFill>
          <a:ln w="9525" cap="flat" cmpd="sng" algn="ctr">
            <a:solidFill>
              <a:srgbClr val="F4F1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6200000">
                <a:off x="-751971" y="3011212"/>
                <a:ext cx="2284740" cy="270010"/>
              </a:xfrm>
              <a:prstGeom prst="rect">
                <a:avLst/>
              </a:prstGeom>
              <a:solidFill>
                <a:srgbClr val="F4F1F4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chemeClr val="tx1"/>
                    </a:solidFill>
                  </a:rPr>
                  <a:t>Mean Square Displacement,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Å</m:t>
                        </m:r>
                      </m:e>
                      <m:sup>
                        <m:r>
                          <a:rPr lang="en-US" sz="11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51971" y="3011212"/>
                <a:ext cx="2284740" cy="270010"/>
              </a:xfrm>
              <a:prstGeom prst="rect">
                <a:avLst/>
              </a:prstGeom>
              <a:blipFill>
                <a:blip r:embed="rId8"/>
                <a:stretch>
                  <a:fillRect r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1458701" y="4550543"/>
            <a:ext cx="805757" cy="261610"/>
          </a:xfrm>
          <a:prstGeom prst="rect">
            <a:avLst/>
          </a:prstGeom>
          <a:solidFill>
            <a:srgbClr val="F4F1F4"/>
          </a:solidFill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Time, </a:t>
            </a:r>
            <a:r>
              <a:rPr lang="en-US" sz="1100" b="1" dirty="0" err="1">
                <a:solidFill>
                  <a:schemeClr val="tx1"/>
                </a:solidFill>
              </a:rPr>
              <a:t>ps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76001" y="3444163"/>
            <a:ext cx="158419" cy="1087605"/>
          </a:xfrm>
          <a:prstGeom prst="rect">
            <a:avLst/>
          </a:prstGeom>
          <a:solidFill>
            <a:srgbClr val="F4F1F4"/>
          </a:solidFill>
          <a:ln w="9525" cap="flat" cmpd="sng" algn="ctr">
            <a:solidFill>
              <a:srgbClr val="F4F1F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882970"/>
            <a:ext cx="8784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Because the simulation gives the mean square displacement of methane and heptane together, in this example, the jump in MSD was not clearly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To overcome this problem, we have started using GROMACS software, which is a free molecular dynamics simulation tool.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673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8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804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Kerogen Model Used in Membrane Simulation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pic>
        <p:nvPicPr>
          <p:cNvPr id="19" name="Resim 3" descr="metin içeren bir resim&#10;&#10;Çok yüksek güvenilirlikle oluşturulmuş açıklama">
            <a:extLst>
              <a:ext uri="{FF2B5EF4-FFF2-40B4-BE49-F238E27FC236}">
                <a16:creationId xmlns:a16="http://schemas.microsoft.com/office/drawing/2014/main" id="{754556E9-73A1-4241-B28B-D46E5CF513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5"/>
          <a:stretch/>
        </p:blipFill>
        <p:spPr>
          <a:xfrm>
            <a:off x="262244" y="1633816"/>
            <a:ext cx="4282847" cy="33328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Metin kutusu 4">
                <a:extLst>
                  <a:ext uri="{FF2B5EF4-FFF2-40B4-BE49-F238E27FC236}">
                    <a16:creationId xmlns:a16="http://schemas.microsoft.com/office/drawing/2014/main" id="{39920D7C-42DE-41D3-83F8-1D6D10E24A22}"/>
                  </a:ext>
                </a:extLst>
              </p:cNvPr>
              <p:cNvSpPr txBox="1"/>
              <p:nvPr/>
            </p:nvSpPr>
            <p:spPr>
              <a:xfrm>
                <a:off x="4586210" y="1095661"/>
                <a:ext cx="4496990" cy="3323987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To be consistent with the literature, we used a kerogen model that is already presented by </a:t>
                </a:r>
                <a:r>
                  <a:rPr lang="en-US" sz="1800" dirty="0" err="1"/>
                  <a:t>Ungerer</a:t>
                </a:r>
                <a:r>
                  <a:rPr lang="en-US" sz="1800" dirty="0"/>
                  <a:t> et al 2015.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MD simulation input files are online.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3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Input files contain the Lennard Jones </a:t>
                </a:r>
                <a:r>
                  <a:rPr lang="en-US" sz="1800" dirty="0" smtClean="0"/>
                  <a:t>Parameters, </a:t>
                </a:r>
                <a:r>
                  <a:rPr lang="en-US" sz="1800" dirty="0"/>
                  <a:t>Coulomb Potential Parameters </a:t>
                </a:r>
                <a:r>
                  <a:rPr lang="en-US" sz="1800" dirty="0" smtClean="0"/>
                  <a:t>and initial configuration of </a:t>
                </a:r>
                <a:r>
                  <a:rPr lang="en-US" sz="1800" dirty="0"/>
                  <a:t>molecules in </a:t>
                </a:r>
                <a:r>
                  <a:rPr lang="tr-TR" sz="1800" dirty="0"/>
                  <a:t>Kerogen</a:t>
                </a:r>
                <a:r>
                  <a:rPr lang="en-US" sz="1800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For this work, we chose</a:t>
                </a:r>
                <a:r>
                  <a:rPr lang="tr-TR" sz="1800" dirty="0"/>
                  <a:t> type II-D</a:t>
                </a:r>
                <a:r>
                  <a:rPr lang="en-US" sz="1800" dirty="0"/>
                  <a:t>, of which the chemical formula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175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102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/>
                  <a:t>.</a:t>
                </a:r>
              </a:p>
            </p:txBody>
          </p:sp>
        </mc:Choice>
        <mc:Fallback xmlns="">
          <p:sp>
            <p:nvSpPr>
              <p:cNvPr id="20" name="Metin kutusu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920D7C-42DE-41D3-83F8-1D6D10E24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6210" y="1095661"/>
                <a:ext cx="4496990" cy="3323987"/>
              </a:xfrm>
              <a:prstGeom prst="rect">
                <a:avLst/>
              </a:prstGeom>
              <a:blipFill rotWithShape="0">
                <a:blip r:embed="rId5"/>
                <a:stretch>
                  <a:fillRect l="-813" t="-1101" b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72023" y="5173701"/>
            <a:ext cx="22950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600" dirty="0">
                <a:cs typeface="Calibri"/>
              </a:rPr>
              <a:t>Ungerer </a:t>
            </a:r>
            <a:r>
              <a:rPr lang="en-US" sz="1600" dirty="0">
                <a:cs typeface="Calibri"/>
              </a:rPr>
              <a:t>e</a:t>
            </a:r>
            <a:r>
              <a:rPr lang="tr-TR" sz="1600" dirty="0">
                <a:cs typeface="Calibri"/>
              </a:rPr>
              <a:t>t al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4705" y="4238762"/>
            <a:ext cx="2047993" cy="18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70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0" y="6230757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0" y="637168"/>
            <a:ext cx="9144000" cy="249485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6271143"/>
            <a:ext cx="9144000" cy="5815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615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54201" y="6316441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ea typeface="ヒラギノ角ゴ Pro W3" pitchFamily="75" charset="-128"/>
              </a:defRPr>
            </a:lvl9pPr>
          </a:lstStyle>
          <a:p>
            <a:pPr algn="r"/>
            <a:fld id="{1C1468E3-C147-42ED-BB11-8D32A00DC131}" type="slidenum">
              <a:rPr lang="en-US" sz="1400" smtClean="0">
                <a:solidFill>
                  <a:srgbClr val="000000"/>
                </a:solidFill>
              </a:rPr>
              <a:pPr algn="r"/>
              <a:t>9</a:t>
            </a:fld>
            <a:endParaRPr lang="en-US" sz="14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grpSp>
        <p:nvGrpSpPr>
          <p:cNvPr id="32" name="Group 31"/>
          <p:cNvGrpSpPr>
            <a:grpSpLocks noChangeAspect="1"/>
          </p:cNvGrpSpPr>
          <p:nvPr/>
        </p:nvGrpSpPr>
        <p:grpSpPr>
          <a:xfrm>
            <a:off x="141396" y="6146400"/>
            <a:ext cx="763435" cy="609674"/>
            <a:chOff x="-32212" y="427945"/>
            <a:chExt cx="5134907" cy="4100706"/>
          </a:xfrm>
        </p:grpSpPr>
        <p:grpSp>
          <p:nvGrpSpPr>
            <p:cNvPr id="33" name="Group 32"/>
            <p:cNvGrpSpPr/>
            <p:nvPr/>
          </p:nvGrpSpPr>
          <p:grpSpPr>
            <a:xfrm>
              <a:off x="1124624" y="1927737"/>
              <a:ext cx="3978071" cy="2600914"/>
              <a:chOff x="918033" y="1927737"/>
              <a:chExt cx="3978071" cy="2600914"/>
            </a:xfrm>
          </p:grpSpPr>
          <p:sp>
            <p:nvSpPr>
              <p:cNvPr id="35" name="Isosceles Triangle 34"/>
              <p:cNvSpPr/>
              <p:nvPr/>
            </p:nvSpPr>
            <p:spPr>
              <a:xfrm>
                <a:off x="918033" y="1927737"/>
                <a:ext cx="3121316" cy="2600914"/>
              </a:xfrm>
              <a:prstGeom prst="triangle">
                <a:avLst/>
              </a:prstGeom>
              <a:gradFill flip="none" rotWithShape="1">
                <a:gsLst>
                  <a:gs pos="24000">
                    <a:srgbClr val="8F2604"/>
                  </a:gs>
                  <a:gs pos="100000">
                    <a:srgbClr val="FFFFFF"/>
                  </a:gs>
                  <a:gs pos="55000">
                    <a:srgbClr val="B72E03"/>
                  </a:gs>
                  <a:gs pos="99000">
                    <a:srgbClr val="F93C0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Triangle 35"/>
              <p:cNvSpPr/>
              <p:nvPr/>
            </p:nvSpPr>
            <p:spPr>
              <a:xfrm rot="18658708" flipH="1">
                <a:off x="3075415" y="2074644"/>
                <a:ext cx="1407652" cy="2233727"/>
              </a:xfrm>
              <a:prstGeom prst="rtTriangle">
                <a:avLst/>
              </a:prstGeom>
              <a:gradFill flip="none" rotWithShape="1">
                <a:gsLst>
                  <a:gs pos="0">
                    <a:srgbClr val="091727"/>
                  </a:gs>
                  <a:gs pos="100000">
                    <a:srgbClr val="FFFFFF"/>
                  </a:gs>
                  <a:gs pos="50000">
                    <a:srgbClr val="183E6A"/>
                  </a:gs>
                  <a:gs pos="71000">
                    <a:srgbClr val="357ED6"/>
                  </a:gs>
                  <a:gs pos="26000">
                    <a:srgbClr val="091727"/>
                  </a:gs>
                  <a:gs pos="99000">
                    <a:srgbClr val="3C94FC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Arc 33"/>
            <p:cNvSpPr/>
            <p:nvPr/>
          </p:nvSpPr>
          <p:spPr>
            <a:xfrm rot="4866492">
              <a:off x="221431" y="174302"/>
              <a:ext cx="3819281" cy="4326568"/>
            </a:xfrm>
            <a:prstGeom prst="arc">
              <a:avLst>
                <a:gd name="adj1" fmla="val 15867464"/>
                <a:gd name="adj2" fmla="val 1257938"/>
              </a:avLst>
            </a:prstGeom>
            <a:ln w="53975">
              <a:headEnd type="none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18893" y="6288204"/>
            <a:ext cx="502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latin typeface="Britannic Bold"/>
                <a:cs typeface="Britannic Bold"/>
              </a:rPr>
              <a:t>UNCONVENTIONAL RESERVOIR ENGINEERING PROJECT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0" y="-13509"/>
            <a:ext cx="9144000" cy="83000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ヒラギノ角ゴ Pro W3" pitchFamily="8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755" y="94056"/>
            <a:ext cx="818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Rounded MT Bold"/>
                <a:cs typeface="Arial Rounded MT Bold"/>
              </a:rPr>
              <a:t>Side and Top Views of the Initial Configuration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3D307-4B7E-4943-A91B-FFE1C13D5BEF}"/>
              </a:ext>
            </a:extLst>
          </p:cNvPr>
          <p:cNvSpPr txBox="1"/>
          <p:nvPr/>
        </p:nvSpPr>
        <p:spPr>
          <a:xfrm>
            <a:off x="1040958" y="6538119"/>
            <a:ext cx="4652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Advisory Board Meeting, Nov 8, 2019, Golden, Colorado</a:t>
            </a:r>
          </a:p>
        </p:txBody>
      </p:sp>
      <p:sp>
        <p:nvSpPr>
          <p:cNvPr id="21" name="Metin kutusu 12">
            <a:extLst>
              <a:ext uri="{FF2B5EF4-FFF2-40B4-BE49-F238E27FC236}">
                <a16:creationId xmlns:a16="http://schemas.microsoft.com/office/drawing/2014/main" id="{CE5C583F-088C-42C7-84CF-A328775D9C8D}"/>
              </a:ext>
            </a:extLst>
          </p:cNvPr>
          <p:cNvSpPr txBox="1"/>
          <p:nvPr/>
        </p:nvSpPr>
        <p:spPr>
          <a:xfrm>
            <a:off x="1733205" y="3694689"/>
            <a:ext cx="737480" cy="3678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Calibri Light"/>
                <a:ea typeface="+mn-lt"/>
                <a:cs typeface="Calibri Light"/>
              </a:rPr>
              <a:t>YZ</a:t>
            </a:r>
            <a:endParaRPr lang="en-US" sz="2000" dirty="0">
              <a:latin typeface="Calibri Light"/>
              <a:ea typeface="+mj-ea"/>
              <a:cs typeface="Calibri Light"/>
            </a:endParaRPr>
          </a:p>
        </p:txBody>
      </p:sp>
      <p:pic>
        <p:nvPicPr>
          <p:cNvPr id="22" name="Resim 8" descr="tablo, oturma, karanlık, pasta içeren bir resim&#10;&#10;Çok yüksek güvenilirlikle oluşturulmuş açıklama">
            <a:extLst>
              <a:ext uri="{FF2B5EF4-FFF2-40B4-BE49-F238E27FC236}">
                <a16:creationId xmlns:a16="http://schemas.microsoft.com/office/drawing/2014/main" id="{333A7B51-BB28-4496-A04D-4C4D639D2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415" r="-3" b="25963"/>
          <a:stretch/>
        </p:blipFill>
        <p:spPr>
          <a:xfrm>
            <a:off x="191086" y="991754"/>
            <a:ext cx="3821718" cy="2739585"/>
          </a:xfrm>
          <a:prstGeom prst="rect">
            <a:avLst/>
          </a:prstGeom>
        </p:spPr>
      </p:pic>
      <p:pic>
        <p:nvPicPr>
          <p:cNvPr id="23" name="Resim 44" descr="oyuncak ayı, ayı, oturma, pasta içeren bir resim&#10;&#10;Çok yüksek güvenilirlikle oluşturulmuş açıklama">
            <a:extLst>
              <a:ext uri="{FF2B5EF4-FFF2-40B4-BE49-F238E27FC236}">
                <a16:creationId xmlns:a16="http://schemas.microsoft.com/office/drawing/2014/main" id="{B5487EC1-A7DA-4BEF-AF1C-DD19B3B88B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114" r="3" b="3"/>
          <a:stretch/>
        </p:blipFill>
        <p:spPr>
          <a:xfrm>
            <a:off x="5099445" y="991754"/>
            <a:ext cx="3821732" cy="2739585"/>
          </a:xfrm>
          <a:prstGeom prst="rect">
            <a:avLst/>
          </a:prstGeom>
        </p:spPr>
      </p:pic>
      <p:sp>
        <p:nvSpPr>
          <p:cNvPr id="24" name="Metin kutusu 12">
            <a:extLst>
              <a:ext uri="{FF2B5EF4-FFF2-40B4-BE49-F238E27FC236}">
                <a16:creationId xmlns:a16="http://schemas.microsoft.com/office/drawing/2014/main" id="{CE5C583F-088C-42C7-84CF-A328775D9C8D}"/>
              </a:ext>
            </a:extLst>
          </p:cNvPr>
          <p:cNvSpPr txBox="1"/>
          <p:nvPr/>
        </p:nvSpPr>
        <p:spPr>
          <a:xfrm>
            <a:off x="6641571" y="3694689"/>
            <a:ext cx="737480" cy="36783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latin typeface="Calibri Light"/>
                <a:ea typeface="+mn-lt"/>
                <a:cs typeface="Calibri Light"/>
              </a:rPr>
              <a:t>XY</a:t>
            </a:r>
            <a:endParaRPr lang="en-US" sz="2000" dirty="0">
              <a:latin typeface="Calibri Light"/>
              <a:ea typeface="+mj-ea"/>
              <a:cs typeface="Calibri Ligh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1376" y="3977966"/>
            <a:ext cx="8784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orange surface represents the kerogen membrane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red particles represent </a:t>
            </a:r>
            <a:r>
              <a:rPr lang="en-US" sz="2000" dirty="0" smtClean="0"/>
              <a:t>methane molecules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green particles represent heptane </a:t>
            </a:r>
            <a:r>
              <a:rPr lang="en-US" sz="2000" dirty="0" smtClean="0"/>
              <a:t>molecules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cs typeface="Calibri Light"/>
              </a:rPr>
              <a:t>The configuration was generated </a:t>
            </a:r>
            <a:r>
              <a:rPr lang="en-US" sz="2000" dirty="0">
                <a:cs typeface="Calibri Light"/>
              </a:rPr>
              <a:t>using </a:t>
            </a:r>
            <a:r>
              <a:rPr lang="en-US" sz="2000" dirty="0" err="1">
                <a:cs typeface="Calibri Light"/>
              </a:rPr>
              <a:t>Gromacs</a:t>
            </a:r>
            <a:r>
              <a:rPr lang="en-US" sz="2000" dirty="0">
                <a:cs typeface="Calibri Light"/>
              </a:rPr>
              <a:t>, </a:t>
            </a:r>
            <a:r>
              <a:rPr lang="en-US" sz="2000" dirty="0" err="1">
                <a:cs typeface="Calibri Light"/>
              </a:rPr>
              <a:t>Packmol</a:t>
            </a:r>
            <a:r>
              <a:rPr lang="en-US" sz="2000" dirty="0">
                <a:cs typeface="Calibri Light"/>
              </a:rPr>
              <a:t>, VMD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100 methane and 100 heptane molecules </a:t>
            </a:r>
            <a:r>
              <a:rPr lang="en-US" sz="2000" dirty="0" smtClean="0"/>
              <a:t>were inserted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the membrane, we have combination of 10 kerogen </a:t>
            </a:r>
            <a:r>
              <a:rPr lang="en-US" sz="2000" dirty="0" smtClean="0"/>
              <a:t>molecules </a:t>
            </a:r>
            <a:r>
              <a:rPr lang="en-US" sz="2000" dirty="0"/>
              <a:t>presented in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362162978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ヒラギノ角ゴ Pro W3" pitchFamily="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887</Words>
  <Application>Microsoft Office PowerPoint</Application>
  <PresentationFormat>On-screen Show (4:3)</PresentationFormat>
  <Paragraphs>169</Paragraphs>
  <Slides>13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Arial Rounded MT Bold</vt:lpstr>
      <vt:lpstr>Britannic Bold</vt:lpstr>
      <vt:lpstr>Calibri</vt:lpstr>
      <vt:lpstr>Calibri Light</vt:lpstr>
      <vt:lpstr>Cambria Math</vt:lpstr>
      <vt:lpstr>Copperplate</vt:lpstr>
      <vt:lpstr>Copperplate Gothic Bold</vt:lpstr>
      <vt:lpstr>Wingdings</vt:lpstr>
      <vt:lpstr>ヒラギノ角ゴ Pro W3</vt:lpstr>
      <vt:lpstr>Blank Presentation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Society of Petroleum Engineers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Erdal</dc:creator>
  <cp:lastModifiedBy>Tugce Calisgan</cp:lastModifiedBy>
  <cp:revision>199</cp:revision>
  <dcterms:created xsi:type="dcterms:W3CDTF">2009-08-19T19:08:28Z</dcterms:created>
  <dcterms:modified xsi:type="dcterms:W3CDTF">2019-11-06T18:40:31Z</dcterms:modified>
</cp:coreProperties>
</file>