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hart40.xml" ContentType="application/vnd.openxmlformats-officedocument.drawingml.chart+xml"/>
  <Override PartName="/ppt/revisionInfo.xml" ContentType="application/vnd.ms-powerpoint.revisioninfo+xml"/>
  <Override PartName="/ppt/changesInfos/changesInfo1.xml" ContentType="application/vnd.ms-powerpoint.changesinfo+xml"/>
  <Override PartName="/ppt/charts/colors30.xml" ContentType="application/vnd.ms-office.chartcolorstyle+xml"/>
  <Override PartName="/ppt/charts/style30.xml" ContentType="application/vnd.ms-office.chartstyle+xml"/>
  <Override PartName="/ppt/drawings/drawing20.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622" r:id="rId1"/>
    <p:sldMasterId id="2147484634" r:id="rId2"/>
  </p:sldMasterIdLst>
  <p:notesMasterIdLst>
    <p:notesMasterId r:id="rId21"/>
  </p:notesMasterIdLst>
  <p:handoutMasterIdLst>
    <p:handoutMasterId r:id="rId22"/>
  </p:handoutMasterIdLst>
  <p:sldIdLst>
    <p:sldId id="373" r:id="rId3"/>
    <p:sldId id="408" r:id="rId4"/>
    <p:sldId id="451" r:id="rId5"/>
    <p:sldId id="464" r:id="rId6"/>
    <p:sldId id="487" r:id="rId7"/>
    <p:sldId id="482" r:id="rId8"/>
    <p:sldId id="438" r:id="rId9"/>
    <p:sldId id="488" r:id="rId10"/>
    <p:sldId id="495" r:id="rId11"/>
    <p:sldId id="489" r:id="rId12"/>
    <p:sldId id="490" r:id="rId13"/>
    <p:sldId id="492" r:id="rId14"/>
    <p:sldId id="493" r:id="rId15"/>
    <p:sldId id="494" r:id="rId16"/>
    <p:sldId id="491" r:id="rId17"/>
    <p:sldId id="484" r:id="rId18"/>
    <p:sldId id="388" r:id="rId19"/>
    <p:sldId id="407" r:id="rId20"/>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4572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9144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371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18288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286000" algn="l" defTabSz="914400" rtl="0" eaLnBrk="1" latinLnBrk="0" hangingPunct="1">
      <a:defRPr sz="2400" kern="1200">
        <a:solidFill>
          <a:schemeClr val="bg1"/>
        </a:solidFill>
        <a:latin typeface="Arial" pitchFamily="34" charset="0"/>
        <a:ea typeface="ヒラギノ角ゴ Pro W3" pitchFamily="75" charset="-128"/>
        <a:cs typeface="+mn-cs"/>
      </a:defRPr>
    </a:lvl6pPr>
    <a:lvl7pPr marL="2743200" algn="l" defTabSz="914400" rtl="0" eaLnBrk="1" latinLnBrk="0" hangingPunct="1">
      <a:defRPr sz="2400" kern="1200">
        <a:solidFill>
          <a:schemeClr val="bg1"/>
        </a:solidFill>
        <a:latin typeface="Arial" pitchFamily="34" charset="0"/>
        <a:ea typeface="ヒラギノ角ゴ Pro W3" pitchFamily="75" charset="-128"/>
        <a:cs typeface="+mn-cs"/>
      </a:defRPr>
    </a:lvl7pPr>
    <a:lvl8pPr marL="3200400" algn="l" defTabSz="914400" rtl="0" eaLnBrk="1" latinLnBrk="0" hangingPunct="1">
      <a:defRPr sz="2400" kern="1200">
        <a:solidFill>
          <a:schemeClr val="bg1"/>
        </a:solidFill>
        <a:latin typeface="Arial" pitchFamily="34" charset="0"/>
        <a:ea typeface="ヒラギノ角ゴ Pro W3" pitchFamily="75" charset="-128"/>
        <a:cs typeface="+mn-cs"/>
      </a:defRPr>
    </a:lvl8pPr>
    <a:lvl9pPr marL="3657600" algn="l" defTabSz="914400" rtl="0" eaLnBrk="1" latinLnBrk="0" hangingPunct="1">
      <a:defRPr sz="2400" kern="1200">
        <a:solidFill>
          <a:schemeClr val="bg1"/>
        </a:solidFill>
        <a:latin typeface="Arial" pitchFamily="34" charset="0"/>
        <a:ea typeface="ヒラギノ角ゴ Pro W3" pitchFamily="75" charset="-128"/>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iming Zhu" initials="ZZ" lastIdx="14" clrIdx="0">
    <p:extLst>
      <p:ext uri="{19B8F6BF-5375-455C-9EA6-DF929625EA0E}">
        <p15:presenceInfo xmlns:p15="http://schemas.microsoft.com/office/powerpoint/2012/main" userId="c3f2976d193ae8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FFCC66"/>
    <a:srgbClr val="FFFFCC"/>
    <a:srgbClr val="FFFF66"/>
    <a:srgbClr val="FFFF99"/>
    <a:srgbClr val="FFFFFF"/>
    <a:srgbClr val="FF6600"/>
    <a:srgbClr val="A519F2"/>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EF2667-8222-4166-8DB2-5DE1C1282491}" v="3781" dt="2019-11-08T00:26:44.462"/>
    <p1510:client id="{B560CA6B-CBF2-4846-B55A-D259EB671507}" v="3504" dt="2019-11-07T22:58:59.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086" autoAdjust="0"/>
  </p:normalViewPr>
  <p:slideViewPr>
    <p:cSldViewPr snapToGrid="0">
      <p:cViewPr varScale="1">
        <p:scale>
          <a:sx n="56" d="100"/>
          <a:sy n="56" d="100"/>
        </p:scale>
        <p:origin x="1578" y="60"/>
      </p:cViewPr>
      <p:guideLst>
        <p:guide orient="horz" pos="2183"/>
        <p:guide pos="2880"/>
      </p:guideLst>
    </p:cSldViewPr>
  </p:slideViewPr>
  <p:notesTextViewPr>
    <p:cViewPr>
      <p:scale>
        <a:sx n="1" d="1"/>
        <a:sy n="1" d="1"/>
      </p:scale>
      <p:origin x="0" y="0"/>
    </p:cViewPr>
  </p:notesTextViewPr>
  <p:notesViewPr>
    <p:cSldViewPr snapToGrid="0">
      <p:cViewPr>
        <p:scale>
          <a:sx n="1" d="2"/>
          <a:sy n="1" d="2"/>
        </p:scale>
        <p:origin x="2706" y="18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ming Zhu" userId="c3f2976d193ae8a3" providerId="LiveId" clId="{B560CA6B-CBF2-4846-B55A-D259EB671507}"/>
    <pc:docChg chg="undo custSel modSld">
      <pc:chgData name="Ziming Zhu" userId="c3f2976d193ae8a3" providerId="LiveId" clId="{B560CA6B-CBF2-4846-B55A-D259EB671507}" dt="2019-11-07T23:40:46.898" v="11528" actId="20577"/>
      <pc:docMkLst>
        <pc:docMk/>
      </pc:docMkLst>
      <pc:sldChg chg="modNotesTx">
        <pc:chgData name="Ziming Zhu" userId="c3f2976d193ae8a3" providerId="LiveId" clId="{B560CA6B-CBF2-4846-B55A-D259EB671507}" dt="2019-11-07T05:22:41.636" v="9152" actId="20577"/>
        <pc:sldMkLst>
          <pc:docMk/>
          <pc:sldMk cId="2264434913" sldId="408"/>
        </pc:sldMkLst>
      </pc:sldChg>
      <pc:sldChg chg="modNotesTx">
        <pc:chgData name="Ziming Zhu" userId="c3f2976d193ae8a3" providerId="LiveId" clId="{B560CA6B-CBF2-4846-B55A-D259EB671507}" dt="2019-11-07T06:22:19.920" v="10055" actId="20577"/>
        <pc:sldMkLst>
          <pc:docMk/>
          <pc:sldMk cId="3576996883" sldId="438"/>
        </pc:sldMkLst>
      </pc:sldChg>
      <pc:sldChg chg="modNotes modNotesTx">
        <pc:chgData name="Ziming Zhu" userId="c3f2976d193ae8a3" providerId="LiveId" clId="{B560CA6B-CBF2-4846-B55A-D259EB671507}" dt="2019-11-07T06:10:50.818" v="9584" actId="20577"/>
        <pc:sldMkLst>
          <pc:docMk/>
          <pc:sldMk cId="3745337073" sldId="451"/>
        </pc:sldMkLst>
      </pc:sldChg>
      <pc:sldChg chg="delSp modSp delAnim modNotesTx">
        <pc:chgData name="Ziming Zhu" userId="c3f2976d193ae8a3" providerId="LiveId" clId="{B560CA6B-CBF2-4846-B55A-D259EB671507}" dt="2019-11-07T06:13:29.926" v="9824" actId="20577"/>
        <pc:sldMkLst>
          <pc:docMk/>
          <pc:sldMk cId="652602145" sldId="464"/>
        </pc:sldMkLst>
        <pc:picChg chg="mod">
          <ac:chgData name="Ziming Zhu" userId="c3f2976d193ae8a3" providerId="LiveId" clId="{B560CA6B-CBF2-4846-B55A-D259EB671507}" dt="2019-11-07T05:43:02.870" v="9347" actId="167"/>
          <ac:picMkLst>
            <pc:docMk/>
            <pc:sldMk cId="652602145" sldId="464"/>
            <ac:picMk id="21" creationId="{4417AEF8-6F97-41B9-BBDF-1D6B3D364E04}"/>
          </ac:picMkLst>
        </pc:picChg>
        <pc:picChg chg="del">
          <ac:chgData name="Ziming Zhu" userId="c3f2976d193ae8a3" providerId="LiveId" clId="{B560CA6B-CBF2-4846-B55A-D259EB671507}" dt="2019-11-07T05:42:57.748" v="9346" actId="478"/>
          <ac:picMkLst>
            <pc:docMk/>
            <pc:sldMk cId="652602145" sldId="464"/>
            <ac:picMk id="23" creationId="{E9069AFC-40D3-4930-9E2B-0519C9188947}"/>
          </ac:picMkLst>
        </pc:picChg>
        <pc:picChg chg="mod">
          <ac:chgData name="Ziming Zhu" userId="c3f2976d193ae8a3" providerId="LiveId" clId="{B560CA6B-CBF2-4846-B55A-D259EB671507}" dt="2019-11-07T05:42:55.154" v="9345" actId="167"/>
          <ac:picMkLst>
            <pc:docMk/>
            <pc:sldMk cId="652602145" sldId="464"/>
            <ac:picMk id="24" creationId="{59F12A74-213E-4549-92AA-DADD58748F9B}"/>
          </ac:picMkLst>
        </pc:picChg>
        <pc:picChg chg="mod">
          <ac:chgData name="Ziming Zhu" userId="c3f2976d193ae8a3" providerId="LiveId" clId="{B560CA6B-CBF2-4846-B55A-D259EB671507}" dt="2019-11-07T05:42:50.684" v="9344" actId="167"/>
          <ac:picMkLst>
            <pc:docMk/>
            <pc:sldMk cId="652602145" sldId="464"/>
            <ac:picMk id="26" creationId="{FB3C1944-FB5D-4F4D-BBBC-CDB65230ED3E}"/>
          </ac:picMkLst>
        </pc:picChg>
      </pc:sldChg>
      <pc:sldChg chg="modNotesTx">
        <pc:chgData name="Ziming Zhu" userId="c3f2976d193ae8a3" providerId="LiveId" clId="{B560CA6B-CBF2-4846-B55A-D259EB671507}" dt="2019-11-07T06:16:28.858" v="9995" actId="20577"/>
        <pc:sldMkLst>
          <pc:docMk/>
          <pc:sldMk cId="1181852350" sldId="482"/>
        </pc:sldMkLst>
      </pc:sldChg>
      <pc:sldChg chg="modSp">
        <pc:chgData name="Ziming Zhu" userId="c3f2976d193ae8a3" providerId="LiveId" clId="{B560CA6B-CBF2-4846-B55A-D259EB671507}" dt="2019-11-07T18:37:05.101" v="10962" actId="20577"/>
        <pc:sldMkLst>
          <pc:docMk/>
          <pc:sldMk cId="1896349960" sldId="484"/>
        </pc:sldMkLst>
        <pc:spChg chg="mod">
          <ac:chgData name="Ziming Zhu" userId="c3f2976d193ae8a3" providerId="LiveId" clId="{B560CA6B-CBF2-4846-B55A-D259EB671507}" dt="2019-11-07T18:37:05.101" v="10962" actId="20577"/>
          <ac:spMkLst>
            <pc:docMk/>
            <pc:sldMk cId="1896349960" sldId="484"/>
            <ac:spMk id="20" creationId="{00000000-0000-0000-0000-000000000000}"/>
          </ac:spMkLst>
        </pc:spChg>
      </pc:sldChg>
      <pc:sldChg chg="modNotesTx">
        <pc:chgData name="Ziming Zhu" userId="c3f2976d193ae8a3" providerId="LiveId" clId="{B560CA6B-CBF2-4846-B55A-D259EB671507}" dt="2019-11-07T05:49:03.768" v="9468" actId="20577"/>
        <pc:sldMkLst>
          <pc:docMk/>
          <pc:sldMk cId="3433965184" sldId="487"/>
        </pc:sldMkLst>
      </pc:sldChg>
      <pc:sldChg chg="modNotesTx">
        <pc:chgData name="Ziming Zhu" userId="c3f2976d193ae8a3" providerId="LiveId" clId="{B560CA6B-CBF2-4846-B55A-D259EB671507}" dt="2019-11-07T17:50:52.847" v="10432" actId="20577"/>
        <pc:sldMkLst>
          <pc:docMk/>
          <pc:sldMk cId="428729688" sldId="488"/>
        </pc:sldMkLst>
      </pc:sldChg>
      <pc:sldChg chg="modNotesTx">
        <pc:chgData name="Ziming Zhu" userId="c3f2976d193ae8a3" providerId="LiveId" clId="{B560CA6B-CBF2-4846-B55A-D259EB671507}" dt="2019-11-07T17:45:49.547" v="10341" actId="20577"/>
        <pc:sldMkLst>
          <pc:docMk/>
          <pc:sldMk cId="2748793606" sldId="489"/>
        </pc:sldMkLst>
      </pc:sldChg>
      <pc:sldChg chg="modNotesTx">
        <pc:chgData name="Ziming Zhu" userId="c3f2976d193ae8a3" providerId="LiveId" clId="{B560CA6B-CBF2-4846-B55A-D259EB671507}" dt="2019-11-07T17:49:30.464" v="10430" actId="20577"/>
        <pc:sldMkLst>
          <pc:docMk/>
          <pc:sldMk cId="4231482013" sldId="490"/>
        </pc:sldMkLst>
      </pc:sldChg>
      <pc:sldChg chg="modNotesTx">
        <pc:chgData name="Ziming Zhu" userId="c3f2976d193ae8a3" providerId="LiveId" clId="{B560CA6B-CBF2-4846-B55A-D259EB671507}" dt="2019-11-07T23:40:46.898" v="11528" actId="20577"/>
        <pc:sldMkLst>
          <pc:docMk/>
          <pc:sldMk cId="947096840" sldId="491"/>
        </pc:sldMkLst>
      </pc:sldChg>
      <pc:sldChg chg="modSp modNotesTx">
        <pc:chgData name="Ziming Zhu" userId="c3f2976d193ae8a3" providerId="LiveId" clId="{B560CA6B-CBF2-4846-B55A-D259EB671507}" dt="2019-11-07T23:08:12.354" v="11459" actId="20577"/>
        <pc:sldMkLst>
          <pc:docMk/>
          <pc:sldMk cId="799144528" sldId="492"/>
        </pc:sldMkLst>
        <pc:spChg chg="mod">
          <ac:chgData name="Ziming Zhu" userId="c3f2976d193ae8a3" providerId="LiveId" clId="{B560CA6B-CBF2-4846-B55A-D259EB671507}" dt="2019-11-06T21:13:11.864" v="7634" actId="20577"/>
          <ac:spMkLst>
            <pc:docMk/>
            <pc:sldMk cId="799144528" sldId="492"/>
            <ac:spMk id="51" creationId="{0C3DA9B1-5BC9-4E49-B34E-66DDCDDF4B62}"/>
          </ac:spMkLst>
        </pc:spChg>
        <pc:spChg chg="mod">
          <ac:chgData name="Ziming Zhu" userId="c3f2976d193ae8a3" providerId="LiveId" clId="{B560CA6B-CBF2-4846-B55A-D259EB671507}" dt="2019-11-06T21:13:13.372" v="7636" actId="20577"/>
          <ac:spMkLst>
            <pc:docMk/>
            <pc:sldMk cId="799144528" sldId="492"/>
            <ac:spMk id="60" creationId="{785E4F16-A610-4BB4-8F81-01AD862F15A2}"/>
          </ac:spMkLst>
        </pc:spChg>
      </pc:sldChg>
      <pc:sldChg chg="modNotesTx">
        <pc:chgData name="Ziming Zhu" userId="c3f2976d193ae8a3" providerId="LiveId" clId="{B560CA6B-CBF2-4846-B55A-D259EB671507}" dt="2019-11-07T18:16:54.485" v="10711" actId="20577"/>
        <pc:sldMkLst>
          <pc:docMk/>
          <pc:sldMk cId="1696038379" sldId="493"/>
        </pc:sldMkLst>
      </pc:sldChg>
      <pc:sldChg chg="modNotesTx">
        <pc:chgData name="Ziming Zhu" userId="c3f2976d193ae8a3" providerId="LiveId" clId="{B560CA6B-CBF2-4846-B55A-D259EB671507}" dt="2019-11-07T23:23:26.526" v="11464" actId="20577"/>
        <pc:sldMkLst>
          <pc:docMk/>
          <pc:sldMk cId="4087597418" sldId="494"/>
        </pc:sldMkLst>
      </pc:sldChg>
      <pc:sldChg chg="modNotesTx">
        <pc:chgData name="Ziming Zhu" userId="c3f2976d193ae8a3" providerId="LiveId" clId="{B560CA6B-CBF2-4846-B55A-D259EB671507}" dt="2019-11-07T23:07:25.627" v="11360" actId="20577"/>
        <pc:sldMkLst>
          <pc:docMk/>
          <pc:sldMk cId="3866153956" sldId="495"/>
        </pc:sldMkLst>
      </pc:sldChg>
    </pc:docChg>
  </pc:docChgLst>
  <pc:docChgLst>
    <pc:chgData name="Ziming Zhu" userId="c3f2976d193ae8a3" providerId="LiveId" clId="{81EF2667-8222-4166-8DB2-5DE1C1282491}"/>
    <pc:docChg chg="undo custSel addSld modSld">
      <pc:chgData name="Ziming Zhu" userId="c3f2976d193ae8a3" providerId="LiveId" clId="{81EF2667-8222-4166-8DB2-5DE1C1282491}" dt="2019-11-08T00:26:44.462" v="4955"/>
      <pc:docMkLst>
        <pc:docMk/>
      </pc:docMkLst>
      <pc:sldChg chg="modSp add">
        <pc:chgData name="Ziming Zhu" userId="c3f2976d193ae8a3" providerId="LiveId" clId="{81EF2667-8222-4166-8DB2-5DE1C1282491}" dt="2019-11-05T21:43:32.954" v="1182" actId="1076"/>
        <pc:sldMkLst>
          <pc:docMk/>
          <pc:sldMk cId="2357259615" sldId="407"/>
        </pc:sldMkLst>
        <pc:spChg chg="mod">
          <ac:chgData name="Ziming Zhu" userId="c3f2976d193ae8a3" providerId="LiveId" clId="{81EF2667-8222-4166-8DB2-5DE1C1282491}" dt="2019-11-05T21:30:37.834" v="327" actId="20577"/>
          <ac:spMkLst>
            <pc:docMk/>
            <pc:sldMk cId="2357259615" sldId="407"/>
            <ac:spMk id="18" creationId="{973B5C43-A8A8-844A-8BEE-F84BB6119D5C}"/>
          </ac:spMkLst>
        </pc:spChg>
        <pc:spChg chg="mod">
          <ac:chgData name="Ziming Zhu" userId="c3f2976d193ae8a3" providerId="LiveId" clId="{81EF2667-8222-4166-8DB2-5DE1C1282491}" dt="2019-11-05T21:43:32.954" v="1182" actId="1076"/>
          <ac:spMkLst>
            <pc:docMk/>
            <pc:sldMk cId="2357259615" sldId="407"/>
            <ac:spMk id="21" creationId="{094A3651-7A77-4984-A6FB-F026F64561DB}"/>
          </ac:spMkLst>
        </pc:spChg>
      </pc:sldChg>
      <pc:sldChg chg="modSp">
        <pc:chgData name="Ziming Zhu" userId="c3f2976d193ae8a3" providerId="LiveId" clId="{81EF2667-8222-4166-8DB2-5DE1C1282491}" dt="2019-11-05T20:59:41.546" v="35" actId="20577"/>
        <pc:sldMkLst>
          <pc:docMk/>
          <pc:sldMk cId="2264434913" sldId="408"/>
        </pc:sldMkLst>
        <pc:spChg chg="mod">
          <ac:chgData name="Ziming Zhu" userId="c3f2976d193ae8a3" providerId="LiveId" clId="{81EF2667-8222-4166-8DB2-5DE1C1282491}" dt="2019-11-05T20:59:41.546" v="35" actId="20577"/>
          <ac:spMkLst>
            <pc:docMk/>
            <pc:sldMk cId="2264434913" sldId="408"/>
            <ac:spMk id="6146" creationId="{00000000-0000-0000-0000-000000000000}"/>
          </ac:spMkLst>
        </pc:spChg>
      </pc:sldChg>
      <pc:sldChg chg="modSp">
        <pc:chgData name="Ziming Zhu" userId="c3f2976d193ae8a3" providerId="LiveId" clId="{81EF2667-8222-4166-8DB2-5DE1C1282491}" dt="2019-11-05T21:29:27.644" v="311" actId="20577"/>
        <pc:sldMkLst>
          <pc:docMk/>
          <pc:sldMk cId="3576996883" sldId="438"/>
        </pc:sldMkLst>
        <pc:spChg chg="mod">
          <ac:chgData name="Ziming Zhu" userId="c3f2976d193ae8a3" providerId="LiveId" clId="{81EF2667-8222-4166-8DB2-5DE1C1282491}" dt="2019-11-05T21:29:27.644" v="311" actId="20577"/>
          <ac:spMkLst>
            <pc:docMk/>
            <pc:sldMk cId="3576996883" sldId="438"/>
            <ac:spMk id="24" creationId="{CB84B7A1-ED61-47D2-AAD5-0C8101E33434}"/>
          </ac:spMkLst>
        </pc:spChg>
        <pc:spChg chg="mod">
          <ac:chgData name="Ziming Zhu" userId="c3f2976d193ae8a3" providerId="LiveId" clId="{81EF2667-8222-4166-8DB2-5DE1C1282491}" dt="2019-11-05T21:29:21.078" v="309" actId="947"/>
          <ac:spMkLst>
            <pc:docMk/>
            <pc:sldMk cId="3576996883" sldId="438"/>
            <ac:spMk id="25" creationId="{522CECFA-455B-4C2E-BC46-F9AF512890D6}"/>
          </ac:spMkLst>
        </pc:spChg>
      </pc:sldChg>
      <pc:sldChg chg="modSp">
        <pc:chgData name="Ziming Zhu" userId="c3f2976d193ae8a3" providerId="LiveId" clId="{81EF2667-8222-4166-8DB2-5DE1C1282491}" dt="2019-11-05T21:30:03.176" v="322" actId="20577"/>
        <pc:sldMkLst>
          <pc:docMk/>
          <pc:sldMk cId="3745337073" sldId="451"/>
        </pc:sldMkLst>
        <pc:spChg chg="mod">
          <ac:chgData name="Ziming Zhu" userId="c3f2976d193ae8a3" providerId="LiveId" clId="{81EF2667-8222-4166-8DB2-5DE1C1282491}" dt="2019-11-05T21:30:03.176" v="322" actId="20577"/>
          <ac:spMkLst>
            <pc:docMk/>
            <pc:sldMk cId="3745337073" sldId="451"/>
            <ac:spMk id="6146" creationId="{00000000-0000-0000-0000-000000000000}"/>
          </ac:spMkLst>
        </pc:spChg>
      </pc:sldChg>
      <pc:sldChg chg="modSp">
        <pc:chgData name="Ziming Zhu" userId="c3f2976d193ae8a3" providerId="LiveId" clId="{81EF2667-8222-4166-8DB2-5DE1C1282491}" dt="2019-11-05T21:29:47.301" v="317" actId="20577"/>
        <pc:sldMkLst>
          <pc:docMk/>
          <pc:sldMk cId="652602145" sldId="464"/>
        </pc:sldMkLst>
        <pc:spChg chg="mod">
          <ac:chgData name="Ziming Zhu" userId="c3f2976d193ae8a3" providerId="LiveId" clId="{81EF2667-8222-4166-8DB2-5DE1C1282491}" dt="2019-11-05T21:29:44.215" v="315" actId="20577"/>
          <ac:spMkLst>
            <pc:docMk/>
            <pc:sldMk cId="652602145" sldId="464"/>
            <ac:spMk id="20" creationId="{00000000-0000-0000-0000-000000000000}"/>
          </ac:spMkLst>
        </pc:spChg>
        <pc:spChg chg="mod">
          <ac:chgData name="Ziming Zhu" userId="c3f2976d193ae8a3" providerId="LiveId" clId="{81EF2667-8222-4166-8DB2-5DE1C1282491}" dt="2019-11-05T21:29:47.301" v="317" actId="20577"/>
          <ac:spMkLst>
            <pc:docMk/>
            <pc:sldMk cId="652602145" sldId="464"/>
            <ac:spMk id="22" creationId="{45EA012C-BFA2-46A1-8C99-017C91904141}"/>
          </ac:spMkLst>
        </pc:spChg>
      </pc:sldChg>
      <pc:sldChg chg="modSp">
        <pc:chgData name="Ziming Zhu" userId="c3f2976d193ae8a3" providerId="LiveId" clId="{81EF2667-8222-4166-8DB2-5DE1C1282491}" dt="2019-11-05T21:29:36.425" v="314" actId="20577"/>
        <pc:sldMkLst>
          <pc:docMk/>
          <pc:sldMk cId="1181852350" sldId="482"/>
        </pc:sldMkLst>
        <pc:spChg chg="mod">
          <ac:chgData name="Ziming Zhu" userId="c3f2976d193ae8a3" providerId="LiveId" clId="{81EF2667-8222-4166-8DB2-5DE1C1282491}" dt="2019-11-05T21:29:36.425" v="314" actId="20577"/>
          <ac:spMkLst>
            <pc:docMk/>
            <pc:sldMk cId="1181852350" sldId="482"/>
            <ac:spMk id="25" creationId="{005EA529-7DFE-4C34-99BB-65E17E0900B9}"/>
          </ac:spMkLst>
        </pc:spChg>
      </pc:sldChg>
      <pc:sldChg chg="modSp">
        <pc:chgData name="Ziming Zhu" userId="c3f2976d193ae8a3" providerId="LiveId" clId="{81EF2667-8222-4166-8DB2-5DE1C1282491}" dt="2019-11-05T21:47:24.742" v="1183" actId="948"/>
        <pc:sldMkLst>
          <pc:docMk/>
          <pc:sldMk cId="1896349960" sldId="484"/>
        </pc:sldMkLst>
        <pc:spChg chg="mod">
          <ac:chgData name="Ziming Zhu" userId="c3f2976d193ae8a3" providerId="LiveId" clId="{81EF2667-8222-4166-8DB2-5DE1C1282491}" dt="2019-11-05T21:47:24.742" v="1183" actId="948"/>
          <ac:spMkLst>
            <pc:docMk/>
            <pc:sldMk cId="1896349960" sldId="484"/>
            <ac:spMk id="20" creationId="{00000000-0000-0000-0000-000000000000}"/>
          </ac:spMkLst>
        </pc:spChg>
      </pc:sldChg>
      <pc:sldChg chg="modSp">
        <pc:chgData name="Ziming Zhu" userId="c3f2976d193ae8a3" providerId="LiveId" clId="{81EF2667-8222-4166-8DB2-5DE1C1282491}" dt="2019-11-05T21:28:49.705" v="305" actId="20577"/>
        <pc:sldMkLst>
          <pc:docMk/>
          <pc:sldMk cId="428729688" sldId="488"/>
        </pc:sldMkLst>
        <pc:spChg chg="mod">
          <ac:chgData name="Ziming Zhu" userId="c3f2976d193ae8a3" providerId="LiveId" clId="{81EF2667-8222-4166-8DB2-5DE1C1282491}" dt="2019-11-05T21:28:49.705" v="305" actId="20577"/>
          <ac:spMkLst>
            <pc:docMk/>
            <pc:sldMk cId="428729688" sldId="488"/>
            <ac:spMk id="20" creationId="{00000000-0000-0000-0000-000000000000}"/>
          </ac:spMkLst>
        </pc:spChg>
      </pc:sldChg>
      <pc:sldChg chg="modSp">
        <pc:chgData name="Ziming Zhu" userId="c3f2976d193ae8a3" providerId="LiveId" clId="{81EF2667-8222-4166-8DB2-5DE1C1282491}" dt="2019-11-05T21:28:39.276" v="303" actId="20577"/>
        <pc:sldMkLst>
          <pc:docMk/>
          <pc:sldMk cId="2748793606" sldId="489"/>
        </pc:sldMkLst>
        <pc:spChg chg="mod">
          <ac:chgData name="Ziming Zhu" userId="c3f2976d193ae8a3" providerId="LiveId" clId="{81EF2667-8222-4166-8DB2-5DE1C1282491}" dt="2019-11-05T21:28:39.276" v="303" actId="20577"/>
          <ac:spMkLst>
            <pc:docMk/>
            <pc:sldMk cId="2748793606" sldId="489"/>
            <ac:spMk id="19" creationId="{E0D24CAE-0DF6-4E57-89FD-EF592F8C0A61}"/>
          </ac:spMkLst>
        </pc:spChg>
      </pc:sldChg>
      <pc:sldChg chg="modSp">
        <pc:chgData name="Ziming Zhu" userId="c3f2976d193ae8a3" providerId="LiveId" clId="{81EF2667-8222-4166-8DB2-5DE1C1282491}" dt="2019-11-05T21:28:07.186" v="301" actId="20577"/>
        <pc:sldMkLst>
          <pc:docMk/>
          <pc:sldMk cId="4231482013" sldId="490"/>
        </pc:sldMkLst>
        <pc:spChg chg="mod">
          <ac:chgData name="Ziming Zhu" userId="c3f2976d193ae8a3" providerId="LiveId" clId="{81EF2667-8222-4166-8DB2-5DE1C1282491}" dt="2019-11-05T21:28:07.186" v="301" actId="20577"/>
          <ac:spMkLst>
            <pc:docMk/>
            <pc:sldMk cId="4231482013" sldId="490"/>
            <ac:spMk id="25" creationId="{522CECFA-455B-4C2E-BC46-F9AF512890D6}"/>
          </ac:spMkLst>
        </pc:spChg>
      </pc:sldChg>
      <pc:sldChg chg="modSp modNotesTx">
        <pc:chgData name="Ziming Zhu" userId="c3f2976d193ae8a3" providerId="LiveId" clId="{81EF2667-8222-4166-8DB2-5DE1C1282491}" dt="2019-11-07T00:17:21.829" v="4887" actId="20577"/>
        <pc:sldMkLst>
          <pc:docMk/>
          <pc:sldMk cId="947096840" sldId="491"/>
        </pc:sldMkLst>
        <pc:spChg chg="mod">
          <ac:chgData name="Ziming Zhu" userId="c3f2976d193ae8a3" providerId="LiveId" clId="{81EF2667-8222-4166-8DB2-5DE1C1282491}" dt="2019-11-05T21:28:21.618" v="302" actId="20577"/>
          <ac:spMkLst>
            <pc:docMk/>
            <pc:sldMk cId="947096840" sldId="491"/>
            <ac:spMk id="46" creationId="{C218F139-3758-4356-A9BF-30322E6C3260}"/>
          </ac:spMkLst>
        </pc:spChg>
      </pc:sldChg>
      <pc:sldChg chg="modSp modAnim">
        <pc:chgData name="Ziming Zhu" userId="c3f2976d193ae8a3" providerId="LiveId" clId="{81EF2667-8222-4166-8DB2-5DE1C1282491}" dt="2019-11-05T23:08:50.082" v="1184" actId="20577"/>
        <pc:sldMkLst>
          <pc:docMk/>
          <pc:sldMk cId="1696038379" sldId="493"/>
        </pc:sldMkLst>
        <pc:spChg chg="mod">
          <ac:chgData name="Ziming Zhu" userId="c3f2976d193ae8a3" providerId="LiveId" clId="{81EF2667-8222-4166-8DB2-5DE1C1282491}" dt="2019-11-05T23:08:50.082" v="1184" actId="20577"/>
          <ac:spMkLst>
            <pc:docMk/>
            <pc:sldMk cId="1696038379" sldId="493"/>
            <ac:spMk id="61" creationId="{419BA58D-C85A-47D3-B8AB-7AE3C20330CE}"/>
          </ac:spMkLst>
        </pc:spChg>
        <pc:picChg chg="mod">
          <ac:chgData name="Ziming Zhu" userId="c3f2976d193ae8a3" providerId="LiveId" clId="{81EF2667-8222-4166-8DB2-5DE1C1282491}" dt="2019-11-05T20:43:12.990" v="2" actId="1076"/>
          <ac:picMkLst>
            <pc:docMk/>
            <pc:sldMk cId="1696038379" sldId="493"/>
            <ac:picMk id="62" creationId="{507A3040-2B8D-467F-A66B-2CD34D2D1527}"/>
          </ac:picMkLst>
        </pc:picChg>
      </pc:sldChg>
      <pc:sldChg chg="addSp delSp modSp delAnim modAnim modNotesTx">
        <pc:chgData name="Ziming Zhu" userId="c3f2976d193ae8a3" providerId="LiveId" clId="{81EF2667-8222-4166-8DB2-5DE1C1282491}" dt="2019-11-08T00:26:44.462" v="4955"/>
        <pc:sldMkLst>
          <pc:docMk/>
          <pc:sldMk cId="4087597418" sldId="494"/>
        </pc:sldMkLst>
        <pc:spChg chg="add mod">
          <ac:chgData name="Ziming Zhu" userId="c3f2976d193ae8a3" providerId="LiveId" clId="{81EF2667-8222-4166-8DB2-5DE1C1282491}" dt="2019-11-06T22:55:29.207" v="1877" actId="20577"/>
          <ac:spMkLst>
            <pc:docMk/>
            <pc:sldMk cId="4087597418" sldId="494"/>
            <ac:spMk id="6" creationId="{0C0E8A00-F1E9-433C-9DEA-6DF09C544855}"/>
          </ac:spMkLst>
        </pc:spChg>
        <pc:spChg chg="add del mod">
          <ac:chgData name="Ziming Zhu" userId="c3f2976d193ae8a3" providerId="LiveId" clId="{81EF2667-8222-4166-8DB2-5DE1C1282491}" dt="2019-11-06T22:32:33.345" v="1752" actId="478"/>
          <ac:spMkLst>
            <pc:docMk/>
            <pc:sldMk cId="4087597418" sldId="494"/>
            <ac:spMk id="27" creationId="{6984A1A8-EEB4-4015-8BD7-87FE40A180A0}"/>
          </ac:spMkLst>
        </pc:spChg>
        <pc:spChg chg="add mod">
          <ac:chgData name="Ziming Zhu" userId="c3f2976d193ae8a3" providerId="LiveId" clId="{81EF2667-8222-4166-8DB2-5DE1C1282491}" dt="2019-11-08T00:25:18.507" v="4938" actId="164"/>
          <ac:spMkLst>
            <pc:docMk/>
            <pc:sldMk cId="4087597418" sldId="494"/>
            <ac:spMk id="39" creationId="{72046E03-7E26-4A96-BAC3-73A84B2EF0AF}"/>
          </ac:spMkLst>
        </pc:spChg>
        <pc:spChg chg="add mod">
          <ac:chgData name="Ziming Zhu" userId="c3f2976d193ae8a3" providerId="LiveId" clId="{81EF2667-8222-4166-8DB2-5DE1C1282491}" dt="2019-11-06T23:38:06.616" v="3107" actId="1076"/>
          <ac:spMkLst>
            <pc:docMk/>
            <pc:sldMk cId="4087597418" sldId="494"/>
            <ac:spMk id="42" creationId="{3B658262-2857-484E-8D72-0E12C1CDBD9E}"/>
          </ac:spMkLst>
        </pc:spChg>
        <pc:grpChg chg="del mod ord">
          <ac:chgData name="Ziming Zhu" userId="c3f2976d193ae8a3" providerId="LiveId" clId="{81EF2667-8222-4166-8DB2-5DE1C1282491}" dt="2019-11-06T23:36:34.438" v="3082" actId="478"/>
          <ac:grpSpMkLst>
            <pc:docMk/>
            <pc:sldMk cId="4087597418" sldId="494"/>
            <ac:grpSpMk id="23" creationId="{634A61A3-52C1-314F-A628-DB39CE30A12F}"/>
          </ac:grpSpMkLst>
        </pc:grpChg>
        <pc:grpChg chg="add mod ord">
          <ac:chgData name="Ziming Zhu" userId="c3f2976d193ae8a3" providerId="LiveId" clId="{81EF2667-8222-4166-8DB2-5DE1C1282491}" dt="2019-11-08T00:25:56.359" v="4945" actId="167"/>
          <ac:grpSpMkLst>
            <pc:docMk/>
            <pc:sldMk cId="4087597418" sldId="494"/>
            <ac:grpSpMk id="29" creationId="{CF7C8EAA-2F6B-4625-A5C4-5AB94777D53F}"/>
          </ac:grpSpMkLst>
        </pc:grpChg>
        <pc:grpChg chg="add mod">
          <ac:chgData name="Ziming Zhu" userId="c3f2976d193ae8a3" providerId="LiveId" clId="{81EF2667-8222-4166-8DB2-5DE1C1282491}" dt="2019-11-06T23:37:52.701" v="3102" actId="164"/>
          <ac:grpSpMkLst>
            <pc:docMk/>
            <pc:sldMk cId="4087597418" sldId="494"/>
            <ac:grpSpMk id="31" creationId="{0AAF82A9-A7F4-4DA8-9D34-A21A34249C90}"/>
          </ac:grpSpMkLst>
        </pc:grpChg>
        <pc:grpChg chg="add del mod ord">
          <ac:chgData name="Ziming Zhu" userId="c3f2976d193ae8a3" providerId="LiveId" clId="{81EF2667-8222-4166-8DB2-5DE1C1282491}" dt="2019-11-08T00:25:22.143" v="4939" actId="478"/>
          <ac:grpSpMkLst>
            <pc:docMk/>
            <pc:sldMk cId="4087597418" sldId="494"/>
            <ac:grpSpMk id="43" creationId="{82212DF2-E47E-42E1-846B-FED136846868}"/>
          </ac:grpSpMkLst>
        </pc:grpChg>
        <pc:graphicFrameChg chg="add del mod modGraphic">
          <ac:chgData name="Ziming Zhu" userId="c3f2976d193ae8a3" providerId="LiveId" clId="{81EF2667-8222-4166-8DB2-5DE1C1282491}" dt="2019-11-06T22:19:23.092" v="1274" actId="478"/>
          <ac:graphicFrameMkLst>
            <pc:docMk/>
            <pc:sldMk cId="4087597418" sldId="494"/>
            <ac:graphicFrameMk id="26" creationId="{F0EE89F7-DAD2-4804-85D3-FBABCB66EB18}"/>
          </ac:graphicFrameMkLst>
        </pc:graphicFrameChg>
        <pc:graphicFrameChg chg="add mod modGraphic">
          <ac:chgData name="Ziming Zhu" userId="c3f2976d193ae8a3" providerId="LiveId" clId="{81EF2667-8222-4166-8DB2-5DE1C1282491}" dt="2019-11-06T22:56:02.233" v="1903" actId="5793"/>
          <ac:graphicFrameMkLst>
            <pc:docMk/>
            <pc:sldMk cId="4087597418" sldId="494"/>
            <ac:graphicFrameMk id="28" creationId="{95CB48F4-B2B8-4E5C-BE98-2EB876255C2F}"/>
          </ac:graphicFrameMkLst>
        </pc:graphicFrameChg>
        <pc:picChg chg="add mod">
          <ac:chgData name="Ziming Zhu" userId="c3f2976d193ae8a3" providerId="LiveId" clId="{81EF2667-8222-4166-8DB2-5DE1C1282491}" dt="2019-11-08T00:25:33.374" v="4940" actId="1076"/>
          <ac:picMkLst>
            <pc:docMk/>
            <pc:sldMk cId="4087597418" sldId="494"/>
            <ac:picMk id="8" creationId="{4746FDE3-300E-4DD6-AACF-E3B8896F91AA}"/>
          </ac:picMkLst>
        </pc:picChg>
        <pc:picChg chg="add mod ord">
          <ac:chgData name="Ziming Zhu" userId="c3f2976d193ae8a3" providerId="LiveId" clId="{81EF2667-8222-4166-8DB2-5DE1C1282491}" dt="2019-11-08T00:26:11.881" v="4949" actId="167"/>
          <ac:picMkLst>
            <pc:docMk/>
            <pc:sldMk cId="4087597418" sldId="494"/>
            <ac:picMk id="10" creationId="{E709D584-9B8A-4E39-895B-C8B28C856B47}"/>
          </ac:picMkLst>
        </pc:picChg>
        <pc:picChg chg="add mod ord">
          <ac:chgData name="Ziming Zhu" userId="c3f2976d193ae8a3" providerId="LiveId" clId="{81EF2667-8222-4166-8DB2-5DE1C1282491}" dt="2019-11-06T23:37:32.037" v="3095" actId="1076"/>
          <ac:picMkLst>
            <pc:docMk/>
            <pc:sldMk cId="4087597418" sldId="494"/>
            <ac:picMk id="11" creationId="{9C115CED-AAAB-4943-97E6-85FC02D83E5A}"/>
          </ac:picMkLst>
        </pc:picChg>
        <pc:picChg chg="del mod ord">
          <ac:chgData name="Ziming Zhu" userId="c3f2976d193ae8a3" providerId="LiveId" clId="{81EF2667-8222-4166-8DB2-5DE1C1282491}" dt="2019-11-08T00:22:47.118" v="4901" actId="478"/>
          <ac:picMkLst>
            <pc:docMk/>
            <pc:sldMk cId="4087597418" sldId="494"/>
            <ac:picMk id="12" creationId="{E86D082C-F0FE-CF43-A37D-0BC7507A04CA}"/>
          </ac:picMkLst>
        </pc:picChg>
        <pc:picChg chg="del mod ord">
          <ac:chgData name="Ziming Zhu" userId="c3f2976d193ae8a3" providerId="LiveId" clId="{81EF2667-8222-4166-8DB2-5DE1C1282491}" dt="2019-11-08T00:23:02.777" v="4906" actId="478"/>
          <ac:picMkLst>
            <pc:docMk/>
            <pc:sldMk cId="4087597418" sldId="494"/>
            <ac:picMk id="14" creationId="{3AC9B129-076C-6846-9FA3-911DE3182624}"/>
          </ac:picMkLst>
        </pc:picChg>
        <pc:picChg chg="add mod">
          <ac:chgData name="Ziming Zhu" userId="c3f2976d193ae8a3" providerId="LiveId" clId="{81EF2667-8222-4166-8DB2-5DE1C1282491}" dt="2019-11-08T00:25:18.507" v="4938" actId="164"/>
          <ac:picMkLst>
            <pc:docMk/>
            <pc:sldMk cId="4087597418" sldId="494"/>
            <ac:picMk id="15" creationId="{6DAD5B67-3E3E-498D-A4E3-379B58A8D3B3}"/>
          </ac:picMkLst>
        </pc:picChg>
        <pc:picChg chg="add mod ord">
          <ac:chgData name="Ziming Zhu" userId="c3f2976d193ae8a3" providerId="LiveId" clId="{81EF2667-8222-4166-8DB2-5DE1C1282491}" dt="2019-11-06T23:38:01.529" v="3106" actId="1076"/>
          <ac:picMkLst>
            <pc:docMk/>
            <pc:sldMk cId="4087597418" sldId="494"/>
            <ac:picMk id="18" creationId="{4FE44D56-7138-4DB6-B8BA-A936F84C40F0}"/>
          </ac:picMkLst>
        </pc:picChg>
        <pc:picChg chg="add mod">
          <ac:chgData name="Ziming Zhu" userId="c3f2976d193ae8a3" providerId="LiveId" clId="{81EF2667-8222-4166-8DB2-5DE1C1282491}" dt="2019-11-08T00:25:18.507" v="4938" actId="164"/>
          <ac:picMkLst>
            <pc:docMk/>
            <pc:sldMk cId="4087597418" sldId="494"/>
            <ac:picMk id="20" creationId="{F98927CD-BF90-4941-BE2C-33F3DBFB7EF4}"/>
          </ac:picMkLst>
        </pc:picChg>
        <pc:cxnChg chg="mod">
          <ac:chgData name="Ziming Zhu" userId="c3f2976d193ae8a3" providerId="LiveId" clId="{81EF2667-8222-4166-8DB2-5DE1C1282491}" dt="2019-11-06T23:36:34.438" v="3082" actId="478"/>
          <ac:cxnSpMkLst>
            <pc:docMk/>
            <pc:sldMk cId="4087597418" sldId="494"/>
            <ac:cxnSpMk id="19" creationId="{271350F8-B5DF-1A47-A96D-F8423E22C8EE}"/>
          </ac:cxnSpMkLst>
        </pc:cxnChg>
        <pc:cxnChg chg="mod">
          <ac:chgData name="Ziming Zhu" userId="c3f2976d193ae8a3" providerId="LiveId" clId="{81EF2667-8222-4166-8DB2-5DE1C1282491}" dt="2019-11-06T23:35:44.787" v="3072" actId="1076"/>
          <ac:cxnSpMkLst>
            <pc:docMk/>
            <pc:sldMk cId="4087597418" sldId="494"/>
            <ac:cxnSpMk id="39" creationId="{DF1154D6-86CD-7545-98DC-4C4A5752086D}"/>
          </ac:cxnSpMkLst>
        </pc:cxnChg>
        <pc:cxnChg chg="add mod">
          <ac:chgData name="Ziming Zhu" userId="c3f2976d193ae8a3" providerId="LiveId" clId="{81EF2667-8222-4166-8DB2-5DE1C1282491}" dt="2019-11-08T00:25:22.143" v="4939" actId="478"/>
          <ac:cxnSpMkLst>
            <pc:docMk/>
            <pc:sldMk cId="4087597418" sldId="494"/>
            <ac:cxnSpMk id="40" creationId="{2622445F-AF96-410C-8989-E487A594AE9E}"/>
          </ac:cxnSpMkLst>
        </pc:cxnChg>
        <pc:cxnChg chg="add mod">
          <ac:chgData name="Ziming Zhu" userId="c3f2976d193ae8a3" providerId="LiveId" clId="{81EF2667-8222-4166-8DB2-5DE1C1282491}" dt="2019-11-08T00:25:22.143" v="4939" actId="478"/>
          <ac:cxnSpMkLst>
            <pc:docMk/>
            <pc:sldMk cId="4087597418" sldId="494"/>
            <ac:cxnSpMk id="41" creationId="{0EB84A6F-F56B-47C5-8FF8-A2986451006E}"/>
          </ac:cxnSpMkLst>
        </pc:cxnChg>
        <pc:cxnChg chg="add mod">
          <ac:chgData name="Ziming Zhu" userId="c3f2976d193ae8a3" providerId="LiveId" clId="{81EF2667-8222-4166-8DB2-5DE1C1282491}" dt="2019-11-08T00:25:18.507" v="4938" actId="164"/>
          <ac:cxnSpMkLst>
            <pc:docMk/>
            <pc:sldMk cId="4087597418" sldId="494"/>
            <ac:cxnSpMk id="44" creationId="{4B5359FC-C43D-4851-AB0D-3BA9A3D3F5BA}"/>
          </ac:cxnSpMkLst>
        </pc:cxnChg>
        <pc:cxnChg chg="add mod">
          <ac:chgData name="Ziming Zhu" userId="c3f2976d193ae8a3" providerId="LiveId" clId="{81EF2667-8222-4166-8DB2-5DE1C1282491}" dt="2019-11-08T00:25:18.507" v="4938" actId="164"/>
          <ac:cxnSpMkLst>
            <pc:docMk/>
            <pc:sldMk cId="4087597418" sldId="494"/>
            <ac:cxnSpMk id="45" creationId="{615BA8C7-E519-4208-B3FD-E7A95465317C}"/>
          </ac:cxnSpMkLst>
        </pc:cxnChg>
      </pc:sldChg>
      <pc:sldChg chg="addSp delSp modSp add">
        <pc:chgData name="Ziming Zhu" userId="c3f2976d193ae8a3" providerId="LiveId" clId="{81EF2667-8222-4166-8DB2-5DE1C1282491}" dt="2019-11-05T21:28:42.486" v="304" actId="20577"/>
        <pc:sldMkLst>
          <pc:docMk/>
          <pc:sldMk cId="3866153956" sldId="495"/>
        </pc:sldMkLst>
        <pc:spChg chg="add mod">
          <ac:chgData name="Ziming Zhu" userId="c3f2976d193ae8a3" providerId="LiveId" clId="{81EF2667-8222-4166-8DB2-5DE1C1282491}" dt="2019-11-05T21:14:37.931" v="236" actId="1076"/>
          <ac:spMkLst>
            <pc:docMk/>
            <pc:sldMk cId="3866153956" sldId="495"/>
            <ac:spMk id="13" creationId="{19514220-DC1D-4069-B2CA-50866589556B}"/>
          </ac:spMkLst>
        </pc:spChg>
        <pc:spChg chg="mod">
          <ac:chgData name="Ziming Zhu" userId="c3f2976d193ae8a3" providerId="LiveId" clId="{81EF2667-8222-4166-8DB2-5DE1C1282491}" dt="2019-11-05T21:28:42.486" v="304" actId="20577"/>
          <ac:spMkLst>
            <pc:docMk/>
            <pc:sldMk cId="3866153956" sldId="495"/>
            <ac:spMk id="20" creationId="{00000000-0000-0000-0000-000000000000}"/>
          </ac:spMkLst>
        </pc:spChg>
        <pc:spChg chg="mod">
          <ac:chgData name="Ziming Zhu" userId="c3f2976d193ae8a3" providerId="LiveId" clId="{81EF2667-8222-4166-8DB2-5DE1C1282491}" dt="2019-11-05T21:12:24.290" v="207" actId="20577"/>
          <ac:spMkLst>
            <pc:docMk/>
            <pc:sldMk cId="3866153956" sldId="495"/>
            <ac:spMk id="27" creationId="{A9AA092A-FFA9-48A9-A492-8C2587E93027}"/>
          </ac:spMkLst>
        </pc:spChg>
        <pc:grpChg chg="del">
          <ac:chgData name="Ziming Zhu" userId="c3f2976d193ae8a3" providerId="LiveId" clId="{81EF2667-8222-4166-8DB2-5DE1C1282491}" dt="2019-11-05T20:47:45.329" v="4" actId="478"/>
          <ac:grpSpMkLst>
            <pc:docMk/>
            <pc:sldMk cId="3866153956" sldId="495"/>
            <ac:grpSpMk id="8" creationId="{DE01F4D9-9C1C-43F1-BA55-80459F1AA48A}"/>
          </ac:grpSpMkLst>
        </pc:grpChg>
        <pc:picChg chg="add del mod">
          <ac:chgData name="Ziming Zhu" userId="c3f2976d193ae8a3" providerId="LiveId" clId="{81EF2667-8222-4166-8DB2-5DE1C1282491}" dt="2019-11-05T20:59:57.491" v="36" actId="478"/>
          <ac:picMkLst>
            <pc:docMk/>
            <pc:sldMk cId="3866153956" sldId="495"/>
            <ac:picMk id="6" creationId="{FCDE25CE-509A-4DC4-A74B-149CF4CCC63C}"/>
          </ac:picMkLst>
        </pc:picChg>
        <pc:picChg chg="add del mod modCrop">
          <ac:chgData name="Ziming Zhu" userId="c3f2976d193ae8a3" providerId="LiveId" clId="{81EF2667-8222-4166-8DB2-5DE1C1282491}" dt="2019-11-05T21:01:47.911" v="63" actId="478"/>
          <ac:picMkLst>
            <pc:docMk/>
            <pc:sldMk cId="3866153956" sldId="495"/>
            <ac:picMk id="10" creationId="{82E125D1-08F2-475D-BE0E-3CE2BEA46308}"/>
          </ac:picMkLst>
        </pc:picChg>
        <pc:picChg chg="add mod">
          <ac:chgData name="Ziming Zhu" userId="c3f2976d193ae8a3" providerId="LiveId" clId="{81EF2667-8222-4166-8DB2-5DE1C1282491}" dt="2019-11-05T21:13:21.526" v="209" actId="1076"/>
          <ac:picMkLst>
            <pc:docMk/>
            <pc:sldMk cId="3866153956" sldId="495"/>
            <ac:picMk id="12" creationId="{A9EE2201-2268-42CA-887C-629BB0FB611B}"/>
          </ac:picMkLst>
        </pc:picChg>
      </pc:sldChg>
    </pc:docChg>
  </pc:docChgLst>
  <pc:docChgLst>
    <pc:chgData name="Ziming Zhu" userId="c3f2976d193ae8a3" providerId="LiveId" clId="{CE698D0A-F553-4FB4-992A-C23A611F822A}"/>
    <pc:docChg chg="custSel modSld">
      <pc:chgData name="Ziming Zhu" userId="c3f2976d193ae8a3" providerId="LiveId" clId="{CE698D0A-F553-4FB4-992A-C23A611F822A}" dt="2019-11-08T05:13:58.819" v="312" actId="20577"/>
      <pc:docMkLst>
        <pc:docMk/>
      </pc:docMkLst>
      <pc:sldChg chg="modNotesTx">
        <pc:chgData name="Ziming Zhu" userId="c3f2976d193ae8a3" providerId="LiveId" clId="{CE698D0A-F553-4FB4-992A-C23A611F822A}" dt="2019-11-08T04:24:31.108" v="231" actId="20577"/>
        <pc:sldMkLst>
          <pc:docMk/>
          <pc:sldMk cId="947096840" sldId="491"/>
        </pc:sldMkLst>
      </pc:sldChg>
      <pc:sldChg chg="modNotesTx">
        <pc:chgData name="Ziming Zhu" userId="c3f2976d193ae8a3" providerId="LiveId" clId="{CE698D0A-F553-4FB4-992A-C23A611F822A}" dt="2019-11-08T05:13:36.846" v="290" actId="20577"/>
        <pc:sldMkLst>
          <pc:docMk/>
          <pc:sldMk cId="799144528" sldId="492"/>
        </pc:sldMkLst>
      </pc:sldChg>
      <pc:sldChg chg="modNotesTx">
        <pc:chgData name="Ziming Zhu" userId="c3f2976d193ae8a3" providerId="LiveId" clId="{CE698D0A-F553-4FB4-992A-C23A611F822A}" dt="2019-11-08T05:13:58.819" v="312" actId="20577"/>
        <pc:sldMkLst>
          <pc:docMk/>
          <pc:sldMk cId="1696038379" sldId="493"/>
        </pc:sldMkLst>
      </pc:sldChg>
      <pc:sldChg chg="modNotesTx">
        <pc:chgData name="Ziming Zhu" userId="c3f2976d193ae8a3" providerId="LiveId" clId="{CE698D0A-F553-4FB4-992A-C23A611F822A}" dt="2019-11-08T04:24:06.465" v="220" actId="20577"/>
        <pc:sldMkLst>
          <pc:docMk/>
          <pc:sldMk cId="4087597418" sldId="494"/>
        </pc:sldMkLst>
      </pc:sldChg>
    </pc:docChg>
  </pc:docChgLst>
</pc:chgInfo>
</file>

<file path=ppt/charts/_rels/chart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png"/><Relationship Id="rId11" Type="http://schemas.openxmlformats.org/officeDocument/2006/relationships/oleObject" Target="https://d.docs.live.net/c3f2976d193ae8a3/Mines/Research/Project/Niobara%20filtration/Experimental%20data/Niobrara%20Shale%20II%20C10%20C17%20-%20Copy.xlsx" TargetMode="External"/><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c3f2976d193ae8a3/Mines/Research/Project/Niobara%20filtration/Experimental%20data/Zhiming_Nio1_N2_001%20(DFT%20method%20%20Pore%20Size%20Distributio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c3f2976d193ae8a3/Mines/Research/Project/Niobara%20filtration/Experimental%20data/Zhiming_Nio1_N2_001%20(DFT%20method%20%20Pore%20Size%20Distribution).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c3f2976d193ae8a3/Mines/Research/Project/Niobara%20filtration/Experimental%20data/Niobrara%20Shale%20IV.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0.xml.rels><?xml version="1.0" encoding="UTF-8" standalone="yes"?>
<Relationships xmlns="http://schemas.openxmlformats.org/package/2006/relationships"><Relationship Id="rId3" Type="http://schemas.openxmlformats.org/officeDocument/2006/relationships/oleObject" Target="https://d.docs.live.net/c3f2976d193ae8a3/Mines/Research/Project/Niobara%20filtration/Experimental%20data/Niobrara%20Shale%20IV.xlsx" TargetMode="Externa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20.xml"/></Relationships>
</file>

<file path=ppt/charts/_rels/chart5.xml.rels><?xml version="1.0" encoding="UTF-8" standalone="yes"?>
<Relationships xmlns="http://schemas.openxmlformats.org/package/2006/relationships"><Relationship Id="rId3" Type="http://schemas.openxmlformats.org/officeDocument/2006/relationships/oleObject" Target="file:///C:\Users\Ziming\OneDrive\Mines\Research\Project\Niobara%20filtration\Experimental%20data\Niobrara%20Shale%20IV.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Ziming\OneDrive\Mines\Research\Project\Niobara%20filtration\Experimental%20data\Niobrara%20Shale%20IV.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76736111111107E-2"/>
          <c:y val="3.0437393162393162E-2"/>
          <c:w val="0.90445138888888887"/>
          <c:h val="0.78162500000000001"/>
        </c:manualLayout>
      </c:layout>
      <c:scatterChart>
        <c:scatterStyle val="lineMarker"/>
        <c:varyColors val="0"/>
        <c:ser>
          <c:idx val="0"/>
          <c:order val="0"/>
          <c:tx>
            <c:v>Injectin Fluid</c:v>
          </c:tx>
          <c:spPr>
            <a:ln w="12700" cap="flat">
              <a:noFill/>
              <a:miter lim="400000"/>
            </a:ln>
            <a:effectLst/>
          </c:spPr>
          <c:marker>
            <c:symbol val="dash"/>
            <c:size val="4"/>
            <c:spPr>
              <a:solidFill>
                <a:srgbClr val="FF0000"/>
              </a:solidFill>
              <a:ln w="9525" cap="flat">
                <a:solidFill>
                  <a:srgbClr val="FF0000"/>
                </a:solidFill>
                <a:prstDash val="solid"/>
                <a:round/>
              </a:ln>
              <a:effectLst/>
            </c:spPr>
          </c:marker>
          <c:xVal>
            <c:numRef>
              <c:f>'[Niobrara Shale II C10 C17 - Copy.xlsx]Sample 2'!$C$5</c:f>
              <c:numCache>
                <c:formatCode>0.000</c:formatCode>
                <c:ptCount val="1"/>
                <c:pt idx="0">
                  <c:v>0</c:v>
                </c:pt>
              </c:numCache>
            </c:numRef>
          </c:xVal>
          <c:yVal>
            <c:numRef>
              <c:f>'[Niobrara Shale II C10 C17 - Copy.xlsx]Sample 2'!$C$12</c:f>
              <c:numCache>
                <c:formatCode>General</c:formatCode>
                <c:ptCount val="1"/>
                <c:pt idx="0">
                  <c:v>79.405499999999989</c:v>
                </c:pt>
              </c:numCache>
            </c:numRef>
          </c:yVal>
          <c:smooth val="0"/>
          <c:extLst>
            <c:ext xmlns:c16="http://schemas.microsoft.com/office/drawing/2014/chart" uri="{C3380CC4-5D6E-409C-BE32-E72D297353CC}">
              <c16:uniqueId val="{00000000-CA34-420C-A332-D7BD7EF0A0A9}"/>
            </c:ext>
          </c:extLst>
        </c:ser>
        <c:ser>
          <c:idx val="1"/>
          <c:order val="1"/>
          <c:tx>
            <c:v>Effluent Fluid</c:v>
          </c:tx>
          <c:spPr>
            <a:ln w="12700" cap="flat">
              <a:noFill/>
              <a:miter lim="400000"/>
            </a:ln>
            <a:effectLst/>
          </c:spPr>
          <c:marker>
            <c:symbol val="dash"/>
            <c:size val="4"/>
            <c:spPr>
              <a:solidFill>
                <a:srgbClr val="0432FF"/>
              </a:solidFill>
              <a:ln w="9525" cap="flat">
                <a:solidFill>
                  <a:srgbClr val="0432FF"/>
                </a:solidFill>
                <a:prstDash val="solid"/>
                <a:round/>
              </a:ln>
              <a:effectLst/>
            </c:spPr>
          </c:marker>
          <c:xVal>
            <c:numRef>
              <c:f>'[Niobrara Shale II C10 C17 - Copy.xlsx]Sample 2'!$D$5:$R$5</c:f>
              <c:numCache>
                <c:formatCode>0.000</c:formatCode>
                <c:ptCount val="15"/>
                <c:pt idx="0">
                  <c:v>1.3795751679457788</c:v>
                </c:pt>
                <c:pt idx="1">
                  <c:v>1.9314052351240902</c:v>
                </c:pt>
                <c:pt idx="2">
                  <c:v>2.4832353023024019</c:v>
                </c:pt>
                <c:pt idx="3">
                  <c:v>3.035065369480713</c:v>
                </c:pt>
                <c:pt idx="4">
                  <c:v>3.5868954366590247</c:v>
                </c:pt>
                <c:pt idx="5">
                  <c:v>5.2423856381939595</c:v>
                </c:pt>
                <c:pt idx="6">
                  <c:v>6.8978758397288944</c:v>
                </c:pt>
                <c:pt idx="7">
                  <c:v>8.5533660412638284</c:v>
                </c:pt>
                <c:pt idx="8">
                  <c:v>10.208856242798763</c:v>
                </c:pt>
                <c:pt idx="9">
                  <c:v>11.864346444333698</c:v>
                </c:pt>
                <c:pt idx="10">
                  <c:v>13.519836645868631</c:v>
                </c:pt>
                <c:pt idx="11">
                  <c:v>15.175326847403564</c:v>
                </c:pt>
                <c:pt idx="12">
                  <c:v>16.830817048938499</c:v>
                </c:pt>
                <c:pt idx="13">
                  <c:v>18.48630725047343</c:v>
                </c:pt>
                <c:pt idx="14">
                  <c:v>19.865882418419211</c:v>
                </c:pt>
              </c:numCache>
            </c:numRef>
          </c:xVal>
          <c:yVal>
            <c:numRef>
              <c:f>'[Niobrara Shale II C10 C17 - Copy.xlsx]Sample 2'!$D$12:$R$12</c:f>
              <c:numCache>
                <c:formatCode>General</c:formatCode>
                <c:ptCount val="15"/>
                <c:pt idx="0">
                  <c:v>78.981999999999999</c:v>
                </c:pt>
                <c:pt idx="1">
                  <c:v>79.359000000000009</c:v>
                </c:pt>
                <c:pt idx="2">
                  <c:v>79.489499999999992</c:v>
                </c:pt>
                <c:pt idx="3">
                  <c:v>79.437000000000012</c:v>
                </c:pt>
                <c:pt idx="4">
                  <c:v>79.617500000000007</c:v>
                </c:pt>
                <c:pt idx="5">
                  <c:v>79.945999999999998</c:v>
                </c:pt>
                <c:pt idx="6">
                  <c:v>80.038499999999999</c:v>
                </c:pt>
                <c:pt idx="7">
                  <c:v>79.984000000000009</c:v>
                </c:pt>
                <c:pt idx="8">
                  <c:v>79.819500000000005</c:v>
                </c:pt>
                <c:pt idx="9">
                  <c:v>80.045500000000004</c:v>
                </c:pt>
                <c:pt idx="10">
                  <c:v>80.313000000000002</c:v>
                </c:pt>
                <c:pt idx="11">
                  <c:v>80.423000000000002</c:v>
                </c:pt>
                <c:pt idx="12">
                  <c:v>80.406000000000006</c:v>
                </c:pt>
                <c:pt idx="13">
                  <c:v>80.431000000000012</c:v>
                </c:pt>
                <c:pt idx="14">
                  <c:v>80.271999999999991</c:v>
                </c:pt>
              </c:numCache>
            </c:numRef>
          </c:yVal>
          <c:smooth val="0"/>
          <c:extLst>
            <c:ext xmlns:c16="http://schemas.microsoft.com/office/drawing/2014/chart" uri="{C3380CC4-5D6E-409C-BE32-E72D297353CC}">
              <c16:uniqueId val="{00000001-CA34-420C-A332-D7BD7EF0A0A9}"/>
            </c:ext>
          </c:extLst>
        </c:ser>
        <c:ser>
          <c:idx val="10"/>
          <c:order val="2"/>
          <c:tx>
            <c:v>Effluent Fluid - after CO2 soaking </c:v>
          </c:tx>
          <c:spPr>
            <a:ln w="28575">
              <a:noFill/>
            </a:ln>
          </c:spPr>
          <c:marker>
            <c:symbol val="dash"/>
            <c:size val="4"/>
            <c:spPr>
              <a:solidFill>
                <a:srgbClr val="A519F2"/>
              </a:solidFill>
              <a:ln>
                <a:solidFill>
                  <a:srgbClr val="A519F2"/>
                </a:solidFill>
              </a:ln>
            </c:spPr>
          </c:marker>
          <c:xVal>
            <c:numRef>
              <c:f>'[Niobrara Shale II C10 C17 - Copy.xlsx]Sample 2'!$V$5:$AH$5</c:f>
              <c:numCache>
                <c:formatCode>0.000</c:formatCode>
                <c:ptCount val="13"/>
                <c:pt idx="0">
                  <c:v>20.693627519186677</c:v>
                </c:pt>
                <c:pt idx="1">
                  <c:v>22.073202687132458</c:v>
                </c:pt>
                <c:pt idx="2">
                  <c:v>23.452777855078235</c:v>
                </c:pt>
                <c:pt idx="3">
                  <c:v>25.10826805661317</c:v>
                </c:pt>
                <c:pt idx="4">
                  <c:v>26.211928190969793</c:v>
                </c:pt>
                <c:pt idx="5">
                  <c:v>28.695163493272197</c:v>
                </c:pt>
                <c:pt idx="6">
                  <c:v>29.522908594039666</c:v>
                </c:pt>
                <c:pt idx="7">
                  <c:v>30.350653694807136</c:v>
                </c:pt>
                <c:pt idx="8">
                  <c:v>31.454313829163759</c:v>
                </c:pt>
                <c:pt idx="9">
                  <c:v>32.557973963520382</c:v>
                </c:pt>
                <c:pt idx="10">
                  <c:v>33.385719064287855</c:v>
                </c:pt>
                <c:pt idx="11">
                  <c:v>35.593039333001101</c:v>
                </c:pt>
                <c:pt idx="12">
                  <c:v>36.420784433768567</c:v>
                </c:pt>
              </c:numCache>
            </c:numRef>
          </c:xVal>
          <c:yVal>
            <c:numRef>
              <c:f>'[Niobrara Shale II C10 C17 - Copy.xlsx]Sample 2'!$V$12:$AH$12</c:f>
              <c:numCache>
                <c:formatCode>General</c:formatCode>
                <c:ptCount val="13"/>
                <c:pt idx="0">
                  <c:v>78.558999999999997</c:v>
                </c:pt>
                <c:pt idx="1">
                  <c:v>78.508499999999998</c:v>
                </c:pt>
                <c:pt idx="2">
                  <c:v>78.698499999999996</c:v>
                </c:pt>
                <c:pt idx="3">
                  <c:v>78.769000000000005</c:v>
                </c:pt>
                <c:pt idx="4">
                  <c:v>79.158000000000001</c:v>
                </c:pt>
                <c:pt idx="5">
                  <c:v>79.105999999999995</c:v>
                </c:pt>
                <c:pt idx="6">
                  <c:v>79.423500000000004</c:v>
                </c:pt>
                <c:pt idx="7">
                  <c:v>79.450999999999993</c:v>
                </c:pt>
                <c:pt idx="8">
                  <c:v>79.669499999999999</c:v>
                </c:pt>
                <c:pt idx="9">
                  <c:v>79.745499999999993</c:v>
                </c:pt>
                <c:pt idx="10">
                  <c:v>79.74799999999999</c:v>
                </c:pt>
                <c:pt idx="11">
                  <c:v>79.563500000000005</c:v>
                </c:pt>
                <c:pt idx="12">
                  <c:v>79.688500000000005</c:v>
                </c:pt>
              </c:numCache>
            </c:numRef>
          </c:yVal>
          <c:smooth val="0"/>
          <c:extLst>
            <c:ext xmlns:c16="http://schemas.microsoft.com/office/drawing/2014/chart" uri="{C3380CC4-5D6E-409C-BE32-E72D297353CC}">
              <c16:uniqueId val="{00000002-CA34-420C-A332-D7BD7EF0A0A9}"/>
            </c:ext>
          </c:extLst>
        </c:ser>
        <c:ser>
          <c:idx val="5"/>
          <c:order val="3"/>
          <c:tx>
            <c:v>Upstream Fluid</c:v>
          </c:tx>
          <c:spPr>
            <a:ln w="47625" cap="flat">
              <a:noFill/>
              <a:prstDash val="solid"/>
              <a:round/>
            </a:ln>
            <a:effectLst/>
          </c:spPr>
          <c:marker>
            <c:symbol val="dash"/>
            <c:size val="4"/>
            <c:spPr>
              <a:solidFill>
                <a:srgbClr val="FFC000"/>
              </a:solidFill>
              <a:ln w="9525" cap="flat">
                <a:solidFill>
                  <a:srgbClr val="FFC000"/>
                </a:solidFill>
                <a:prstDash val="solid"/>
                <a:round/>
              </a:ln>
              <a:effectLst/>
            </c:spPr>
          </c:marker>
          <c:xVal>
            <c:numRef>
              <c:f>'[Niobrara Shale II C10 C17 - Copy.xlsx]Sample 2'!$T$5</c:f>
              <c:numCache>
                <c:formatCode>0.000</c:formatCode>
                <c:ptCount val="1"/>
                <c:pt idx="0">
                  <c:v>19.865882418419211</c:v>
                </c:pt>
              </c:numCache>
            </c:numRef>
          </c:xVal>
          <c:yVal>
            <c:numRef>
              <c:f>'[Niobrara Shale II C10 C17 - Copy.xlsx]Sample 2'!$T$12</c:f>
              <c:numCache>
                <c:formatCode>General</c:formatCode>
                <c:ptCount val="1"/>
                <c:pt idx="0">
                  <c:v>79.000500000000002</c:v>
                </c:pt>
              </c:numCache>
            </c:numRef>
          </c:yVal>
          <c:smooth val="0"/>
          <c:extLst>
            <c:ext xmlns:c16="http://schemas.microsoft.com/office/drawing/2014/chart" uri="{C3380CC4-5D6E-409C-BE32-E72D297353CC}">
              <c16:uniqueId val="{00000003-CA34-420C-A332-D7BD7EF0A0A9}"/>
            </c:ext>
          </c:extLst>
        </c:ser>
        <c:ser>
          <c:idx val="9"/>
          <c:order val="4"/>
          <c:tx>
            <c:v>Upstream Fluid - after CO2 soaking</c:v>
          </c:tx>
          <c:spPr>
            <a:ln w="28575">
              <a:noFill/>
            </a:ln>
          </c:spPr>
          <c:marker>
            <c:symbol val="dash"/>
            <c:size val="4"/>
            <c:spPr>
              <a:solidFill>
                <a:srgbClr val="00FA00"/>
              </a:solidFill>
              <a:ln>
                <a:solidFill>
                  <a:srgbClr val="00FA00"/>
                </a:solidFill>
              </a:ln>
            </c:spPr>
          </c:marker>
          <c:xVal>
            <c:numRef>
              <c:f>'[Niobrara Shale II C10 C17 - Copy.xlsx]Sample 2'!$U$5</c:f>
              <c:numCache>
                <c:formatCode>0.000</c:formatCode>
                <c:ptCount val="1"/>
                <c:pt idx="0">
                  <c:v>19.865882418419211</c:v>
                </c:pt>
              </c:numCache>
            </c:numRef>
          </c:xVal>
          <c:yVal>
            <c:numRef>
              <c:f>'[Niobrara Shale II C10 C17 - Copy.xlsx]Sample 2'!$U$12</c:f>
              <c:numCache>
                <c:formatCode>General</c:formatCode>
                <c:ptCount val="1"/>
                <c:pt idx="0">
                  <c:v>78.584000000000003</c:v>
                </c:pt>
              </c:numCache>
            </c:numRef>
          </c:yVal>
          <c:smooth val="0"/>
          <c:extLst>
            <c:ext xmlns:c16="http://schemas.microsoft.com/office/drawing/2014/chart" uri="{C3380CC4-5D6E-409C-BE32-E72D297353CC}">
              <c16:uniqueId val="{00000004-CA34-420C-A332-D7BD7EF0A0A9}"/>
            </c:ext>
          </c:extLst>
        </c:ser>
        <c:ser>
          <c:idx val="2"/>
          <c:order val="5"/>
          <c:tx>
            <c:v>Injection 1st GC</c:v>
          </c:tx>
          <c:spPr>
            <a:ln w="12700" cap="flat">
              <a:noFill/>
              <a:miter lim="400000"/>
            </a:ln>
            <a:effectLst/>
          </c:spPr>
          <c:marker>
            <c:symbol val="circle"/>
            <c:size val="7"/>
            <c:spPr>
              <a:blipFill>
                <a:blip xmlns:r="http://schemas.openxmlformats.org/officeDocument/2006/relationships" r:embed="rId1"/>
                <a:stretch>
                  <a:fillRect/>
                </a:stretch>
              </a:blipFill>
              <a:ln w="9525" cap="flat">
                <a:noFill/>
                <a:prstDash val="solid"/>
                <a:round/>
              </a:ln>
              <a:effectLst/>
            </c:spPr>
          </c:marker>
          <c:xVal>
            <c:numRef>
              <c:f>'[Niobrara Shale II C10 C17 - Copy.xlsx]Sample 2'!$C$5</c:f>
              <c:numCache>
                <c:formatCode>0.000</c:formatCode>
                <c:ptCount val="1"/>
                <c:pt idx="0">
                  <c:v>0</c:v>
                </c:pt>
              </c:numCache>
            </c:numRef>
          </c:xVal>
          <c:yVal>
            <c:numRef>
              <c:f>'[Niobrara Shale II C10 C17 - Copy.xlsx]Sample 2'!$C$6</c:f>
              <c:numCache>
                <c:formatCode>General</c:formatCode>
                <c:ptCount val="1"/>
                <c:pt idx="0">
                  <c:v>79.418999999999997</c:v>
                </c:pt>
              </c:numCache>
            </c:numRef>
          </c:yVal>
          <c:smooth val="0"/>
          <c:extLst>
            <c:ext xmlns:c16="http://schemas.microsoft.com/office/drawing/2014/chart" uri="{C3380CC4-5D6E-409C-BE32-E72D297353CC}">
              <c16:uniqueId val="{00000005-CA34-420C-A332-D7BD7EF0A0A9}"/>
            </c:ext>
          </c:extLst>
        </c:ser>
        <c:ser>
          <c:idx val="4"/>
          <c:order val="6"/>
          <c:tx>
            <c:v>Injection 2nd GC</c:v>
          </c:tx>
          <c:spPr>
            <a:ln w="28575">
              <a:noFill/>
            </a:ln>
          </c:spPr>
          <c:marker>
            <c:symbol val="circle"/>
            <c:size val="7"/>
            <c:spPr>
              <a:blipFill>
                <a:blip xmlns:r="http://schemas.openxmlformats.org/officeDocument/2006/relationships" r:embed="rId2"/>
                <a:stretch>
                  <a:fillRect/>
                </a:stretch>
              </a:blipFill>
              <a:ln>
                <a:noFill/>
              </a:ln>
            </c:spPr>
          </c:marker>
          <c:xVal>
            <c:numRef>
              <c:f>'[Niobrara Shale II C10 C17 - Copy.xlsx]Sample 2'!$C$5</c:f>
              <c:numCache>
                <c:formatCode>0.000</c:formatCode>
                <c:ptCount val="1"/>
                <c:pt idx="0">
                  <c:v>0</c:v>
                </c:pt>
              </c:numCache>
            </c:numRef>
          </c:xVal>
          <c:yVal>
            <c:numRef>
              <c:f>'[Niobrara Shale II C10 C17 - Copy.xlsx]Sample 2'!$C$8</c:f>
              <c:numCache>
                <c:formatCode>General</c:formatCode>
                <c:ptCount val="1"/>
                <c:pt idx="0">
                  <c:v>79.391999999999996</c:v>
                </c:pt>
              </c:numCache>
            </c:numRef>
          </c:yVal>
          <c:smooth val="0"/>
          <c:extLst>
            <c:ext xmlns:c16="http://schemas.microsoft.com/office/drawing/2014/chart" uri="{C3380CC4-5D6E-409C-BE32-E72D297353CC}">
              <c16:uniqueId val="{00000006-CA34-420C-A332-D7BD7EF0A0A9}"/>
            </c:ext>
          </c:extLst>
        </c:ser>
        <c:ser>
          <c:idx val="3"/>
          <c:order val="7"/>
          <c:tx>
            <c:v>Effluent 1st GC</c:v>
          </c:tx>
          <c:spPr>
            <a:ln w="12700" cap="flat">
              <a:noFill/>
              <a:miter lim="400000"/>
            </a:ln>
            <a:effectLst/>
          </c:spPr>
          <c:marker>
            <c:symbol val="circle"/>
            <c:size val="7"/>
            <c:spPr>
              <a:blipFill>
                <a:blip xmlns:r="http://schemas.openxmlformats.org/officeDocument/2006/relationships" r:embed="rId3"/>
                <a:stretch>
                  <a:fillRect/>
                </a:stretch>
              </a:blipFill>
              <a:ln w="9525" cap="flat">
                <a:noFill/>
                <a:prstDash val="solid"/>
                <a:round/>
              </a:ln>
              <a:effectLst/>
            </c:spPr>
          </c:marker>
          <c:xVal>
            <c:numRef>
              <c:f>'[Niobrara Shale II C10 C17 - Copy.xlsx]Sample 2'!$D$5:$R$5</c:f>
              <c:numCache>
                <c:formatCode>0.000</c:formatCode>
                <c:ptCount val="15"/>
                <c:pt idx="0">
                  <c:v>1.3795751679457788</c:v>
                </c:pt>
                <c:pt idx="1">
                  <c:v>1.9314052351240902</c:v>
                </c:pt>
                <c:pt idx="2">
                  <c:v>2.4832353023024019</c:v>
                </c:pt>
                <c:pt idx="3">
                  <c:v>3.035065369480713</c:v>
                </c:pt>
                <c:pt idx="4">
                  <c:v>3.5868954366590247</c:v>
                </c:pt>
                <c:pt idx="5">
                  <c:v>5.2423856381939595</c:v>
                </c:pt>
                <c:pt idx="6">
                  <c:v>6.8978758397288944</c:v>
                </c:pt>
                <c:pt idx="7">
                  <c:v>8.5533660412638284</c:v>
                </c:pt>
                <c:pt idx="8">
                  <c:v>10.208856242798763</c:v>
                </c:pt>
                <c:pt idx="9">
                  <c:v>11.864346444333698</c:v>
                </c:pt>
                <c:pt idx="10">
                  <c:v>13.519836645868631</c:v>
                </c:pt>
                <c:pt idx="11">
                  <c:v>15.175326847403564</c:v>
                </c:pt>
                <c:pt idx="12">
                  <c:v>16.830817048938499</c:v>
                </c:pt>
                <c:pt idx="13">
                  <c:v>18.48630725047343</c:v>
                </c:pt>
                <c:pt idx="14">
                  <c:v>19.865882418419211</c:v>
                </c:pt>
              </c:numCache>
            </c:numRef>
          </c:xVal>
          <c:yVal>
            <c:numRef>
              <c:f>'[Niobrara Shale II C10 C17 - Copy.xlsx]Sample 2'!$D$6:$R$6</c:f>
              <c:numCache>
                <c:formatCode>General</c:formatCode>
                <c:ptCount val="15"/>
                <c:pt idx="0">
                  <c:v>78.980999999999995</c:v>
                </c:pt>
                <c:pt idx="1">
                  <c:v>79.388000000000005</c:v>
                </c:pt>
                <c:pt idx="2">
                  <c:v>79.518000000000001</c:v>
                </c:pt>
                <c:pt idx="3">
                  <c:v>79.462000000000003</c:v>
                </c:pt>
                <c:pt idx="4">
                  <c:v>79.616</c:v>
                </c:pt>
                <c:pt idx="5" formatCode="0.000">
                  <c:v>79.959999999999994</c:v>
                </c:pt>
                <c:pt idx="6">
                  <c:v>80.063000000000002</c:v>
                </c:pt>
                <c:pt idx="7">
                  <c:v>79.992000000000004</c:v>
                </c:pt>
                <c:pt idx="8">
                  <c:v>79.828000000000003</c:v>
                </c:pt>
                <c:pt idx="9">
                  <c:v>80.061999999999998</c:v>
                </c:pt>
                <c:pt idx="10">
                  <c:v>80.325000000000003</c:v>
                </c:pt>
                <c:pt idx="11">
                  <c:v>80.438000000000002</c:v>
                </c:pt>
                <c:pt idx="12">
                  <c:v>80.415000000000006</c:v>
                </c:pt>
                <c:pt idx="13">
                  <c:v>80.415000000000006</c:v>
                </c:pt>
                <c:pt idx="14">
                  <c:v>80.28</c:v>
                </c:pt>
              </c:numCache>
            </c:numRef>
          </c:yVal>
          <c:smooth val="0"/>
          <c:extLst>
            <c:ext xmlns:c16="http://schemas.microsoft.com/office/drawing/2014/chart" uri="{C3380CC4-5D6E-409C-BE32-E72D297353CC}">
              <c16:uniqueId val="{00000007-CA34-420C-A332-D7BD7EF0A0A9}"/>
            </c:ext>
          </c:extLst>
        </c:ser>
        <c:ser>
          <c:idx val="6"/>
          <c:order val="8"/>
          <c:tx>
            <c:v>Effluent 2nd GC</c:v>
          </c:tx>
          <c:spPr>
            <a:ln w="28575">
              <a:noFill/>
            </a:ln>
          </c:spPr>
          <c:marker>
            <c:symbol val="circle"/>
            <c:size val="7"/>
            <c:spPr>
              <a:blipFill>
                <a:blip xmlns:r="http://schemas.openxmlformats.org/officeDocument/2006/relationships" r:embed="rId4"/>
                <a:stretch>
                  <a:fillRect/>
                </a:stretch>
              </a:blipFill>
              <a:ln>
                <a:noFill/>
              </a:ln>
            </c:spPr>
          </c:marker>
          <c:xVal>
            <c:numRef>
              <c:f>'[Niobrara Shale II C10 C17 - Copy.xlsx]Sample 2'!$D$5:$R$5</c:f>
              <c:numCache>
                <c:formatCode>0.000</c:formatCode>
                <c:ptCount val="15"/>
                <c:pt idx="0">
                  <c:v>1.3795751679457788</c:v>
                </c:pt>
                <c:pt idx="1">
                  <c:v>1.9314052351240902</c:v>
                </c:pt>
                <c:pt idx="2">
                  <c:v>2.4832353023024019</c:v>
                </c:pt>
                <c:pt idx="3">
                  <c:v>3.035065369480713</c:v>
                </c:pt>
                <c:pt idx="4">
                  <c:v>3.5868954366590247</c:v>
                </c:pt>
                <c:pt idx="5">
                  <c:v>5.2423856381939595</c:v>
                </c:pt>
                <c:pt idx="6">
                  <c:v>6.8978758397288944</c:v>
                </c:pt>
                <c:pt idx="7">
                  <c:v>8.5533660412638284</c:v>
                </c:pt>
                <c:pt idx="8">
                  <c:v>10.208856242798763</c:v>
                </c:pt>
                <c:pt idx="9">
                  <c:v>11.864346444333698</c:v>
                </c:pt>
                <c:pt idx="10">
                  <c:v>13.519836645868631</c:v>
                </c:pt>
                <c:pt idx="11">
                  <c:v>15.175326847403564</c:v>
                </c:pt>
                <c:pt idx="12">
                  <c:v>16.830817048938499</c:v>
                </c:pt>
                <c:pt idx="13">
                  <c:v>18.48630725047343</c:v>
                </c:pt>
                <c:pt idx="14">
                  <c:v>19.865882418419211</c:v>
                </c:pt>
              </c:numCache>
            </c:numRef>
          </c:xVal>
          <c:yVal>
            <c:numRef>
              <c:f>'[Niobrara Shale II C10 C17 - Copy.xlsx]Sample 2'!$D$8:$R$8</c:f>
              <c:numCache>
                <c:formatCode>General</c:formatCode>
                <c:ptCount val="15"/>
                <c:pt idx="0">
                  <c:v>78.983000000000004</c:v>
                </c:pt>
                <c:pt idx="1">
                  <c:v>79.33</c:v>
                </c:pt>
                <c:pt idx="2">
                  <c:v>79.460999999999999</c:v>
                </c:pt>
                <c:pt idx="3">
                  <c:v>79.412000000000006</c:v>
                </c:pt>
                <c:pt idx="4">
                  <c:v>79.619</c:v>
                </c:pt>
                <c:pt idx="5">
                  <c:v>79.932000000000002</c:v>
                </c:pt>
                <c:pt idx="6">
                  <c:v>80.013999999999996</c:v>
                </c:pt>
                <c:pt idx="7">
                  <c:v>79.975999999999999</c:v>
                </c:pt>
                <c:pt idx="8">
                  <c:v>79.811000000000007</c:v>
                </c:pt>
                <c:pt idx="9">
                  <c:v>80.028999999999996</c:v>
                </c:pt>
                <c:pt idx="10">
                  <c:v>80.301000000000002</c:v>
                </c:pt>
                <c:pt idx="11">
                  <c:v>80.408000000000001</c:v>
                </c:pt>
                <c:pt idx="12">
                  <c:v>80.397000000000006</c:v>
                </c:pt>
                <c:pt idx="13">
                  <c:v>80.447000000000003</c:v>
                </c:pt>
                <c:pt idx="14">
                  <c:v>80.263999999999996</c:v>
                </c:pt>
              </c:numCache>
            </c:numRef>
          </c:yVal>
          <c:smooth val="0"/>
          <c:extLst>
            <c:ext xmlns:c16="http://schemas.microsoft.com/office/drawing/2014/chart" uri="{C3380CC4-5D6E-409C-BE32-E72D297353CC}">
              <c16:uniqueId val="{00000008-CA34-420C-A332-D7BD7EF0A0A9}"/>
            </c:ext>
          </c:extLst>
        </c:ser>
        <c:ser>
          <c:idx val="7"/>
          <c:order val="9"/>
          <c:tx>
            <c:v>Upstream 1st GC</c:v>
          </c:tx>
          <c:spPr>
            <a:ln w="28575">
              <a:noFill/>
            </a:ln>
          </c:spPr>
          <c:marker>
            <c:symbol val="circle"/>
            <c:size val="7"/>
            <c:spPr>
              <a:blipFill>
                <a:blip xmlns:r="http://schemas.openxmlformats.org/officeDocument/2006/relationships" r:embed="rId5"/>
                <a:stretch>
                  <a:fillRect/>
                </a:stretch>
              </a:blipFill>
              <a:ln>
                <a:noFill/>
              </a:ln>
            </c:spPr>
          </c:marker>
          <c:xVal>
            <c:numRef>
              <c:f>'[Niobrara Shale II C10 C17 - Copy.xlsx]Sample 2'!$T$5</c:f>
              <c:numCache>
                <c:formatCode>0.000</c:formatCode>
                <c:ptCount val="1"/>
                <c:pt idx="0">
                  <c:v>19.865882418419211</c:v>
                </c:pt>
              </c:numCache>
            </c:numRef>
          </c:xVal>
          <c:yVal>
            <c:numRef>
              <c:f>'[Niobrara Shale II C10 C17 - Copy.xlsx]Sample 2'!$T$6</c:f>
              <c:numCache>
                <c:formatCode>General</c:formatCode>
                <c:ptCount val="1"/>
                <c:pt idx="0">
                  <c:v>79.018000000000001</c:v>
                </c:pt>
              </c:numCache>
            </c:numRef>
          </c:yVal>
          <c:smooth val="0"/>
          <c:extLst>
            <c:ext xmlns:c16="http://schemas.microsoft.com/office/drawing/2014/chart" uri="{C3380CC4-5D6E-409C-BE32-E72D297353CC}">
              <c16:uniqueId val="{00000009-CA34-420C-A332-D7BD7EF0A0A9}"/>
            </c:ext>
          </c:extLst>
        </c:ser>
        <c:ser>
          <c:idx val="8"/>
          <c:order val="10"/>
          <c:tx>
            <c:v>Upstream 2nd GC</c:v>
          </c:tx>
          <c:spPr>
            <a:ln w="28575">
              <a:noFill/>
            </a:ln>
          </c:spPr>
          <c:marker>
            <c:symbol val="circle"/>
            <c:size val="7"/>
            <c:spPr>
              <a:blipFill>
                <a:blip xmlns:r="http://schemas.openxmlformats.org/officeDocument/2006/relationships" r:embed="rId6"/>
                <a:stretch>
                  <a:fillRect/>
                </a:stretch>
              </a:blipFill>
              <a:ln>
                <a:noFill/>
              </a:ln>
            </c:spPr>
          </c:marker>
          <c:xVal>
            <c:numRef>
              <c:f>'[Niobrara Shale II C10 C17 - Copy.xlsx]Sample 2'!$T$5</c:f>
              <c:numCache>
                <c:formatCode>0.000</c:formatCode>
                <c:ptCount val="1"/>
                <c:pt idx="0">
                  <c:v>19.865882418419211</c:v>
                </c:pt>
              </c:numCache>
            </c:numRef>
          </c:xVal>
          <c:yVal>
            <c:numRef>
              <c:f>'[Niobrara Shale II C10 C17 - Copy.xlsx]Sample 2'!$T$8</c:f>
              <c:numCache>
                <c:formatCode>General</c:formatCode>
                <c:ptCount val="1"/>
                <c:pt idx="0">
                  <c:v>78.983000000000004</c:v>
                </c:pt>
              </c:numCache>
            </c:numRef>
          </c:yVal>
          <c:smooth val="0"/>
          <c:extLst>
            <c:ext xmlns:c16="http://schemas.microsoft.com/office/drawing/2014/chart" uri="{C3380CC4-5D6E-409C-BE32-E72D297353CC}">
              <c16:uniqueId val="{0000000A-CA34-420C-A332-D7BD7EF0A0A9}"/>
            </c:ext>
          </c:extLst>
        </c:ser>
        <c:ser>
          <c:idx val="11"/>
          <c:order val="11"/>
          <c:tx>
            <c:v>Effluent 1st GC - after CO2 soaking</c:v>
          </c:tx>
          <c:spPr>
            <a:ln w="28575">
              <a:noFill/>
            </a:ln>
          </c:spPr>
          <c:marker>
            <c:symbol val="circle"/>
            <c:size val="7"/>
            <c:spPr>
              <a:blipFill>
                <a:blip xmlns:r="http://schemas.openxmlformats.org/officeDocument/2006/relationships" r:embed="rId7"/>
                <a:stretch>
                  <a:fillRect/>
                </a:stretch>
              </a:blipFill>
              <a:ln>
                <a:noFill/>
              </a:ln>
            </c:spPr>
          </c:marker>
          <c:xVal>
            <c:numRef>
              <c:f>'[Niobrara Shale II C10 C17 - Copy.xlsx]Sample 2'!$V$5:$AH$5</c:f>
              <c:numCache>
                <c:formatCode>0.000</c:formatCode>
                <c:ptCount val="13"/>
                <c:pt idx="0">
                  <c:v>20.693627519186677</c:v>
                </c:pt>
                <c:pt idx="1">
                  <c:v>22.073202687132458</c:v>
                </c:pt>
                <c:pt idx="2">
                  <c:v>23.452777855078235</c:v>
                </c:pt>
                <c:pt idx="3">
                  <c:v>25.10826805661317</c:v>
                </c:pt>
                <c:pt idx="4">
                  <c:v>26.211928190969793</c:v>
                </c:pt>
                <c:pt idx="5">
                  <c:v>28.695163493272197</c:v>
                </c:pt>
                <c:pt idx="6">
                  <c:v>29.522908594039666</c:v>
                </c:pt>
                <c:pt idx="7">
                  <c:v>30.350653694807136</c:v>
                </c:pt>
                <c:pt idx="8">
                  <c:v>31.454313829163759</c:v>
                </c:pt>
                <c:pt idx="9">
                  <c:v>32.557973963520382</c:v>
                </c:pt>
                <c:pt idx="10">
                  <c:v>33.385719064287855</c:v>
                </c:pt>
                <c:pt idx="11">
                  <c:v>35.593039333001101</c:v>
                </c:pt>
                <c:pt idx="12">
                  <c:v>36.420784433768567</c:v>
                </c:pt>
              </c:numCache>
            </c:numRef>
          </c:xVal>
          <c:yVal>
            <c:numRef>
              <c:f>'[Niobrara Shale II C10 C17 - Copy.xlsx]Sample 2'!$V$6:$AH$6</c:f>
              <c:numCache>
                <c:formatCode>General</c:formatCode>
                <c:ptCount val="13"/>
                <c:pt idx="0">
                  <c:v>78.581000000000003</c:v>
                </c:pt>
                <c:pt idx="1">
                  <c:v>78.531999999999996</c:v>
                </c:pt>
                <c:pt idx="2">
                  <c:v>78.715999999999994</c:v>
                </c:pt>
                <c:pt idx="3">
                  <c:v>78.789000000000001</c:v>
                </c:pt>
                <c:pt idx="4">
                  <c:v>79.164000000000001</c:v>
                </c:pt>
                <c:pt idx="5">
                  <c:v>79.111999999999995</c:v>
                </c:pt>
                <c:pt idx="6">
                  <c:v>79.435000000000002</c:v>
                </c:pt>
                <c:pt idx="7">
                  <c:v>79.462000000000003</c:v>
                </c:pt>
                <c:pt idx="8">
                  <c:v>79.686999999999998</c:v>
                </c:pt>
                <c:pt idx="9">
                  <c:v>79.763000000000005</c:v>
                </c:pt>
                <c:pt idx="10">
                  <c:v>79.762</c:v>
                </c:pt>
                <c:pt idx="11">
                  <c:v>79.570999999999998</c:v>
                </c:pt>
                <c:pt idx="12">
                  <c:v>79.694000000000003</c:v>
                </c:pt>
              </c:numCache>
            </c:numRef>
          </c:yVal>
          <c:smooth val="0"/>
          <c:extLst>
            <c:ext xmlns:c16="http://schemas.microsoft.com/office/drawing/2014/chart" uri="{C3380CC4-5D6E-409C-BE32-E72D297353CC}">
              <c16:uniqueId val="{0000000B-CA34-420C-A332-D7BD7EF0A0A9}"/>
            </c:ext>
          </c:extLst>
        </c:ser>
        <c:ser>
          <c:idx val="12"/>
          <c:order val="12"/>
          <c:tx>
            <c:v>Effluent 2nd GC - after CO2 soaking</c:v>
          </c:tx>
          <c:spPr>
            <a:ln w="28575">
              <a:noFill/>
            </a:ln>
          </c:spPr>
          <c:marker>
            <c:symbol val="circle"/>
            <c:size val="7"/>
            <c:spPr>
              <a:blipFill>
                <a:blip xmlns:r="http://schemas.openxmlformats.org/officeDocument/2006/relationships" r:embed="rId8"/>
                <a:stretch>
                  <a:fillRect/>
                </a:stretch>
              </a:blipFill>
              <a:ln>
                <a:noFill/>
              </a:ln>
            </c:spPr>
          </c:marker>
          <c:xVal>
            <c:numRef>
              <c:f>'[Niobrara Shale II C10 C17 - Copy.xlsx]Sample 2'!$V$5:$AH$5</c:f>
              <c:numCache>
                <c:formatCode>0.000</c:formatCode>
                <c:ptCount val="13"/>
                <c:pt idx="0">
                  <c:v>20.693627519186677</c:v>
                </c:pt>
                <c:pt idx="1">
                  <c:v>22.073202687132458</c:v>
                </c:pt>
                <c:pt idx="2">
                  <c:v>23.452777855078235</c:v>
                </c:pt>
                <c:pt idx="3">
                  <c:v>25.10826805661317</c:v>
                </c:pt>
                <c:pt idx="4">
                  <c:v>26.211928190969793</c:v>
                </c:pt>
                <c:pt idx="5">
                  <c:v>28.695163493272197</c:v>
                </c:pt>
                <c:pt idx="6">
                  <c:v>29.522908594039666</c:v>
                </c:pt>
                <c:pt idx="7">
                  <c:v>30.350653694807136</c:v>
                </c:pt>
                <c:pt idx="8">
                  <c:v>31.454313829163759</c:v>
                </c:pt>
                <c:pt idx="9">
                  <c:v>32.557973963520382</c:v>
                </c:pt>
                <c:pt idx="10">
                  <c:v>33.385719064287855</c:v>
                </c:pt>
                <c:pt idx="11">
                  <c:v>35.593039333001101</c:v>
                </c:pt>
                <c:pt idx="12">
                  <c:v>36.420784433768567</c:v>
                </c:pt>
              </c:numCache>
            </c:numRef>
          </c:xVal>
          <c:yVal>
            <c:numRef>
              <c:f>'[Niobrara Shale II C10 C17 - Copy.xlsx]Sample 2'!$V$8:$AH$8</c:f>
              <c:numCache>
                <c:formatCode>General</c:formatCode>
                <c:ptCount val="13"/>
                <c:pt idx="0">
                  <c:v>78.537000000000006</c:v>
                </c:pt>
                <c:pt idx="1">
                  <c:v>78.484999999999999</c:v>
                </c:pt>
                <c:pt idx="2">
                  <c:v>78.680999999999997</c:v>
                </c:pt>
                <c:pt idx="3">
                  <c:v>78.748999999999995</c:v>
                </c:pt>
                <c:pt idx="4">
                  <c:v>79.152000000000001</c:v>
                </c:pt>
                <c:pt idx="5">
                  <c:v>79.099999999999994</c:v>
                </c:pt>
                <c:pt idx="6">
                  <c:v>79.412000000000006</c:v>
                </c:pt>
                <c:pt idx="7">
                  <c:v>79.44</c:v>
                </c:pt>
                <c:pt idx="8">
                  <c:v>79.652000000000001</c:v>
                </c:pt>
                <c:pt idx="9">
                  <c:v>79.727999999999994</c:v>
                </c:pt>
                <c:pt idx="10">
                  <c:v>79.733999999999995</c:v>
                </c:pt>
                <c:pt idx="11">
                  <c:v>79.555999999999997</c:v>
                </c:pt>
                <c:pt idx="12">
                  <c:v>79.683000000000007</c:v>
                </c:pt>
              </c:numCache>
            </c:numRef>
          </c:yVal>
          <c:smooth val="0"/>
          <c:extLst>
            <c:ext xmlns:c16="http://schemas.microsoft.com/office/drawing/2014/chart" uri="{C3380CC4-5D6E-409C-BE32-E72D297353CC}">
              <c16:uniqueId val="{0000000C-CA34-420C-A332-D7BD7EF0A0A9}"/>
            </c:ext>
          </c:extLst>
        </c:ser>
        <c:ser>
          <c:idx val="13"/>
          <c:order val="13"/>
          <c:tx>
            <c:v>Upstream 1st GC - after CO2 soaking</c:v>
          </c:tx>
          <c:spPr>
            <a:ln w="28575">
              <a:noFill/>
            </a:ln>
          </c:spPr>
          <c:marker>
            <c:symbol val="circle"/>
            <c:size val="7"/>
            <c:spPr>
              <a:blipFill>
                <a:blip xmlns:r="http://schemas.openxmlformats.org/officeDocument/2006/relationships" r:embed="rId9"/>
                <a:stretch>
                  <a:fillRect/>
                </a:stretch>
              </a:blipFill>
              <a:ln>
                <a:noFill/>
              </a:ln>
            </c:spPr>
          </c:marker>
          <c:xVal>
            <c:numRef>
              <c:f>'[Niobrara Shale II C10 C17 - Copy.xlsx]Sample 2'!$U$5</c:f>
              <c:numCache>
                <c:formatCode>0.000</c:formatCode>
                <c:ptCount val="1"/>
                <c:pt idx="0">
                  <c:v>19.865882418419211</c:v>
                </c:pt>
              </c:numCache>
            </c:numRef>
          </c:xVal>
          <c:yVal>
            <c:numRef>
              <c:f>'[Niobrara Shale II C10 C17 - Copy.xlsx]Sample 2'!$U$6</c:f>
              <c:numCache>
                <c:formatCode>General</c:formatCode>
                <c:ptCount val="1"/>
                <c:pt idx="0">
                  <c:v>78.599000000000004</c:v>
                </c:pt>
              </c:numCache>
            </c:numRef>
          </c:yVal>
          <c:smooth val="0"/>
          <c:extLst>
            <c:ext xmlns:c16="http://schemas.microsoft.com/office/drawing/2014/chart" uri="{C3380CC4-5D6E-409C-BE32-E72D297353CC}">
              <c16:uniqueId val="{0000000D-CA34-420C-A332-D7BD7EF0A0A9}"/>
            </c:ext>
          </c:extLst>
        </c:ser>
        <c:ser>
          <c:idx val="14"/>
          <c:order val="14"/>
          <c:tx>
            <c:v>Upstream 2nd GC - after CO2 soaking</c:v>
          </c:tx>
          <c:spPr>
            <a:ln w="28575">
              <a:noFill/>
            </a:ln>
          </c:spPr>
          <c:marker>
            <c:symbol val="circle"/>
            <c:size val="7"/>
            <c:spPr>
              <a:blipFill>
                <a:blip xmlns:r="http://schemas.openxmlformats.org/officeDocument/2006/relationships" r:embed="rId10"/>
                <a:stretch>
                  <a:fillRect/>
                </a:stretch>
              </a:blipFill>
              <a:ln>
                <a:noFill/>
              </a:ln>
            </c:spPr>
          </c:marker>
          <c:xVal>
            <c:numRef>
              <c:f>'[Niobrara Shale II C10 C17 - Copy.xlsx]Sample 2'!$U$5</c:f>
              <c:numCache>
                <c:formatCode>0.000</c:formatCode>
                <c:ptCount val="1"/>
                <c:pt idx="0">
                  <c:v>19.865882418419211</c:v>
                </c:pt>
              </c:numCache>
            </c:numRef>
          </c:xVal>
          <c:yVal>
            <c:numRef>
              <c:f>'[Niobrara Shale II C10 C17 - Copy.xlsx]Sample 2'!$U$8</c:f>
              <c:numCache>
                <c:formatCode>General</c:formatCode>
                <c:ptCount val="1"/>
                <c:pt idx="0">
                  <c:v>78.569000000000003</c:v>
                </c:pt>
              </c:numCache>
            </c:numRef>
          </c:yVal>
          <c:smooth val="0"/>
          <c:extLst>
            <c:ext xmlns:c16="http://schemas.microsoft.com/office/drawing/2014/chart" uri="{C3380CC4-5D6E-409C-BE32-E72D297353CC}">
              <c16:uniqueId val="{0000000E-CA34-420C-A332-D7BD7EF0A0A9}"/>
            </c:ext>
          </c:extLst>
        </c:ser>
        <c:dLbls>
          <c:showLegendKey val="0"/>
          <c:showVal val="0"/>
          <c:showCatName val="0"/>
          <c:showSerName val="0"/>
          <c:showPercent val="0"/>
          <c:showBubbleSize val="0"/>
        </c:dLbls>
        <c:axId val="2094734552"/>
        <c:axId val="2094734553"/>
      </c:scatterChart>
      <c:valAx>
        <c:axId val="2094734552"/>
        <c:scaling>
          <c:orientation val="minMax"/>
          <c:max val="40"/>
          <c:min val="0"/>
        </c:scaling>
        <c:delete val="0"/>
        <c:axPos val="b"/>
        <c:title>
          <c:tx>
            <c:rich>
              <a:bodyPr rot="0"/>
              <a:lstStyle/>
              <a:p>
                <a:pPr>
                  <a:defRPr sz="1400" b="1" i="0" u="none" strike="noStrike">
                    <a:solidFill>
                      <a:srgbClr val="000000"/>
                    </a:solidFill>
                    <a:latin typeface="Times New Roman" panose="02020603050405020304" pitchFamily="18" charset="0"/>
                    <a:cs typeface="Times New Roman" panose="02020603050405020304" pitchFamily="18" charset="0"/>
                  </a:defRPr>
                </a:pPr>
                <a:r>
                  <a:rPr lang="en" sz="1400" b="1" i="0" u="none" strike="noStrike">
                    <a:solidFill>
                      <a:srgbClr val="000000"/>
                    </a:solidFill>
                    <a:latin typeface="Times New Roman" panose="02020603050405020304" pitchFamily="18" charset="0"/>
                    <a:cs typeface="Times New Roman" panose="02020603050405020304" pitchFamily="18" charset="0"/>
                  </a:rPr>
                  <a:t>Number of Pore Volume</a:t>
                </a:r>
              </a:p>
            </c:rich>
          </c:tx>
          <c:layout>
            <c:manualLayout>
              <c:xMode val="edge"/>
              <c:yMode val="edge"/>
              <c:x val="0.39000914351851851"/>
              <c:y val="0.87587457264957258"/>
            </c:manualLayout>
          </c:layout>
          <c:overlay val="1"/>
        </c:title>
        <c:numFmt formatCode="General" sourceLinked="0"/>
        <c:majorTickMark val="in"/>
        <c:minorTickMark val="in"/>
        <c:tickLblPos val="nextTo"/>
        <c:spPr>
          <a:ln w="12700" cap="flat">
            <a:solidFill>
              <a:schemeClr val="tx1"/>
            </a:solidFill>
            <a:prstDash val="solid"/>
            <a:round/>
          </a:ln>
        </c:spPr>
        <c:txPr>
          <a:bodyPr rot="0"/>
          <a:lstStyle/>
          <a:p>
            <a:pPr>
              <a:defRPr sz="1000" b="0" i="0" u="none" strike="noStrike">
                <a:solidFill>
                  <a:srgbClr val="000000"/>
                </a:solidFill>
                <a:latin typeface="Times New Roman" panose="02020603050405020304" pitchFamily="18" charset="0"/>
                <a:cs typeface="Times New Roman" panose="02020603050405020304" pitchFamily="18" charset="0"/>
              </a:defRPr>
            </a:pPr>
            <a:endParaRPr lang="en-US"/>
          </a:p>
        </c:txPr>
        <c:crossAx val="2094734553"/>
        <c:crosses val="autoZero"/>
        <c:crossBetween val="between"/>
        <c:majorUnit val="2"/>
        <c:minorUnit val="1"/>
      </c:valAx>
      <c:valAx>
        <c:axId val="2094734553"/>
        <c:scaling>
          <c:orientation val="minMax"/>
          <c:max val="81"/>
          <c:min val="76"/>
        </c:scaling>
        <c:delete val="0"/>
        <c:axPos val="l"/>
        <c:majorGridlines>
          <c:spPr>
            <a:ln w="12700" cap="flat">
              <a:solidFill>
                <a:srgbClr val="888888"/>
              </a:solidFill>
              <a:prstDash val="sysDot"/>
              <a:round/>
            </a:ln>
          </c:spPr>
        </c:majorGridlines>
        <c:title>
          <c:tx>
            <c:rich>
              <a:bodyPr rot="-5400000"/>
              <a:lstStyle/>
              <a:p>
                <a:pPr>
                  <a:defRPr sz="1400" b="1" i="0" u="none" strike="noStrike">
                    <a:solidFill>
                      <a:srgbClr val="000000"/>
                    </a:solidFill>
                    <a:latin typeface="Times New Roman" panose="02020603050405020304" pitchFamily="18" charset="0"/>
                    <a:cs typeface="Times New Roman" panose="02020603050405020304" pitchFamily="18" charset="0"/>
                  </a:defRPr>
                </a:pPr>
                <a:r>
                  <a:rPr lang="en" sz="1400" b="1" i="0" u="none" strike="noStrike">
                    <a:solidFill>
                      <a:srgbClr val="000000"/>
                    </a:solidFill>
                    <a:latin typeface="Times New Roman" panose="02020603050405020304" pitchFamily="18" charset="0"/>
                    <a:cs typeface="Times New Roman" panose="02020603050405020304" pitchFamily="18" charset="0"/>
                  </a:rPr>
                  <a:t>C</a:t>
                </a:r>
                <a:r>
                  <a:rPr lang="en" sz="1400" b="1" i="0" u="none" strike="noStrike" baseline="-25000">
                    <a:solidFill>
                      <a:srgbClr val="000000"/>
                    </a:solidFill>
                    <a:latin typeface="Times New Roman" panose="02020603050405020304" pitchFamily="18" charset="0"/>
                    <a:cs typeface="Times New Roman" panose="02020603050405020304" pitchFamily="18" charset="0"/>
                  </a:rPr>
                  <a:t>10</a:t>
                </a:r>
                <a:r>
                  <a:rPr lang="en" sz="1400" b="1" i="0" u="none" strike="noStrike">
                    <a:solidFill>
                      <a:srgbClr val="000000"/>
                    </a:solidFill>
                    <a:latin typeface="Times New Roman" panose="02020603050405020304" pitchFamily="18" charset="0"/>
                    <a:cs typeface="Times New Roman" panose="02020603050405020304" pitchFamily="18" charset="0"/>
                  </a:rPr>
                  <a:t> mol%</a:t>
                </a:r>
              </a:p>
            </c:rich>
          </c:tx>
          <c:layout>
            <c:manualLayout>
              <c:xMode val="edge"/>
              <c:yMode val="edge"/>
              <c:x val="3.4185185185185187E-3"/>
              <c:y val="0.31519935897435897"/>
            </c:manualLayout>
          </c:layout>
          <c:overlay val="1"/>
        </c:title>
        <c:numFmt formatCode="#,##0.00" sourceLinked="0"/>
        <c:majorTickMark val="in"/>
        <c:minorTickMark val="in"/>
        <c:tickLblPos val="nextTo"/>
        <c:spPr>
          <a:ln w="12700" cap="flat">
            <a:solidFill>
              <a:schemeClr val="tx1"/>
            </a:solidFill>
            <a:prstDash val="solid"/>
            <a:miter lim="800000"/>
          </a:ln>
        </c:spPr>
        <c:txPr>
          <a:bodyPr rot="0"/>
          <a:lstStyle/>
          <a:p>
            <a:pPr>
              <a:defRPr sz="1000" b="0" i="0" u="none" strike="noStrike">
                <a:solidFill>
                  <a:srgbClr val="000000"/>
                </a:solidFill>
                <a:latin typeface="Times New Roman" panose="02020603050405020304" pitchFamily="18" charset="0"/>
                <a:cs typeface="Times New Roman" panose="02020603050405020304" pitchFamily="18" charset="0"/>
              </a:defRPr>
            </a:pPr>
            <a:endParaRPr lang="en-US"/>
          </a:p>
        </c:txPr>
        <c:crossAx val="2094734552"/>
        <c:crosses val="autoZero"/>
        <c:crossBetween val="between"/>
        <c:majorUnit val="0.5"/>
        <c:minorUnit val="0.125"/>
      </c:valAx>
      <c:spPr>
        <a:solidFill>
          <a:srgbClr val="FFFFFF"/>
        </a:solidFill>
        <a:ln w="12700" cap="flat">
          <a:solidFill>
            <a:schemeClr val="tx1"/>
          </a:solidFill>
          <a:miter lim="400000"/>
        </a:ln>
        <a:effectLst/>
      </c:spPr>
    </c:plotArea>
    <c:legend>
      <c:legendPos val="b"/>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overlay val="1"/>
      <c:spPr>
        <a:noFill/>
        <a:ln w="12700" cap="flat">
          <a:noFill/>
          <a:miter lim="400000"/>
        </a:ln>
        <a:effectLst/>
      </c:spPr>
      <c:txPr>
        <a:bodyPr rot="0"/>
        <a:lstStyle/>
        <a:p>
          <a:pPr>
            <a:defRPr sz="1200" b="0" i="0" u="none" strike="noStrike">
              <a:solidFill>
                <a:srgbClr val="000000"/>
              </a:solidFill>
              <a:latin typeface="Times New Roman" panose="02020603050405020304" pitchFamily="18" charset="0"/>
              <a:cs typeface="Times New Roman" panose="02020603050405020304" pitchFamily="18" charset="0"/>
            </a:defRPr>
          </a:pPr>
          <a:endParaRPr lang="en-US"/>
        </a:p>
      </c:txPr>
    </c:legend>
    <c:plotVisOnly val="1"/>
    <c:dispBlanksAs val="gap"/>
    <c:showDLblsOverMax val="1"/>
  </c:chart>
  <c:spPr>
    <a:solidFill>
      <a:srgbClr val="FFFFFF"/>
    </a:solidFill>
    <a:ln w="12700" cap="flat">
      <a:solidFill>
        <a:srgbClr val="888888"/>
      </a:solidFill>
      <a:prstDash val="solid"/>
      <a:round/>
    </a:ln>
    <a:effectLst/>
  </c:spPr>
  <c:externalData r:id="rId1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01716302571145E-2"/>
          <c:y val="3.2233591786594705E-2"/>
          <c:w val="0.82929664600831798"/>
          <c:h val="0.77739786081548901"/>
        </c:manualLayout>
      </c:layout>
      <c:scatterChart>
        <c:scatterStyle val="smoothMarker"/>
        <c:varyColors val="0"/>
        <c:ser>
          <c:idx val="0"/>
          <c:order val="0"/>
          <c:tx>
            <c:v>pore size distribution</c:v>
          </c:tx>
          <c:spPr>
            <a:ln w="19050" cap="rnd">
              <a:solidFill>
                <a:srgbClr val="0000FF"/>
              </a:solidFill>
              <a:round/>
            </a:ln>
            <a:effectLst/>
          </c:spPr>
          <c:marker>
            <c:symbol val="circle"/>
            <c:size val="5"/>
            <c:spPr>
              <a:solidFill>
                <a:srgbClr val="0000FF"/>
              </a:solidFill>
              <a:ln w="9525">
                <a:solidFill>
                  <a:srgbClr val="0000FF"/>
                </a:solidFill>
              </a:ln>
              <a:effectLst/>
            </c:spPr>
          </c:marker>
          <c:xVal>
            <c:numRef>
              <c:f>'[Zhiming_Nio1_N2_001 (DFT method  Pore Size Distribution).xlsx]Zhiming_Nio1_N2_001 (DFT method'!$A$2:$A$101</c:f>
              <c:numCache>
                <c:formatCode>General</c:formatCode>
                <c:ptCount val="100"/>
                <c:pt idx="0">
                  <c:v>0.92600000000000005</c:v>
                </c:pt>
                <c:pt idx="1">
                  <c:v>0.96599999999999997</c:v>
                </c:pt>
                <c:pt idx="2">
                  <c:v>1.0069999999999999</c:v>
                </c:pt>
                <c:pt idx="3">
                  <c:v>1.0509999999999999</c:v>
                </c:pt>
                <c:pt idx="4">
                  <c:v>1.0960000000000001</c:v>
                </c:pt>
                <c:pt idx="5">
                  <c:v>1.1439999999999999</c:v>
                </c:pt>
                <c:pt idx="6">
                  <c:v>1.1930000000000001</c:v>
                </c:pt>
                <c:pt idx="7">
                  <c:v>1.2450000000000001</c:v>
                </c:pt>
                <c:pt idx="8">
                  <c:v>1.2989999999999999</c:v>
                </c:pt>
                <c:pt idx="9">
                  <c:v>1.3560000000000001</c:v>
                </c:pt>
                <c:pt idx="10">
                  <c:v>1.4159999999999999</c:v>
                </c:pt>
                <c:pt idx="11">
                  <c:v>1.478</c:v>
                </c:pt>
                <c:pt idx="12">
                  <c:v>1.5429999999999999</c:v>
                </c:pt>
                <c:pt idx="13">
                  <c:v>1.611</c:v>
                </c:pt>
                <c:pt idx="14">
                  <c:v>1.6819999999999999</c:v>
                </c:pt>
                <c:pt idx="15">
                  <c:v>1.756</c:v>
                </c:pt>
                <c:pt idx="16">
                  <c:v>1.8340000000000001</c:v>
                </c:pt>
                <c:pt idx="17">
                  <c:v>1.915</c:v>
                </c:pt>
                <c:pt idx="18">
                  <c:v>2</c:v>
                </c:pt>
                <c:pt idx="19">
                  <c:v>2.1206</c:v>
                </c:pt>
                <c:pt idx="20">
                  <c:v>2.1947999999999999</c:v>
                </c:pt>
                <c:pt idx="21">
                  <c:v>2.2717000000000001</c:v>
                </c:pt>
                <c:pt idx="22">
                  <c:v>2.3512</c:v>
                </c:pt>
                <c:pt idx="23">
                  <c:v>2.4335</c:v>
                </c:pt>
                <c:pt idx="24">
                  <c:v>2.5186000000000002</c:v>
                </c:pt>
                <c:pt idx="25">
                  <c:v>2.6067999999999998</c:v>
                </c:pt>
                <c:pt idx="26">
                  <c:v>2.698</c:v>
                </c:pt>
                <c:pt idx="27">
                  <c:v>2.7925</c:v>
                </c:pt>
                <c:pt idx="28">
                  <c:v>2.8902000000000001</c:v>
                </c:pt>
                <c:pt idx="29">
                  <c:v>2.9914000000000001</c:v>
                </c:pt>
                <c:pt idx="30">
                  <c:v>3.0960999999999999</c:v>
                </c:pt>
                <c:pt idx="31">
                  <c:v>3.2044000000000001</c:v>
                </c:pt>
                <c:pt idx="32">
                  <c:v>3.3166000000000002</c:v>
                </c:pt>
                <c:pt idx="33">
                  <c:v>3.4325999999999999</c:v>
                </c:pt>
                <c:pt idx="34">
                  <c:v>3.5528</c:v>
                </c:pt>
                <c:pt idx="35">
                  <c:v>3.6770999999999998</c:v>
                </c:pt>
                <c:pt idx="36">
                  <c:v>3.8058000000000001</c:v>
                </c:pt>
                <c:pt idx="37">
                  <c:v>3.9390000000000001</c:v>
                </c:pt>
                <c:pt idx="38">
                  <c:v>4.0769000000000002</c:v>
                </c:pt>
                <c:pt idx="39">
                  <c:v>4.2195999999999998</c:v>
                </c:pt>
                <c:pt idx="40">
                  <c:v>4.3673000000000002</c:v>
                </c:pt>
                <c:pt idx="41">
                  <c:v>4.5201000000000002</c:v>
                </c:pt>
                <c:pt idx="42">
                  <c:v>4.6783999999999999</c:v>
                </c:pt>
                <c:pt idx="43">
                  <c:v>4.8421000000000003</c:v>
                </c:pt>
                <c:pt idx="44">
                  <c:v>5.0115999999999996</c:v>
                </c:pt>
                <c:pt idx="45">
                  <c:v>5.1870000000000003</c:v>
                </c:pt>
                <c:pt idx="46">
                  <c:v>5.3689999999999998</c:v>
                </c:pt>
                <c:pt idx="47">
                  <c:v>5.556</c:v>
                </c:pt>
                <c:pt idx="48">
                  <c:v>5.7510000000000003</c:v>
                </c:pt>
                <c:pt idx="49">
                  <c:v>5.952</c:v>
                </c:pt>
                <c:pt idx="50">
                  <c:v>6.16</c:v>
                </c:pt>
                <c:pt idx="51">
                  <c:v>6.3760000000000003</c:v>
                </c:pt>
                <c:pt idx="52">
                  <c:v>6.5990000000000002</c:v>
                </c:pt>
                <c:pt idx="53">
                  <c:v>6.83</c:v>
                </c:pt>
                <c:pt idx="54">
                  <c:v>7.069</c:v>
                </c:pt>
                <c:pt idx="55">
                  <c:v>7.3170000000000002</c:v>
                </c:pt>
                <c:pt idx="56">
                  <c:v>7.5730000000000004</c:v>
                </c:pt>
                <c:pt idx="57">
                  <c:v>7.8379000000000003</c:v>
                </c:pt>
                <c:pt idx="58">
                  <c:v>8.1121999999999996</c:v>
                </c:pt>
                <c:pt idx="59">
                  <c:v>8.3961000000000006</c:v>
                </c:pt>
                <c:pt idx="60">
                  <c:v>8.69</c:v>
                </c:pt>
                <c:pt idx="61">
                  <c:v>8.9940999999999995</c:v>
                </c:pt>
                <c:pt idx="62">
                  <c:v>9.3088999999999995</c:v>
                </c:pt>
                <c:pt idx="63">
                  <c:v>9.6347000000000005</c:v>
                </c:pt>
                <c:pt idx="64">
                  <c:v>9.9719999999999995</c:v>
                </c:pt>
                <c:pt idx="65">
                  <c:v>10.321</c:v>
                </c:pt>
                <c:pt idx="66">
                  <c:v>10.682</c:v>
                </c:pt>
                <c:pt idx="67">
                  <c:v>11.055999999999999</c:v>
                </c:pt>
                <c:pt idx="68">
                  <c:v>11.443</c:v>
                </c:pt>
                <c:pt idx="69">
                  <c:v>11.8436</c:v>
                </c:pt>
                <c:pt idx="70">
                  <c:v>12.258100000000001</c:v>
                </c:pt>
                <c:pt idx="71">
                  <c:v>12.687099999999999</c:v>
                </c:pt>
                <c:pt idx="72">
                  <c:v>13.1312</c:v>
                </c:pt>
                <c:pt idx="73">
                  <c:v>13.5908</c:v>
                </c:pt>
                <c:pt idx="74">
                  <c:v>14.0664</c:v>
                </c:pt>
                <c:pt idx="75">
                  <c:v>14.5588</c:v>
                </c:pt>
                <c:pt idx="76">
                  <c:v>15.068300000000001</c:v>
                </c:pt>
                <c:pt idx="77">
                  <c:v>15.595700000000001</c:v>
                </c:pt>
                <c:pt idx="78">
                  <c:v>16.1416</c:v>
                </c:pt>
                <c:pt idx="79">
                  <c:v>16.706499999999998</c:v>
                </c:pt>
                <c:pt idx="80">
                  <c:v>17.2912</c:v>
                </c:pt>
                <c:pt idx="81">
                  <c:v>17.8964</c:v>
                </c:pt>
                <c:pt idx="82">
                  <c:v>18.5228</c:v>
                </c:pt>
                <c:pt idx="83">
                  <c:v>19.171099999999999</c:v>
                </c:pt>
                <c:pt idx="84">
                  <c:v>19.842099999999999</c:v>
                </c:pt>
                <c:pt idx="85">
                  <c:v>20.5366</c:v>
                </c:pt>
                <c:pt idx="86">
                  <c:v>21.255299999999998</c:v>
                </c:pt>
                <c:pt idx="87">
                  <c:v>21.999300000000002</c:v>
                </c:pt>
                <c:pt idx="88">
                  <c:v>22.769300000000001</c:v>
                </c:pt>
                <c:pt idx="89">
                  <c:v>23.566199999999998</c:v>
                </c:pt>
                <c:pt idx="90">
                  <c:v>24.390999999999998</c:v>
                </c:pt>
                <c:pt idx="91">
                  <c:v>25.244700000000002</c:v>
                </c:pt>
                <c:pt idx="92">
                  <c:v>26.1282</c:v>
                </c:pt>
                <c:pt idx="93">
                  <c:v>27.0427</c:v>
                </c:pt>
                <c:pt idx="94">
                  <c:v>27.9892</c:v>
                </c:pt>
                <c:pt idx="95">
                  <c:v>28.968900000000001</c:v>
                </c:pt>
                <c:pt idx="96">
                  <c:v>29.982800000000001</c:v>
                </c:pt>
                <c:pt idx="97">
                  <c:v>31.0322</c:v>
                </c:pt>
                <c:pt idx="98">
                  <c:v>32.118299999999998</c:v>
                </c:pt>
                <c:pt idx="99">
                  <c:v>33.242400000000004</c:v>
                </c:pt>
              </c:numCache>
            </c:numRef>
          </c:xVal>
          <c:yVal>
            <c:numRef>
              <c:f>'[Zhiming_Nio1_N2_001 (DFT method  Pore Size Distribution).xlsx]Zhiming_Nio1_N2_001 (DFT method'!$E$2:$E$101</c:f>
              <c:numCache>
                <c:formatCode>0.00E+00</c:formatCode>
                <c:ptCount val="100"/>
                <c:pt idx="0">
                  <c:v>0</c:v>
                </c:pt>
                <c:pt idx="1">
                  <c:v>7.095508067464872E-4</c:v>
                </c:pt>
                <c:pt idx="2">
                  <c:v>2.8288178901469045E-3</c:v>
                </c:pt>
                <c:pt idx="3">
                  <c:v>5.2514367440387308E-3</c:v>
                </c:pt>
                <c:pt idx="4">
                  <c:v>7.0157004681416996E-3</c:v>
                </c:pt>
                <c:pt idx="5">
                  <c:v>6.9014922475291928E-3</c:v>
                </c:pt>
                <c:pt idx="6">
                  <c:v>5.5489077122026316E-3</c:v>
                </c:pt>
                <c:pt idx="7">
                  <c:v>3.4973964977486564E-3</c:v>
                </c:pt>
                <c:pt idx="8">
                  <c:v>1.9950357098781099E-3</c:v>
                </c:pt>
                <c:pt idx="9">
                  <c:v>1.4112820345171665E-3</c:v>
                </c:pt>
                <c:pt idx="10">
                  <c:v>1.7052208371484147E-3</c:v>
                </c:pt>
                <c:pt idx="11">
                  <c:v>2.2971740180255098E-3</c:v>
                </c:pt>
                <c:pt idx="12">
                  <c:v>2.3413537182047865E-3</c:v>
                </c:pt>
                <c:pt idx="13">
                  <c:v>1.9140837257637182E-3</c:v>
                </c:pt>
                <c:pt idx="14">
                  <c:v>1.3439129998663467E-3</c:v>
                </c:pt>
                <c:pt idx="15">
                  <c:v>9.2188138851184026E-4</c:v>
                </c:pt>
                <c:pt idx="16">
                  <c:v>6.9256233393037714E-4</c:v>
                </c:pt>
                <c:pt idx="17">
                  <c:v>5.4236240572928265E-4</c:v>
                </c:pt>
                <c:pt idx="18">
                  <c:v>3.6518999574885569E-4</c:v>
                </c:pt>
                <c:pt idx="19">
                  <c:v>0</c:v>
                </c:pt>
                <c:pt idx="20">
                  <c:v>0</c:v>
                </c:pt>
                <c:pt idx="21">
                  <c:v>0</c:v>
                </c:pt>
                <c:pt idx="22">
                  <c:v>0</c:v>
                </c:pt>
                <c:pt idx="23">
                  <c:v>0</c:v>
                </c:pt>
                <c:pt idx="24">
                  <c:v>0</c:v>
                </c:pt>
                <c:pt idx="25">
                  <c:v>0</c:v>
                </c:pt>
                <c:pt idx="26">
                  <c:v>0</c:v>
                </c:pt>
                <c:pt idx="27">
                  <c:v>0</c:v>
                </c:pt>
                <c:pt idx="28">
                  <c:v>0</c:v>
                </c:pt>
                <c:pt idx="29">
                  <c:v>0</c:v>
                </c:pt>
                <c:pt idx="30">
                  <c:v>3.4789684487324059E-4</c:v>
                </c:pt>
                <c:pt idx="31">
                  <c:v>9.1492205532677493E-4</c:v>
                </c:pt>
                <c:pt idx="32">
                  <c:v>1.5044404827265385E-3</c:v>
                </c:pt>
                <c:pt idx="33">
                  <c:v>2.0312903726843199E-3</c:v>
                </c:pt>
                <c:pt idx="34">
                  <c:v>2.4378260468799953E-3</c:v>
                </c:pt>
                <c:pt idx="35">
                  <c:v>2.7263210778343868E-3</c:v>
                </c:pt>
                <c:pt idx="36">
                  <c:v>3.0320597080331921E-3</c:v>
                </c:pt>
                <c:pt idx="37">
                  <c:v>3.6460928378840261E-3</c:v>
                </c:pt>
                <c:pt idx="38">
                  <c:v>4.571668263660557E-3</c:v>
                </c:pt>
                <c:pt idx="39">
                  <c:v>5.0911777426003828E-3</c:v>
                </c:pt>
                <c:pt idx="40">
                  <c:v>5.3699466541219671E-3</c:v>
                </c:pt>
                <c:pt idx="41">
                  <c:v>5.7868006726363667E-3</c:v>
                </c:pt>
                <c:pt idx="42">
                  <c:v>6.1187312082679798E-3</c:v>
                </c:pt>
                <c:pt idx="43">
                  <c:v>6.5669655472052309E-3</c:v>
                </c:pt>
                <c:pt idx="44">
                  <c:v>6.1506256959420963E-3</c:v>
                </c:pt>
                <c:pt idx="45">
                  <c:v>4.8729516219629277E-3</c:v>
                </c:pt>
                <c:pt idx="46">
                  <c:v>3.8694873410212156E-3</c:v>
                </c:pt>
                <c:pt idx="47">
                  <c:v>3.6972240424590513E-3</c:v>
                </c:pt>
                <c:pt idx="48">
                  <c:v>3.6945645566766436E-3</c:v>
                </c:pt>
                <c:pt idx="49">
                  <c:v>4.4404156174141819E-3</c:v>
                </c:pt>
                <c:pt idx="50">
                  <c:v>5.6026500482731128E-3</c:v>
                </c:pt>
                <c:pt idx="51">
                  <c:v>5.6963376305368546E-3</c:v>
                </c:pt>
                <c:pt idx="52">
                  <c:v>5.880371744094403E-3</c:v>
                </c:pt>
                <c:pt idx="53">
                  <c:v>7.1713552204280967E-3</c:v>
                </c:pt>
                <c:pt idx="54">
                  <c:v>7.682731738560958E-3</c:v>
                </c:pt>
                <c:pt idx="55">
                  <c:v>6.7897500955512854E-3</c:v>
                </c:pt>
                <c:pt idx="56">
                  <c:v>6.7134286100589049E-3</c:v>
                </c:pt>
                <c:pt idx="57">
                  <c:v>7.652111040960286E-3</c:v>
                </c:pt>
                <c:pt idx="58">
                  <c:v>7.228784916266497E-3</c:v>
                </c:pt>
                <c:pt idx="59">
                  <c:v>5.4518311851990226E-3</c:v>
                </c:pt>
                <c:pt idx="60">
                  <c:v>4.1019402139142432E-3</c:v>
                </c:pt>
                <c:pt idx="61">
                  <c:v>5.136000785054641E-3</c:v>
                </c:pt>
                <c:pt idx="62">
                  <c:v>8.4023374738915312E-3</c:v>
                </c:pt>
                <c:pt idx="63">
                  <c:v>9.3619504032882283E-3</c:v>
                </c:pt>
                <c:pt idx="64">
                  <c:v>7.8527914631891255E-3</c:v>
                </c:pt>
                <c:pt idx="65">
                  <c:v>6.4640747625833014E-3</c:v>
                </c:pt>
                <c:pt idx="66">
                  <c:v>6.6163815561444839E-3</c:v>
                </c:pt>
                <c:pt idx="67">
                  <c:v>1.043752612313829E-2</c:v>
                </c:pt>
                <c:pt idx="68">
                  <c:v>1.4834194926370678E-2</c:v>
                </c:pt>
                <c:pt idx="69">
                  <c:v>1.5108076831290894E-2</c:v>
                </c:pt>
                <c:pt idx="70">
                  <c:v>1.2390914746180908E-2</c:v>
                </c:pt>
                <c:pt idx="71">
                  <c:v>1.0283020821330313E-2</c:v>
                </c:pt>
                <c:pt idx="72">
                  <c:v>1.0189432710742592E-2</c:v>
                </c:pt>
                <c:pt idx="73">
                  <c:v>8.8561944953673647E-3</c:v>
                </c:pt>
                <c:pt idx="74">
                  <c:v>6.7693183369871126E-3</c:v>
                </c:pt>
                <c:pt idx="75">
                  <c:v>7.4756013149696226E-3</c:v>
                </c:pt>
                <c:pt idx="76">
                  <c:v>1.7903158165689284E-2</c:v>
                </c:pt>
                <c:pt idx="77">
                  <c:v>2.3916343938981625E-2</c:v>
                </c:pt>
                <c:pt idx="78">
                  <c:v>2.3935810453874815E-2</c:v>
                </c:pt>
                <c:pt idx="79">
                  <c:v>2.3196287127231329E-2</c:v>
                </c:pt>
                <c:pt idx="80">
                  <c:v>2.2694241835187829E-2</c:v>
                </c:pt>
                <c:pt idx="81">
                  <c:v>2.0974863783853648E-2</c:v>
                </c:pt>
                <c:pt idx="82">
                  <c:v>1.8979393806427002E-2</c:v>
                </c:pt>
                <c:pt idx="83">
                  <c:v>1.5582510443933249E-2</c:v>
                </c:pt>
                <c:pt idx="84">
                  <c:v>1.6950293882941645E-2</c:v>
                </c:pt>
                <c:pt idx="85">
                  <c:v>1.763815134475151E-2</c:v>
                </c:pt>
                <c:pt idx="86">
                  <c:v>1.2627071327196013E-2</c:v>
                </c:pt>
                <c:pt idx="87">
                  <c:v>1.3524954483093146E-2</c:v>
                </c:pt>
                <c:pt idx="88">
                  <c:v>1.4522625459940887E-2</c:v>
                </c:pt>
                <c:pt idx="89">
                  <c:v>8.9534248350551862E-3</c:v>
                </c:pt>
                <c:pt idx="90">
                  <c:v>8.8736517745084068E-3</c:v>
                </c:pt>
                <c:pt idx="91">
                  <c:v>2.4878813915961705E-2</c:v>
                </c:pt>
                <c:pt idx="92">
                  <c:v>3.8323451237650602E-2</c:v>
                </c:pt>
                <c:pt idx="93">
                  <c:v>3.2254885069252628E-2</c:v>
                </c:pt>
                <c:pt idx="94">
                  <c:v>2.8936934093488201E-2</c:v>
                </c:pt>
                <c:pt idx="95">
                  <c:v>2.9482883926792366E-2</c:v>
                </c:pt>
                <c:pt idx="96">
                  <c:v>2.602730651898565E-2</c:v>
                </c:pt>
                <c:pt idx="97">
                  <c:v>1.7291936031719982E-2</c:v>
                </c:pt>
                <c:pt idx="98">
                  <c:v>2.3221907300785546E-2</c:v>
                </c:pt>
                <c:pt idx="99">
                  <c:v>4.8605093731544251E-2</c:v>
                </c:pt>
              </c:numCache>
            </c:numRef>
          </c:yVal>
          <c:smooth val="1"/>
          <c:extLst>
            <c:ext xmlns:c16="http://schemas.microsoft.com/office/drawing/2014/chart" uri="{C3380CC4-5D6E-409C-BE32-E72D297353CC}">
              <c16:uniqueId val="{00000000-09E4-41A6-B9A3-F150DB400669}"/>
            </c:ext>
          </c:extLst>
        </c:ser>
        <c:dLbls>
          <c:showLegendKey val="0"/>
          <c:showVal val="0"/>
          <c:showCatName val="0"/>
          <c:showSerName val="0"/>
          <c:showPercent val="0"/>
          <c:showBubbleSize val="0"/>
        </c:dLbls>
        <c:axId val="401705840"/>
        <c:axId val="401708136"/>
      </c:scatterChart>
      <c:scatterChart>
        <c:scatterStyle val="smoothMarker"/>
        <c:varyColors val="0"/>
        <c:ser>
          <c:idx val="1"/>
          <c:order val="1"/>
          <c:tx>
            <c:v>cumulative pore volume</c:v>
          </c:tx>
          <c:spPr>
            <a:ln w="19050" cap="rnd">
              <a:solidFill>
                <a:srgbClr val="FF6600"/>
              </a:solidFill>
              <a:round/>
            </a:ln>
            <a:effectLst/>
          </c:spPr>
          <c:marker>
            <c:symbol val="circle"/>
            <c:size val="5"/>
            <c:spPr>
              <a:solidFill>
                <a:srgbClr val="FF6600"/>
              </a:solidFill>
              <a:ln w="9525">
                <a:solidFill>
                  <a:srgbClr val="FF6600"/>
                </a:solidFill>
              </a:ln>
              <a:effectLst/>
            </c:spPr>
          </c:marker>
          <c:xVal>
            <c:numRef>
              <c:f>'https://d.docs.live.net/c3f2976d193ae8a3/Mines/Research/Project/Niobara filtration/Experimental data/[Zhiming_Nio2_N2_001 (DFT method  Pore Size Distribution).xlsx]Zhiming_Nio2_N2_001 (DFT method'!$A$2:$A$101</c:f>
              <c:numCache>
                <c:formatCode>General</c:formatCode>
                <c:ptCount val="100"/>
                <c:pt idx="0">
                  <c:v>0.92600000000000005</c:v>
                </c:pt>
                <c:pt idx="1">
                  <c:v>0.96599999999999997</c:v>
                </c:pt>
                <c:pt idx="2">
                  <c:v>1.0069999999999999</c:v>
                </c:pt>
                <c:pt idx="3">
                  <c:v>1.0509999999999999</c:v>
                </c:pt>
                <c:pt idx="4">
                  <c:v>1.0960000000000001</c:v>
                </c:pt>
                <c:pt idx="5">
                  <c:v>1.1439999999999999</c:v>
                </c:pt>
                <c:pt idx="6">
                  <c:v>1.1930000000000001</c:v>
                </c:pt>
                <c:pt idx="7">
                  <c:v>1.2450000000000001</c:v>
                </c:pt>
                <c:pt idx="8">
                  <c:v>1.2989999999999999</c:v>
                </c:pt>
                <c:pt idx="9">
                  <c:v>1.3560000000000001</c:v>
                </c:pt>
                <c:pt idx="10">
                  <c:v>1.4159999999999999</c:v>
                </c:pt>
                <c:pt idx="11">
                  <c:v>1.478</c:v>
                </c:pt>
                <c:pt idx="12">
                  <c:v>1.5429999999999999</c:v>
                </c:pt>
                <c:pt idx="13">
                  <c:v>1.611</c:v>
                </c:pt>
                <c:pt idx="14">
                  <c:v>1.6819999999999999</c:v>
                </c:pt>
                <c:pt idx="15">
                  <c:v>1.756</c:v>
                </c:pt>
                <c:pt idx="16">
                  <c:v>1.8340000000000001</c:v>
                </c:pt>
                <c:pt idx="17">
                  <c:v>1.915</c:v>
                </c:pt>
                <c:pt idx="18">
                  <c:v>2</c:v>
                </c:pt>
                <c:pt idx="19">
                  <c:v>2.1206</c:v>
                </c:pt>
                <c:pt idx="20">
                  <c:v>2.1947999999999999</c:v>
                </c:pt>
                <c:pt idx="21">
                  <c:v>2.2717000000000001</c:v>
                </c:pt>
                <c:pt idx="22">
                  <c:v>2.3512</c:v>
                </c:pt>
                <c:pt idx="23">
                  <c:v>2.4335</c:v>
                </c:pt>
                <c:pt idx="24">
                  <c:v>2.5186000000000002</c:v>
                </c:pt>
                <c:pt idx="25">
                  <c:v>2.6067999999999998</c:v>
                </c:pt>
                <c:pt idx="26">
                  <c:v>2.698</c:v>
                </c:pt>
                <c:pt idx="27">
                  <c:v>2.7925</c:v>
                </c:pt>
                <c:pt idx="28">
                  <c:v>2.8902000000000001</c:v>
                </c:pt>
                <c:pt idx="29">
                  <c:v>2.9914000000000001</c:v>
                </c:pt>
                <c:pt idx="30">
                  <c:v>3.0960999999999999</c:v>
                </c:pt>
                <c:pt idx="31">
                  <c:v>3.2044000000000001</c:v>
                </c:pt>
                <c:pt idx="32">
                  <c:v>3.3166000000000002</c:v>
                </c:pt>
                <c:pt idx="33">
                  <c:v>3.4325999999999999</c:v>
                </c:pt>
                <c:pt idx="34">
                  <c:v>3.5528</c:v>
                </c:pt>
                <c:pt idx="35">
                  <c:v>3.6770999999999998</c:v>
                </c:pt>
                <c:pt idx="36">
                  <c:v>3.8058000000000001</c:v>
                </c:pt>
                <c:pt idx="37">
                  <c:v>3.9390000000000001</c:v>
                </c:pt>
                <c:pt idx="38">
                  <c:v>4.0769000000000002</c:v>
                </c:pt>
                <c:pt idx="39">
                  <c:v>4.2195999999999998</c:v>
                </c:pt>
                <c:pt idx="40">
                  <c:v>4.3673000000000002</c:v>
                </c:pt>
                <c:pt idx="41">
                  <c:v>4.5201000000000002</c:v>
                </c:pt>
                <c:pt idx="42">
                  <c:v>4.6783999999999999</c:v>
                </c:pt>
                <c:pt idx="43">
                  <c:v>4.8421000000000003</c:v>
                </c:pt>
                <c:pt idx="44">
                  <c:v>5.0115999999999996</c:v>
                </c:pt>
                <c:pt idx="45">
                  <c:v>5.1870000000000003</c:v>
                </c:pt>
                <c:pt idx="46">
                  <c:v>5.3689999999999998</c:v>
                </c:pt>
                <c:pt idx="47">
                  <c:v>5.556</c:v>
                </c:pt>
                <c:pt idx="48">
                  <c:v>5.7510000000000003</c:v>
                </c:pt>
                <c:pt idx="49">
                  <c:v>5.952</c:v>
                </c:pt>
                <c:pt idx="50">
                  <c:v>6.16</c:v>
                </c:pt>
                <c:pt idx="51">
                  <c:v>6.3760000000000003</c:v>
                </c:pt>
                <c:pt idx="52">
                  <c:v>6.5990000000000002</c:v>
                </c:pt>
                <c:pt idx="53">
                  <c:v>6.83</c:v>
                </c:pt>
                <c:pt idx="54">
                  <c:v>7.069</c:v>
                </c:pt>
                <c:pt idx="55">
                  <c:v>7.3170000000000002</c:v>
                </c:pt>
                <c:pt idx="56">
                  <c:v>7.5730000000000004</c:v>
                </c:pt>
                <c:pt idx="57">
                  <c:v>7.8379000000000003</c:v>
                </c:pt>
                <c:pt idx="58">
                  <c:v>8.1121999999999996</c:v>
                </c:pt>
                <c:pt idx="59">
                  <c:v>8.3961000000000006</c:v>
                </c:pt>
                <c:pt idx="60">
                  <c:v>8.69</c:v>
                </c:pt>
                <c:pt idx="61">
                  <c:v>8.9940999999999995</c:v>
                </c:pt>
                <c:pt idx="62">
                  <c:v>9.3088999999999995</c:v>
                </c:pt>
                <c:pt idx="63">
                  <c:v>9.6347000000000005</c:v>
                </c:pt>
                <c:pt idx="64">
                  <c:v>9.9719999999999995</c:v>
                </c:pt>
                <c:pt idx="65">
                  <c:v>10.321</c:v>
                </c:pt>
                <c:pt idx="66">
                  <c:v>10.682</c:v>
                </c:pt>
                <c:pt idx="67">
                  <c:v>11.055999999999999</c:v>
                </c:pt>
                <c:pt idx="68">
                  <c:v>11.443</c:v>
                </c:pt>
                <c:pt idx="69">
                  <c:v>11.8436</c:v>
                </c:pt>
                <c:pt idx="70">
                  <c:v>12.258100000000001</c:v>
                </c:pt>
                <c:pt idx="71">
                  <c:v>12.687099999999999</c:v>
                </c:pt>
                <c:pt idx="72">
                  <c:v>13.1312</c:v>
                </c:pt>
                <c:pt idx="73">
                  <c:v>13.5908</c:v>
                </c:pt>
                <c:pt idx="74">
                  <c:v>14.0664</c:v>
                </c:pt>
                <c:pt idx="75">
                  <c:v>14.5588</c:v>
                </c:pt>
                <c:pt idx="76">
                  <c:v>15.068300000000001</c:v>
                </c:pt>
                <c:pt idx="77">
                  <c:v>15.595700000000001</c:v>
                </c:pt>
                <c:pt idx="78">
                  <c:v>16.1416</c:v>
                </c:pt>
                <c:pt idx="79">
                  <c:v>16.706499999999998</c:v>
                </c:pt>
                <c:pt idx="80">
                  <c:v>17.2912</c:v>
                </c:pt>
                <c:pt idx="81">
                  <c:v>17.8964</c:v>
                </c:pt>
                <c:pt idx="82">
                  <c:v>18.5228</c:v>
                </c:pt>
                <c:pt idx="83">
                  <c:v>19.171099999999999</c:v>
                </c:pt>
                <c:pt idx="84">
                  <c:v>19.842099999999999</c:v>
                </c:pt>
                <c:pt idx="85">
                  <c:v>20.5366</c:v>
                </c:pt>
                <c:pt idx="86">
                  <c:v>21.255299999999998</c:v>
                </c:pt>
                <c:pt idx="87">
                  <c:v>21.999300000000002</c:v>
                </c:pt>
                <c:pt idx="88">
                  <c:v>22.769300000000001</c:v>
                </c:pt>
                <c:pt idx="89">
                  <c:v>23.566199999999998</c:v>
                </c:pt>
                <c:pt idx="90">
                  <c:v>24.390999999999998</c:v>
                </c:pt>
                <c:pt idx="91">
                  <c:v>25.244700000000002</c:v>
                </c:pt>
                <c:pt idx="92">
                  <c:v>26.1282</c:v>
                </c:pt>
                <c:pt idx="93">
                  <c:v>27.0427</c:v>
                </c:pt>
                <c:pt idx="94">
                  <c:v>27.9892</c:v>
                </c:pt>
                <c:pt idx="95">
                  <c:v>28.968900000000001</c:v>
                </c:pt>
                <c:pt idx="96">
                  <c:v>29.982800000000001</c:v>
                </c:pt>
                <c:pt idx="97">
                  <c:v>31.0322</c:v>
                </c:pt>
                <c:pt idx="98">
                  <c:v>32.118299999999998</c:v>
                </c:pt>
                <c:pt idx="99">
                  <c:v>33.242400000000004</c:v>
                </c:pt>
              </c:numCache>
            </c:numRef>
          </c:xVal>
          <c:yVal>
            <c:numRef>
              <c:f>'https://d.docs.live.net/c3f2976d193ae8a3/Mines/Research/Project/Niobara filtration/Experimental data/[Zhiming_Nio2_N2_001 (DFT method  Pore Size Distribution).xlsx]Zhiming_Nio2_N2_001 (DFT method'!$B$2:$B$101</c:f>
              <c:numCache>
                <c:formatCode>General</c:formatCode>
                <c:ptCount val="100"/>
                <c:pt idx="0">
                  <c:v>3.5700000000000001E-6</c:v>
                </c:pt>
                <c:pt idx="1">
                  <c:v>3.04E-5</c:v>
                </c:pt>
                <c:pt idx="2">
                  <c:v>9.8499999999999995E-5</c:v>
                </c:pt>
                <c:pt idx="3">
                  <c:v>2.1000000000000001E-4</c:v>
                </c:pt>
                <c:pt idx="4">
                  <c:v>3.48E-4</c:v>
                </c:pt>
                <c:pt idx="5">
                  <c:v>4.86E-4</c:v>
                </c:pt>
                <c:pt idx="6">
                  <c:v>5.9699999999999998E-4</c:v>
                </c:pt>
                <c:pt idx="7">
                  <c:v>6.7299999999999999E-4</c:v>
                </c:pt>
                <c:pt idx="8">
                  <c:v>7.2199999999999999E-4</c:v>
                </c:pt>
                <c:pt idx="9">
                  <c:v>7.6400000000000003E-4</c:v>
                </c:pt>
                <c:pt idx="10">
                  <c:v>8.1800000000000004E-4</c:v>
                </c:pt>
                <c:pt idx="11">
                  <c:v>8.8500000000000004E-4</c:v>
                </c:pt>
                <c:pt idx="12">
                  <c:v>9.4600000000000001E-4</c:v>
                </c:pt>
                <c:pt idx="13">
                  <c:v>9.8299999999999993E-4</c:v>
                </c:pt>
                <c:pt idx="14">
                  <c:v>1E-3</c:v>
                </c:pt>
                <c:pt idx="15">
                  <c:v>1.01E-3</c:v>
                </c:pt>
                <c:pt idx="16">
                  <c:v>1.0200000000000001E-3</c:v>
                </c:pt>
                <c:pt idx="17">
                  <c:v>1.0200000000000001E-3</c:v>
                </c:pt>
                <c:pt idx="18">
                  <c:v>1.0300000000000001E-3</c:v>
                </c:pt>
                <c:pt idx="19">
                  <c:v>1.0300000000000001E-3</c:v>
                </c:pt>
                <c:pt idx="20">
                  <c:v>1.0300000000000001E-3</c:v>
                </c:pt>
                <c:pt idx="21">
                  <c:v>1.0300000000000001E-3</c:v>
                </c:pt>
                <c:pt idx="22">
                  <c:v>1.0300000000000001E-3</c:v>
                </c:pt>
                <c:pt idx="23">
                  <c:v>1.0300000000000001E-3</c:v>
                </c:pt>
                <c:pt idx="24">
                  <c:v>1.0300000000000001E-3</c:v>
                </c:pt>
                <c:pt idx="25">
                  <c:v>1.0300000000000001E-3</c:v>
                </c:pt>
                <c:pt idx="26">
                  <c:v>1.0300000000000001E-3</c:v>
                </c:pt>
                <c:pt idx="27">
                  <c:v>1.0300000000000001E-3</c:v>
                </c:pt>
                <c:pt idx="28">
                  <c:v>1.0300000000000001E-3</c:v>
                </c:pt>
                <c:pt idx="29">
                  <c:v>1.0300000000000001E-3</c:v>
                </c:pt>
                <c:pt idx="30">
                  <c:v>1.0399999999999999E-3</c:v>
                </c:pt>
                <c:pt idx="31">
                  <c:v>1.06E-3</c:v>
                </c:pt>
                <c:pt idx="32">
                  <c:v>1.09E-3</c:v>
                </c:pt>
                <c:pt idx="33">
                  <c:v>1.1199999999999999E-3</c:v>
                </c:pt>
                <c:pt idx="34">
                  <c:v>1.16E-3</c:v>
                </c:pt>
                <c:pt idx="35">
                  <c:v>1.2099999999999999E-3</c:v>
                </c:pt>
                <c:pt idx="36">
                  <c:v>1.2600000000000001E-3</c:v>
                </c:pt>
                <c:pt idx="37">
                  <c:v>1.34E-3</c:v>
                </c:pt>
                <c:pt idx="38">
                  <c:v>1.4300000000000001E-3</c:v>
                </c:pt>
                <c:pt idx="39">
                  <c:v>1.5299999999999999E-3</c:v>
                </c:pt>
                <c:pt idx="40">
                  <c:v>1.6299999999999999E-3</c:v>
                </c:pt>
                <c:pt idx="41">
                  <c:v>1.72E-3</c:v>
                </c:pt>
                <c:pt idx="42">
                  <c:v>1.81E-3</c:v>
                </c:pt>
                <c:pt idx="43">
                  <c:v>1.9E-3</c:v>
                </c:pt>
                <c:pt idx="44">
                  <c:v>2E-3</c:v>
                </c:pt>
                <c:pt idx="45">
                  <c:v>2.0799999999999998E-3</c:v>
                </c:pt>
                <c:pt idx="46">
                  <c:v>2.14E-3</c:v>
                </c:pt>
                <c:pt idx="47">
                  <c:v>2.2100000000000002E-3</c:v>
                </c:pt>
                <c:pt idx="48">
                  <c:v>2.2799999999999999E-3</c:v>
                </c:pt>
                <c:pt idx="49">
                  <c:v>2.3500000000000001E-3</c:v>
                </c:pt>
                <c:pt idx="50">
                  <c:v>2.4299999999999999E-3</c:v>
                </c:pt>
                <c:pt idx="51">
                  <c:v>2.5100000000000001E-3</c:v>
                </c:pt>
                <c:pt idx="52">
                  <c:v>2.5999999999999999E-3</c:v>
                </c:pt>
                <c:pt idx="53">
                  <c:v>2.7000000000000001E-3</c:v>
                </c:pt>
                <c:pt idx="54">
                  <c:v>2.81E-3</c:v>
                </c:pt>
                <c:pt idx="55">
                  <c:v>2.8999999999999998E-3</c:v>
                </c:pt>
                <c:pt idx="56">
                  <c:v>3.0000000000000001E-3</c:v>
                </c:pt>
                <c:pt idx="57">
                  <c:v>3.13E-3</c:v>
                </c:pt>
                <c:pt idx="58">
                  <c:v>3.2599999999999999E-3</c:v>
                </c:pt>
                <c:pt idx="59">
                  <c:v>3.3600000000000001E-3</c:v>
                </c:pt>
                <c:pt idx="60">
                  <c:v>3.4499999999999999E-3</c:v>
                </c:pt>
                <c:pt idx="61">
                  <c:v>3.5599999999999998E-3</c:v>
                </c:pt>
                <c:pt idx="62">
                  <c:v>3.7100000000000002E-3</c:v>
                </c:pt>
                <c:pt idx="63">
                  <c:v>3.8700000000000002E-3</c:v>
                </c:pt>
                <c:pt idx="64">
                  <c:v>4.0099999999999997E-3</c:v>
                </c:pt>
                <c:pt idx="65">
                  <c:v>4.1200000000000004E-3</c:v>
                </c:pt>
                <c:pt idx="66">
                  <c:v>4.2399999999999998E-3</c:v>
                </c:pt>
                <c:pt idx="67">
                  <c:v>4.3800000000000002E-3</c:v>
                </c:pt>
                <c:pt idx="68">
                  <c:v>4.5999999999999999E-3</c:v>
                </c:pt>
                <c:pt idx="69">
                  <c:v>4.8199999999999996E-3</c:v>
                </c:pt>
                <c:pt idx="70">
                  <c:v>5.0099999999999997E-3</c:v>
                </c:pt>
                <c:pt idx="71">
                  <c:v>5.1700000000000001E-3</c:v>
                </c:pt>
                <c:pt idx="72">
                  <c:v>5.3200000000000001E-3</c:v>
                </c:pt>
                <c:pt idx="73">
                  <c:v>5.4599999999999996E-3</c:v>
                </c:pt>
                <c:pt idx="74">
                  <c:v>5.5799999999999999E-3</c:v>
                </c:pt>
                <c:pt idx="75">
                  <c:v>5.6899999999999997E-3</c:v>
                </c:pt>
                <c:pt idx="76">
                  <c:v>5.8999999999999999E-3</c:v>
                </c:pt>
                <c:pt idx="77">
                  <c:v>6.2100000000000002E-3</c:v>
                </c:pt>
                <c:pt idx="78">
                  <c:v>6.5300000000000002E-3</c:v>
                </c:pt>
                <c:pt idx="79">
                  <c:v>6.8399999999999997E-3</c:v>
                </c:pt>
                <c:pt idx="80">
                  <c:v>7.1399999999999996E-3</c:v>
                </c:pt>
                <c:pt idx="81">
                  <c:v>7.4200000000000004E-3</c:v>
                </c:pt>
                <c:pt idx="82">
                  <c:v>7.6699999999999997E-3</c:v>
                </c:pt>
                <c:pt idx="83">
                  <c:v>7.8799999999999999E-3</c:v>
                </c:pt>
                <c:pt idx="84">
                  <c:v>8.1099999999999992E-3</c:v>
                </c:pt>
                <c:pt idx="85">
                  <c:v>8.3400000000000002E-3</c:v>
                </c:pt>
                <c:pt idx="86">
                  <c:v>8.5100000000000002E-3</c:v>
                </c:pt>
                <c:pt idx="87">
                  <c:v>8.6899999999999998E-3</c:v>
                </c:pt>
                <c:pt idx="88">
                  <c:v>8.8800000000000007E-3</c:v>
                </c:pt>
                <c:pt idx="89">
                  <c:v>8.9999999999999993E-3</c:v>
                </c:pt>
                <c:pt idx="90">
                  <c:v>9.11E-3</c:v>
                </c:pt>
                <c:pt idx="91">
                  <c:v>9.4199999999999996E-3</c:v>
                </c:pt>
                <c:pt idx="92">
                  <c:v>9.9500000000000005E-3</c:v>
                </c:pt>
                <c:pt idx="93">
                  <c:v>1.04E-2</c:v>
                </c:pt>
                <c:pt idx="94">
                  <c:v>1.0800000000000001E-2</c:v>
                </c:pt>
                <c:pt idx="95">
                  <c:v>1.12E-2</c:v>
                </c:pt>
                <c:pt idx="96">
                  <c:v>1.1599999999999999E-2</c:v>
                </c:pt>
                <c:pt idx="97">
                  <c:v>1.18E-2</c:v>
                </c:pt>
                <c:pt idx="98">
                  <c:v>1.21E-2</c:v>
                </c:pt>
                <c:pt idx="99">
                  <c:v>1.2800000000000001E-2</c:v>
                </c:pt>
              </c:numCache>
            </c:numRef>
          </c:yVal>
          <c:smooth val="1"/>
          <c:extLst>
            <c:ext xmlns:c16="http://schemas.microsoft.com/office/drawing/2014/chart" uri="{C3380CC4-5D6E-409C-BE32-E72D297353CC}">
              <c16:uniqueId val="{00000001-09E4-41A6-B9A3-F150DB400669}"/>
            </c:ext>
          </c:extLst>
        </c:ser>
        <c:dLbls>
          <c:showLegendKey val="0"/>
          <c:showVal val="0"/>
          <c:showCatName val="0"/>
          <c:showSerName val="0"/>
          <c:showPercent val="0"/>
          <c:showBubbleSize val="0"/>
        </c:dLbls>
        <c:axId val="401717320"/>
        <c:axId val="401716992"/>
      </c:scatterChart>
      <c:valAx>
        <c:axId val="401705840"/>
        <c:scaling>
          <c:logBase val="10"/>
          <c:orientation val="minMax"/>
          <c:max val="100"/>
          <c:min val="1"/>
        </c:scaling>
        <c:delete val="0"/>
        <c:axPos val="b"/>
        <c:title>
          <c:tx>
            <c:rich>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b="1"/>
                  <a:t>Pore diameter, nm</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cross"/>
        <c:minorTickMark val="cross"/>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1708136"/>
        <c:crosses val="autoZero"/>
        <c:crossBetween val="midCat"/>
      </c:valAx>
      <c:valAx>
        <c:axId val="40170813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b="1" err="1"/>
                  <a:t>dV</a:t>
                </a:r>
                <a:r>
                  <a:rPr lang="en-US" sz="1400" b="1"/>
                  <a:t>/</a:t>
                </a:r>
                <a:r>
                  <a:rPr lang="en-US" sz="1400" b="1" err="1"/>
                  <a:t>dlog</a:t>
                </a:r>
                <a:r>
                  <a:rPr lang="en-US" sz="1400" b="1"/>
                  <a:t>(D), cm</a:t>
                </a:r>
                <a:r>
                  <a:rPr lang="en-US" sz="1400" b="1" baseline="30000"/>
                  <a:t>3</a:t>
                </a:r>
                <a:r>
                  <a:rPr lang="en-US" sz="1400" b="1"/>
                  <a:t>/g</a:t>
                </a:r>
              </a:p>
            </c:rich>
          </c:tx>
          <c:layout>
            <c:manualLayout>
              <c:xMode val="edge"/>
              <c:yMode val="edge"/>
              <c:x val="9.5161308536755394E-3"/>
              <c:y val="0.2548927223610217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0"/>
        <c:majorTickMark val="in"/>
        <c:minorTickMark val="in"/>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1705840"/>
        <c:crossesAt val="0.1"/>
        <c:crossBetween val="midCat"/>
      </c:valAx>
      <c:valAx>
        <c:axId val="401716992"/>
        <c:scaling>
          <c:orientation val="minMax"/>
        </c:scaling>
        <c:delete val="0"/>
        <c:axPos val="r"/>
        <c:title>
          <c:tx>
            <c:rich>
              <a:bodyPr rot="-54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b="1"/>
                  <a:t>Cumulative pore volume, cm</a:t>
                </a:r>
                <a:r>
                  <a:rPr lang="en-US" sz="1400" b="1" baseline="30000"/>
                  <a:t>3</a:t>
                </a:r>
                <a:r>
                  <a:rPr lang="en-US" sz="1400" b="1"/>
                  <a:t>/g</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000" sourceLinked="0"/>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1717320"/>
        <c:crosses val="max"/>
        <c:crossBetween val="midCat"/>
      </c:valAx>
      <c:valAx>
        <c:axId val="401717320"/>
        <c:scaling>
          <c:logBase val="10"/>
          <c:orientation val="minMax"/>
        </c:scaling>
        <c:delete val="1"/>
        <c:axPos val="b"/>
        <c:numFmt formatCode="General" sourceLinked="1"/>
        <c:majorTickMark val="out"/>
        <c:minorTickMark val="none"/>
        <c:tickLblPos val="nextTo"/>
        <c:crossAx val="401716992"/>
        <c:crosses val="autoZero"/>
        <c:crossBetween val="midCat"/>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41763822646169E-2"/>
          <c:y val="3.2041814541814539E-2"/>
          <c:w val="0.87322822822822821"/>
          <c:h val="0.77940099190099188"/>
        </c:manualLayout>
      </c:layout>
      <c:scatterChart>
        <c:scatterStyle val="smoothMarker"/>
        <c:varyColors val="0"/>
        <c:ser>
          <c:idx val="0"/>
          <c:order val="0"/>
          <c:tx>
            <c:v>surface area distribution</c:v>
          </c:tx>
          <c:spPr>
            <a:ln w="19050" cap="rnd">
              <a:solidFill>
                <a:srgbClr val="0000FF"/>
              </a:solidFill>
              <a:round/>
            </a:ln>
            <a:effectLst/>
          </c:spPr>
          <c:marker>
            <c:symbol val="circle"/>
            <c:size val="5"/>
            <c:spPr>
              <a:solidFill>
                <a:srgbClr val="0000FF"/>
              </a:solidFill>
              <a:ln w="9525">
                <a:solidFill>
                  <a:srgbClr val="0000FF"/>
                </a:solidFill>
              </a:ln>
              <a:effectLst/>
            </c:spPr>
          </c:marker>
          <c:xVal>
            <c:numRef>
              <c:f>'[Zhiming_Nio1_N2_001 (DFT method  Pore Size Distribution).xlsx]Zhiming_Nio1_N2_001 (DFT method'!$A$2:$A$101</c:f>
              <c:numCache>
                <c:formatCode>General</c:formatCode>
                <c:ptCount val="100"/>
                <c:pt idx="0">
                  <c:v>0.92600000000000005</c:v>
                </c:pt>
                <c:pt idx="1">
                  <c:v>0.96599999999999997</c:v>
                </c:pt>
                <c:pt idx="2">
                  <c:v>1.0069999999999999</c:v>
                </c:pt>
                <c:pt idx="3">
                  <c:v>1.0509999999999999</c:v>
                </c:pt>
                <c:pt idx="4">
                  <c:v>1.0960000000000001</c:v>
                </c:pt>
                <c:pt idx="5">
                  <c:v>1.1439999999999999</c:v>
                </c:pt>
                <c:pt idx="6">
                  <c:v>1.1930000000000001</c:v>
                </c:pt>
                <c:pt idx="7">
                  <c:v>1.2450000000000001</c:v>
                </c:pt>
                <c:pt idx="8">
                  <c:v>1.2989999999999999</c:v>
                </c:pt>
                <c:pt idx="9">
                  <c:v>1.3560000000000001</c:v>
                </c:pt>
                <c:pt idx="10">
                  <c:v>1.4159999999999999</c:v>
                </c:pt>
                <c:pt idx="11">
                  <c:v>1.478</c:v>
                </c:pt>
                <c:pt idx="12">
                  <c:v>1.5429999999999999</c:v>
                </c:pt>
                <c:pt idx="13">
                  <c:v>1.611</c:v>
                </c:pt>
                <c:pt idx="14">
                  <c:v>1.6819999999999999</c:v>
                </c:pt>
                <c:pt idx="15">
                  <c:v>1.756</c:v>
                </c:pt>
                <c:pt idx="16">
                  <c:v>1.8340000000000001</c:v>
                </c:pt>
                <c:pt idx="17">
                  <c:v>1.915</c:v>
                </c:pt>
                <c:pt idx="18">
                  <c:v>2</c:v>
                </c:pt>
                <c:pt idx="19">
                  <c:v>2.1206</c:v>
                </c:pt>
                <c:pt idx="20">
                  <c:v>2.1947999999999999</c:v>
                </c:pt>
                <c:pt idx="21">
                  <c:v>2.2717000000000001</c:v>
                </c:pt>
                <c:pt idx="22">
                  <c:v>2.3512</c:v>
                </c:pt>
                <c:pt idx="23">
                  <c:v>2.4335</c:v>
                </c:pt>
                <c:pt idx="24">
                  <c:v>2.5186000000000002</c:v>
                </c:pt>
                <c:pt idx="25">
                  <c:v>2.6067999999999998</c:v>
                </c:pt>
                <c:pt idx="26">
                  <c:v>2.698</c:v>
                </c:pt>
                <c:pt idx="27">
                  <c:v>2.7925</c:v>
                </c:pt>
                <c:pt idx="28">
                  <c:v>2.8902000000000001</c:v>
                </c:pt>
                <c:pt idx="29">
                  <c:v>2.9914000000000001</c:v>
                </c:pt>
                <c:pt idx="30">
                  <c:v>3.0960999999999999</c:v>
                </c:pt>
                <c:pt idx="31">
                  <c:v>3.2044000000000001</c:v>
                </c:pt>
                <c:pt idx="32">
                  <c:v>3.3166000000000002</c:v>
                </c:pt>
                <c:pt idx="33">
                  <c:v>3.4325999999999999</c:v>
                </c:pt>
                <c:pt idx="34">
                  <c:v>3.5528</c:v>
                </c:pt>
                <c:pt idx="35">
                  <c:v>3.6770999999999998</c:v>
                </c:pt>
                <c:pt idx="36">
                  <c:v>3.8058000000000001</c:v>
                </c:pt>
                <c:pt idx="37">
                  <c:v>3.9390000000000001</c:v>
                </c:pt>
                <c:pt idx="38">
                  <c:v>4.0769000000000002</c:v>
                </c:pt>
                <c:pt idx="39">
                  <c:v>4.2195999999999998</c:v>
                </c:pt>
                <c:pt idx="40">
                  <c:v>4.3673000000000002</c:v>
                </c:pt>
                <c:pt idx="41">
                  <c:v>4.5201000000000002</c:v>
                </c:pt>
                <c:pt idx="42">
                  <c:v>4.6783999999999999</c:v>
                </c:pt>
                <c:pt idx="43">
                  <c:v>4.8421000000000003</c:v>
                </c:pt>
                <c:pt idx="44">
                  <c:v>5.0115999999999996</c:v>
                </c:pt>
                <c:pt idx="45">
                  <c:v>5.1870000000000003</c:v>
                </c:pt>
                <c:pt idx="46">
                  <c:v>5.3689999999999998</c:v>
                </c:pt>
                <c:pt idx="47">
                  <c:v>5.556</c:v>
                </c:pt>
                <c:pt idx="48">
                  <c:v>5.7510000000000003</c:v>
                </c:pt>
                <c:pt idx="49">
                  <c:v>5.952</c:v>
                </c:pt>
                <c:pt idx="50">
                  <c:v>6.16</c:v>
                </c:pt>
                <c:pt idx="51">
                  <c:v>6.3760000000000003</c:v>
                </c:pt>
                <c:pt idx="52">
                  <c:v>6.5990000000000002</c:v>
                </c:pt>
                <c:pt idx="53">
                  <c:v>6.83</c:v>
                </c:pt>
                <c:pt idx="54">
                  <c:v>7.069</c:v>
                </c:pt>
                <c:pt idx="55">
                  <c:v>7.3170000000000002</c:v>
                </c:pt>
                <c:pt idx="56">
                  <c:v>7.5730000000000004</c:v>
                </c:pt>
                <c:pt idx="57">
                  <c:v>7.8379000000000003</c:v>
                </c:pt>
                <c:pt idx="58">
                  <c:v>8.1121999999999996</c:v>
                </c:pt>
                <c:pt idx="59">
                  <c:v>8.3961000000000006</c:v>
                </c:pt>
                <c:pt idx="60">
                  <c:v>8.69</c:v>
                </c:pt>
                <c:pt idx="61">
                  <c:v>8.9940999999999995</c:v>
                </c:pt>
                <c:pt idx="62">
                  <c:v>9.3088999999999995</c:v>
                </c:pt>
                <c:pt idx="63">
                  <c:v>9.6347000000000005</c:v>
                </c:pt>
                <c:pt idx="64">
                  <c:v>9.9719999999999995</c:v>
                </c:pt>
                <c:pt idx="65">
                  <c:v>10.321</c:v>
                </c:pt>
                <c:pt idx="66">
                  <c:v>10.682</c:v>
                </c:pt>
                <c:pt idx="67">
                  <c:v>11.055999999999999</c:v>
                </c:pt>
                <c:pt idx="68">
                  <c:v>11.443</c:v>
                </c:pt>
                <c:pt idx="69">
                  <c:v>11.8436</c:v>
                </c:pt>
                <c:pt idx="70">
                  <c:v>12.258100000000001</c:v>
                </c:pt>
                <c:pt idx="71">
                  <c:v>12.687099999999999</c:v>
                </c:pt>
                <c:pt idx="72">
                  <c:v>13.1312</c:v>
                </c:pt>
                <c:pt idx="73">
                  <c:v>13.5908</c:v>
                </c:pt>
                <c:pt idx="74">
                  <c:v>14.0664</c:v>
                </c:pt>
                <c:pt idx="75">
                  <c:v>14.5588</c:v>
                </c:pt>
                <c:pt idx="76">
                  <c:v>15.068300000000001</c:v>
                </c:pt>
                <c:pt idx="77">
                  <c:v>15.595700000000001</c:v>
                </c:pt>
                <c:pt idx="78">
                  <c:v>16.1416</c:v>
                </c:pt>
                <c:pt idx="79">
                  <c:v>16.706499999999998</c:v>
                </c:pt>
                <c:pt idx="80">
                  <c:v>17.2912</c:v>
                </c:pt>
                <c:pt idx="81">
                  <c:v>17.8964</c:v>
                </c:pt>
                <c:pt idx="82">
                  <c:v>18.5228</c:v>
                </c:pt>
                <c:pt idx="83">
                  <c:v>19.171099999999999</c:v>
                </c:pt>
                <c:pt idx="84">
                  <c:v>19.842099999999999</c:v>
                </c:pt>
                <c:pt idx="85">
                  <c:v>20.5366</c:v>
                </c:pt>
                <c:pt idx="86">
                  <c:v>21.255299999999998</c:v>
                </c:pt>
                <c:pt idx="87">
                  <c:v>21.999300000000002</c:v>
                </c:pt>
                <c:pt idx="88">
                  <c:v>22.769300000000001</c:v>
                </c:pt>
                <c:pt idx="89">
                  <c:v>23.566199999999998</c:v>
                </c:pt>
                <c:pt idx="90">
                  <c:v>24.390999999999998</c:v>
                </c:pt>
                <c:pt idx="91">
                  <c:v>25.244700000000002</c:v>
                </c:pt>
                <c:pt idx="92">
                  <c:v>26.1282</c:v>
                </c:pt>
                <c:pt idx="93">
                  <c:v>27.0427</c:v>
                </c:pt>
                <c:pt idx="94">
                  <c:v>27.9892</c:v>
                </c:pt>
                <c:pt idx="95">
                  <c:v>28.968900000000001</c:v>
                </c:pt>
                <c:pt idx="96">
                  <c:v>29.982800000000001</c:v>
                </c:pt>
                <c:pt idx="97">
                  <c:v>31.0322</c:v>
                </c:pt>
                <c:pt idx="98">
                  <c:v>32.118299999999998</c:v>
                </c:pt>
                <c:pt idx="99">
                  <c:v>33.242400000000004</c:v>
                </c:pt>
              </c:numCache>
            </c:numRef>
          </c:xVal>
          <c:yVal>
            <c:numRef>
              <c:f>'[Zhiming_Nio1_N2_001 (DFT method  Pore Size Distribution).xlsx]Zhiming_Nio1_N2_001 (DFT method'!$G$2:$G$101</c:f>
              <c:numCache>
                <c:formatCode>0.00E+00</c:formatCode>
                <c:ptCount val="100"/>
                <c:pt idx="0">
                  <c:v>0</c:v>
                </c:pt>
                <c:pt idx="1">
                  <c:v>1.4680361518892839</c:v>
                </c:pt>
                <c:pt idx="2">
                  <c:v>5.63444874840736</c:v>
                </c:pt>
                <c:pt idx="3">
                  <c:v>9.9946699322027452</c:v>
                </c:pt>
                <c:pt idx="4">
                  <c:v>12.794820637941877</c:v>
                </c:pt>
                <c:pt idx="5">
                  <c:v>12.038099072980312</c:v>
                </c:pt>
                <c:pt idx="6">
                  <c:v>9.3122758140430317</c:v>
                </c:pt>
                <c:pt idx="7">
                  <c:v>5.6187681439240711</c:v>
                </c:pt>
                <c:pt idx="8">
                  <c:v>3.0807897768732437</c:v>
                </c:pt>
                <c:pt idx="9">
                  <c:v>2.0794553871425512</c:v>
                </c:pt>
                <c:pt idx="10">
                  <c:v>2.4094803033512013</c:v>
                </c:pt>
                <c:pt idx="11">
                  <c:v>3.1105437814449126</c:v>
                </c:pt>
                <c:pt idx="12">
                  <c:v>3.0341670339103</c:v>
                </c:pt>
                <c:pt idx="13">
                  <c:v>2.3740573342805811</c:v>
                </c:pt>
                <c:pt idx="14">
                  <c:v>1.5995275762098018</c:v>
                </c:pt>
                <c:pt idx="15">
                  <c:v>1.0472249106340641</c:v>
                </c:pt>
                <c:pt idx="16">
                  <c:v>0.7559064498386433</c:v>
                </c:pt>
                <c:pt idx="17">
                  <c:v>0.56881910844778416</c:v>
                </c:pt>
                <c:pt idx="18">
                  <c:v>0.36518999574885563</c:v>
                </c:pt>
                <c:pt idx="19">
                  <c:v>0</c:v>
                </c:pt>
                <c:pt idx="20">
                  <c:v>0</c:v>
                </c:pt>
                <c:pt idx="21">
                  <c:v>0</c:v>
                </c:pt>
                <c:pt idx="22">
                  <c:v>0</c:v>
                </c:pt>
                <c:pt idx="23">
                  <c:v>0</c:v>
                </c:pt>
                <c:pt idx="24">
                  <c:v>0</c:v>
                </c:pt>
                <c:pt idx="25">
                  <c:v>0</c:v>
                </c:pt>
                <c:pt idx="26">
                  <c:v>0</c:v>
                </c:pt>
                <c:pt idx="27">
                  <c:v>0</c:v>
                </c:pt>
                <c:pt idx="28">
                  <c:v>0</c:v>
                </c:pt>
                <c:pt idx="29">
                  <c:v>0</c:v>
                </c:pt>
                <c:pt idx="30">
                  <c:v>0.44912912350438849</c:v>
                </c:pt>
                <c:pt idx="31">
                  <c:v>1.1436525691584687</c:v>
                </c:pt>
                <c:pt idx="32">
                  <c:v>1.8099106315035005</c:v>
                </c:pt>
                <c:pt idx="33">
                  <c:v>2.363252223473197</c:v>
                </c:pt>
                <c:pt idx="34">
                  <c:v>2.7486897709787872</c:v>
                </c:pt>
                <c:pt idx="35">
                  <c:v>2.9633924759069417</c:v>
                </c:pt>
                <c:pt idx="36">
                  <c:v>3.1897969182776933</c:v>
                </c:pt>
                <c:pt idx="37">
                  <c:v>3.7095820166531506</c:v>
                </c:pt>
                <c:pt idx="38">
                  <c:v>4.4871815811699092</c:v>
                </c:pt>
                <c:pt idx="39">
                  <c:v>4.8288460650236447</c:v>
                </c:pt>
                <c:pt idx="40">
                  <c:v>4.9174230596734869</c:v>
                </c:pt>
                <c:pt idx="41">
                  <c:v>5.1206941203904544</c:v>
                </c:pt>
                <c:pt idx="42">
                  <c:v>5.2246208380457215</c:v>
                </c:pt>
                <c:pt idx="43">
                  <c:v>5.4297321247690107</c:v>
                </c:pt>
                <c:pt idx="44">
                  <c:v>4.9158847025728569</c:v>
                </c:pt>
                <c:pt idx="45">
                  <c:v>3.7502617874910764</c:v>
                </c:pt>
                <c:pt idx="46">
                  <c:v>2.8804809918784127</c:v>
                </c:pt>
                <c:pt idx="47">
                  <c:v>2.6609778575483829</c:v>
                </c:pt>
                <c:pt idx="48">
                  <c:v>2.568980372742899</c:v>
                </c:pt>
                <c:pt idx="49">
                  <c:v>2.9876870512231224</c:v>
                </c:pt>
                <c:pt idx="50">
                  <c:v>3.6310845882478908</c:v>
                </c:pt>
                <c:pt idx="51">
                  <c:v>3.5822329429149291</c:v>
                </c:pt>
                <c:pt idx="52">
                  <c:v>3.5707683717369112</c:v>
                </c:pt>
                <c:pt idx="53">
                  <c:v>4.1990172014348719</c:v>
                </c:pt>
                <c:pt idx="54">
                  <c:v>4.3459520639741012</c:v>
                </c:pt>
                <c:pt idx="55">
                  <c:v>3.7065633275962351</c:v>
                </c:pt>
                <c:pt idx="56">
                  <c:v>3.5398078125765142</c:v>
                </c:pt>
                <c:pt idx="57">
                  <c:v>3.9162926789820331</c:v>
                </c:pt>
                <c:pt idx="58">
                  <c:v>3.5676948811547833</c:v>
                </c:pt>
                <c:pt idx="59">
                  <c:v>2.5905864497044999</c:v>
                </c:pt>
                <c:pt idx="60">
                  <c:v>1.8908943912921754</c:v>
                </c:pt>
                <c:pt idx="61">
                  <c:v>2.2780648643387522</c:v>
                </c:pt>
                <c:pt idx="62">
                  <c:v>3.6224363088971145</c:v>
                </c:pt>
                <c:pt idx="63">
                  <c:v>3.8823254042072031</c:v>
                </c:pt>
                <c:pt idx="64">
                  <c:v>3.1457088609851178</c:v>
                </c:pt>
                <c:pt idx="65">
                  <c:v>2.4953229782031126</c:v>
                </c:pt>
                <c:pt idx="66">
                  <c:v>2.4842176102996025</c:v>
                </c:pt>
                <c:pt idx="67">
                  <c:v>3.7676923566450409</c:v>
                </c:pt>
                <c:pt idx="68">
                  <c:v>5.1906508001687808</c:v>
                </c:pt>
                <c:pt idx="69">
                  <c:v>5.0996577029808607</c:v>
                </c:pt>
                <c:pt idx="70">
                  <c:v>4.0362205209655349</c:v>
                </c:pt>
                <c:pt idx="71">
                  <c:v>3.2426571339990482</c:v>
                </c:pt>
                <c:pt idx="72">
                  <c:v>3.1142776534317114</c:v>
                </c:pt>
                <c:pt idx="73">
                  <c:v>2.6099173883874141</c:v>
                </c:pt>
                <c:pt idx="74">
                  <c:v>1.9206726190590229</c:v>
                </c:pt>
                <c:pt idx="75">
                  <c:v>2.0482477145499725</c:v>
                </c:pt>
                <c:pt idx="76">
                  <c:v>4.7533578850764195</c:v>
                </c:pt>
                <c:pt idx="77">
                  <c:v>6.1406829032520394</c:v>
                </c:pt>
                <c:pt idx="78">
                  <c:v>5.9096177983945584</c:v>
                </c:pt>
                <c:pt idx="79">
                  <c:v>5.5394118512791231</c:v>
                </c:pt>
                <c:pt idx="80">
                  <c:v>5.2555086355171818</c:v>
                </c:pt>
                <c:pt idx="81">
                  <c:v>4.6977101598414857</c:v>
                </c:pt>
                <c:pt idx="82">
                  <c:v>4.0944310234089709</c:v>
                </c:pt>
                <c:pt idx="83">
                  <c:v>3.2533456649231738</c:v>
                </c:pt>
                <c:pt idx="84">
                  <c:v>3.4174716507925473</c:v>
                </c:pt>
                <c:pt idx="85">
                  <c:v>3.437784457810817</c:v>
                </c:pt>
                <c:pt idx="86">
                  <c:v>2.3736936409651426</c:v>
                </c:pt>
                <c:pt idx="87">
                  <c:v>2.4567801214607399</c:v>
                </c:pt>
                <c:pt idx="88">
                  <c:v>2.5480129868343933</c:v>
                </c:pt>
                <c:pt idx="89">
                  <c:v>1.5193690629184557</c:v>
                </c:pt>
                <c:pt idx="90">
                  <c:v>1.4546049427833401</c:v>
                </c:pt>
                <c:pt idx="91">
                  <c:v>3.9410831390238403</c:v>
                </c:pt>
                <c:pt idx="92">
                  <c:v>5.8658343731097862</c:v>
                </c:pt>
                <c:pt idx="93">
                  <c:v>4.7697378307041527</c:v>
                </c:pt>
                <c:pt idx="94">
                  <c:v>4.1310856912975362</c:v>
                </c:pt>
                <c:pt idx="95">
                  <c:v>4.0689047953265485</c:v>
                </c:pt>
                <c:pt idx="96">
                  <c:v>3.4657050059763383</c:v>
                </c:pt>
                <c:pt idx="97">
                  <c:v>2.2365189991439478</c:v>
                </c:pt>
                <c:pt idx="98">
                  <c:v>2.8916451447793468</c:v>
                </c:pt>
                <c:pt idx="99">
                  <c:v>5.8479199387243792</c:v>
                </c:pt>
              </c:numCache>
            </c:numRef>
          </c:yVal>
          <c:smooth val="1"/>
          <c:extLst>
            <c:ext xmlns:c16="http://schemas.microsoft.com/office/drawing/2014/chart" uri="{C3380CC4-5D6E-409C-BE32-E72D297353CC}">
              <c16:uniqueId val="{00000000-D5E2-4E0E-86E6-18E144FEB5FB}"/>
            </c:ext>
          </c:extLst>
        </c:ser>
        <c:dLbls>
          <c:showLegendKey val="0"/>
          <c:showVal val="0"/>
          <c:showCatName val="0"/>
          <c:showSerName val="0"/>
          <c:showPercent val="0"/>
          <c:showBubbleSize val="0"/>
        </c:dLbls>
        <c:axId val="401705840"/>
        <c:axId val="401708136"/>
      </c:scatterChart>
      <c:scatterChart>
        <c:scatterStyle val="smoothMarker"/>
        <c:varyColors val="0"/>
        <c:ser>
          <c:idx val="1"/>
          <c:order val="1"/>
          <c:tx>
            <c:v>cumulative surface area</c:v>
          </c:tx>
          <c:spPr>
            <a:ln w="19050" cap="rnd">
              <a:solidFill>
                <a:srgbClr val="FF6600"/>
              </a:solidFill>
              <a:round/>
            </a:ln>
            <a:effectLst/>
          </c:spPr>
          <c:marker>
            <c:symbol val="circle"/>
            <c:size val="5"/>
            <c:spPr>
              <a:solidFill>
                <a:srgbClr val="FF6600"/>
              </a:solidFill>
              <a:ln w="9525">
                <a:solidFill>
                  <a:srgbClr val="FF6600"/>
                </a:solidFill>
              </a:ln>
              <a:effectLst/>
            </c:spPr>
          </c:marker>
          <c:xVal>
            <c:numRef>
              <c:f>'https://d.docs.live.net/c3f2976d193ae8a3/Mines/Research/Project/Niobara filtration/Experimental data/[Zhiming_Nio2_N2_001 (DFT method  Pore Size Distribution).xlsx]Zhiming_Nio2_N2_001 (DFT method'!$A$2:$A$101</c:f>
              <c:numCache>
                <c:formatCode>General</c:formatCode>
                <c:ptCount val="100"/>
                <c:pt idx="0">
                  <c:v>0.92600000000000005</c:v>
                </c:pt>
                <c:pt idx="1">
                  <c:v>0.96599999999999997</c:v>
                </c:pt>
                <c:pt idx="2">
                  <c:v>1.0069999999999999</c:v>
                </c:pt>
                <c:pt idx="3">
                  <c:v>1.0509999999999999</c:v>
                </c:pt>
                <c:pt idx="4">
                  <c:v>1.0960000000000001</c:v>
                </c:pt>
                <c:pt idx="5">
                  <c:v>1.1439999999999999</c:v>
                </c:pt>
                <c:pt idx="6">
                  <c:v>1.1930000000000001</c:v>
                </c:pt>
                <c:pt idx="7">
                  <c:v>1.2450000000000001</c:v>
                </c:pt>
                <c:pt idx="8">
                  <c:v>1.2989999999999999</c:v>
                </c:pt>
                <c:pt idx="9">
                  <c:v>1.3560000000000001</c:v>
                </c:pt>
                <c:pt idx="10">
                  <c:v>1.4159999999999999</c:v>
                </c:pt>
                <c:pt idx="11">
                  <c:v>1.478</c:v>
                </c:pt>
                <c:pt idx="12">
                  <c:v>1.5429999999999999</c:v>
                </c:pt>
                <c:pt idx="13">
                  <c:v>1.611</c:v>
                </c:pt>
                <c:pt idx="14">
                  <c:v>1.6819999999999999</c:v>
                </c:pt>
                <c:pt idx="15">
                  <c:v>1.756</c:v>
                </c:pt>
                <c:pt idx="16">
                  <c:v>1.8340000000000001</c:v>
                </c:pt>
                <c:pt idx="17">
                  <c:v>1.915</c:v>
                </c:pt>
                <c:pt idx="18">
                  <c:v>2</c:v>
                </c:pt>
                <c:pt idx="19">
                  <c:v>2.1206</c:v>
                </c:pt>
                <c:pt idx="20">
                  <c:v>2.1947999999999999</c:v>
                </c:pt>
                <c:pt idx="21">
                  <c:v>2.2717000000000001</c:v>
                </c:pt>
                <c:pt idx="22">
                  <c:v>2.3512</c:v>
                </c:pt>
                <c:pt idx="23">
                  <c:v>2.4335</c:v>
                </c:pt>
                <c:pt idx="24">
                  <c:v>2.5186000000000002</c:v>
                </c:pt>
                <c:pt idx="25">
                  <c:v>2.6067999999999998</c:v>
                </c:pt>
                <c:pt idx="26">
                  <c:v>2.698</c:v>
                </c:pt>
                <c:pt idx="27">
                  <c:v>2.7925</c:v>
                </c:pt>
                <c:pt idx="28">
                  <c:v>2.8902000000000001</c:v>
                </c:pt>
                <c:pt idx="29">
                  <c:v>2.9914000000000001</c:v>
                </c:pt>
                <c:pt idx="30">
                  <c:v>3.0960999999999999</c:v>
                </c:pt>
                <c:pt idx="31">
                  <c:v>3.2044000000000001</c:v>
                </c:pt>
                <c:pt idx="32">
                  <c:v>3.3166000000000002</c:v>
                </c:pt>
                <c:pt idx="33">
                  <c:v>3.4325999999999999</c:v>
                </c:pt>
                <c:pt idx="34">
                  <c:v>3.5528</c:v>
                </c:pt>
                <c:pt idx="35">
                  <c:v>3.6770999999999998</c:v>
                </c:pt>
                <c:pt idx="36">
                  <c:v>3.8058000000000001</c:v>
                </c:pt>
                <c:pt idx="37">
                  <c:v>3.9390000000000001</c:v>
                </c:pt>
                <c:pt idx="38">
                  <c:v>4.0769000000000002</c:v>
                </c:pt>
                <c:pt idx="39">
                  <c:v>4.2195999999999998</c:v>
                </c:pt>
                <c:pt idx="40">
                  <c:v>4.3673000000000002</c:v>
                </c:pt>
                <c:pt idx="41">
                  <c:v>4.5201000000000002</c:v>
                </c:pt>
                <c:pt idx="42">
                  <c:v>4.6783999999999999</c:v>
                </c:pt>
                <c:pt idx="43">
                  <c:v>4.8421000000000003</c:v>
                </c:pt>
                <c:pt idx="44">
                  <c:v>5.0115999999999996</c:v>
                </c:pt>
                <c:pt idx="45">
                  <c:v>5.1870000000000003</c:v>
                </c:pt>
                <c:pt idx="46">
                  <c:v>5.3689999999999998</c:v>
                </c:pt>
                <c:pt idx="47">
                  <c:v>5.556</c:v>
                </c:pt>
                <c:pt idx="48">
                  <c:v>5.7510000000000003</c:v>
                </c:pt>
                <c:pt idx="49">
                  <c:v>5.952</c:v>
                </c:pt>
                <c:pt idx="50">
                  <c:v>6.16</c:v>
                </c:pt>
                <c:pt idx="51">
                  <c:v>6.3760000000000003</c:v>
                </c:pt>
                <c:pt idx="52">
                  <c:v>6.5990000000000002</c:v>
                </c:pt>
                <c:pt idx="53">
                  <c:v>6.83</c:v>
                </c:pt>
                <c:pt idx="54">
                  <c:v>7.069</c:v>
                </c:pt>
                <c:pt idx="55">
                  <c:v>7.3170000000000002</c:v>
                </c:pt>
                <c:pt idx="56">
                  <c:v>7.5730000000000004</c:v>
                </c:pt>
                <c:pt idx="57">
                  <c:v>7.8379000000000003</c:v>
                </c:pt>
                <c:pt idx="58">
                  <c:v>8.1121999999999996</c:v>
                </c:pt>
                <c:pt idx="59">
                  <c:v>8.3961000000000006</c:v>
                </c:pt>
                <c:pt idx="60">
                  <c:v>8.69</c:v>
                </c:pt>
                <c:pt idx="61">
                  <c:v>8.9940999999999995</c:v>
                </c:pt>
                <c:pt idx="62">
                  <c:v>9.3088999999999995</c:v>
                </c:pt>
                <c:pt idx="63">
                  <c:v>9.6347000000000005</c:v>
                </c:pt>
                <c:pt idx="64">
                  <c:v>9.9719999999999995</c:v>
                </c:pt>
                <c:pt idx="65">
                  <c:v>10.321</c:v>
                </c:pt>
                <c:pt idx="66">
                  <c:v>10.682</c:v>
                </c:pt>
                <c:pt idx="67">
                  <c:v>11.055999999999999</c:v>
                </c:pt>
                <c:pt idx="68">
                  <c:v>11.443</c:v>
                </c:pt>
                <c:pt idx="69">
                  <c:v>11.8436</c:v>
                </c:pt>
                <c:pt idx="70">
                  <c:v>12.258100000000001</c:v>
                </c:pt>
                <c:pt idx="71">
                  <c:v>12.687099999999999</c:v>
                </c:pt>
                <c:pt idx="72">
                  <c:v>13.1312</c:v>
                </c:pt>
                <c:pt idx="73">
                  <c:v>13.5908</c:v>
                </c:pt>
                <c:pt idx="74">
                  <c:v>14.0664</c:v>
                </c:pt>
                <c:pt idx="75">
                  <c:v>14.5588</c:v>
                </c:pt>
                <c:pt idx="76">
                  <c:v>15.068300000000001</c:v>
                </c:pt>
                <c:pt idx="77">
                  <c:v>15.595700000000001</c:v>
                </c:pt>
                <c:pt idx="78">
                  <c:v>16.1416</c:v>
                </c:pt>
                <c:pt idx="79">
                  <c:v>16.706499999999998</c:v>
                </c:pt>
                <c:pt idx="80">
                  <c:v>17.2912</c:v>
                </c:pt>
                <c:pt idx="81">
                  <c:v>17.8964</c:v>
                </c:pt>
                <c:pt idx="82">
                  <c:v>18.5228</c:v>
                </c:pt>
                <c:pt idx="83">
                  <c:v>19.171099999999999</c:v>
                </c:pt>
                <c:pt idx="84">
                  <c:v>19.842099999999999</c:v>
                </c:pt>
                <c:pt idx="85">
                  <c:v>20.5366</c:v>
                </c:pt>
                <c:pt idx="86">
                  <c:v>21.255299999999998</c:v>
                </c:pt>
                <c:pt idx="87">
                  <c:v>21.999300000000002</c:v>
                </c:pt>
                <c:pt idx="88">
                  <c:v>22.769300000000001</c:v>
                </c:pt>
                <c:pt idx="89">
                  <c:v>23.566199999999998</c:v>
                </c:pt>
                <c:pt idx="90">
                  <c:v>24.390999999999998</c:v>
                </c:pt>
                <c:pt idx="91">
                  <c:v>25.244700000000002</c:v>
                </c:pt>
                <c:pt idx="92">
                  <c:v>26.1282</c:v>
                </c:pt>
                <c:pt idx="93">
                  <c:v>27.0427</c:v>
                </c:pt>
                <c:pt idx="94">
                  <c:v>27.9892</c:v>
                </c:pt>
                <c:pt idx="95">
                  <c:v>28.968900000000001</c:v>
                </c:pt>
                <c:pt idx="96">
                  <c:v>29.982800000000001</c:v>
                </c:pt>
                <c:pt idx="97">
                  <c:v>31.0322</c:v>
                </c:pt>
                <c:pt idx="98">
                  <c:v>32.118299999999998</c:v>
                </c:pt>
                <c:pt idx="99">
                  <c:v>33.242400000000004</c:v>
                </c:pt>
              </c:numCache>
            </c:numRef>
          </c:xVal>
          <c:yVal>
            <c:numRef>
              <c:f>'https://d.docs.live.net/c3f2976d193ae8a3/Mines/Research/Project/Niobara filtration/Experimental data/[Zhiming_Nio2_N2_001 (DFT method  Pore Size Distribution).xlsx]Zhiming_Nio2_N2_001 (DFT method'!$C$2:$C$101</c:f>
              <c:numCache>
                <c:formatCode>General</c:formatCode>
                <c:ptCount val="100"/>
                <c:pt idx="0">
                  <c:v>7.7200000000000003E-3</c:v>
                </c:pt>
                <c:pt idx="1">
                  <c:v>6.3299999999999995E-2</c:v>
                </c:pt>
                <c:pt idx="2">
                  <c:v>0.19900000000000001</c:v>
                </c:pt>
                <c:pt idx="3">
                  <c:v>0.41099999999999998</c:v>
                </c:pt>
                <c:pt idx="4">
                  <c:v>0.66300000000000003</c:v>
                </c:pt>
                <c:pt idx="5">
                  <c:v>0.90400000000000003</c:v>
                </c:pt>
                <c:pt idx="6">
                  <c:v>1.0900000000000001</c:v>
                </c:pt>
                <c:pt idx="7">
                  <c:v>1.21</c:v>
                </c:pt>
                <c:pt idx="8">
                  <c:v>1.29</c:v>
                </c:pt>
                <c:pt idx="9">
                  <c:v>1.35</c:v>
                </c:pt>
                <c:pt idx="10">
                  <c:v>1.43</c:v>
                </c:pt>
                <c:pt idx="11">
                  <c:v>1.52</c:v>
                </c:pt>
                <c:pt idx="12">
                  <c:v>1.59</c:v>
                </c:pt>
                <c:pt idx="13">
                  <c:v>1.64</c:v>
                </c:pt>
                <c:pt idx="14">
                  <c:v>1.66</c:v>
                </c:pt>
                <c:pt idx="15">
                  <c:v>1.67</c:v>
                </c:pt>
                <c:pt idx="16">
                  <c:v>1.68</c:v>
                </c:pt>
                <c:pt idx="17">
                  <c:v>1.69</c:v>
                </c:pt>
                <c:pt idx="18">
                  <c:v>1.69</c:v>
                </c:pt>
                <c:pt idx="19">
                  <c:v>1.69</c:v>
                </c:pt>
                <c:pt idx="20">
                  <c:v>1.69</c:v>
                </c:pt>
                <c:pt idx="21">
                  <c:v>1.69</c:v>
                </c:pt>
                <c:pt idx="22">
                  <c:v>1.7</c:v>
                </c:pt>
                <c:pt idx="23">
                  <c:v>1.7</c:v>
                </c:pt>
                <c:pt idx="24">
                  <c:v>1.7</c:v>
                </c:pt>
                <c:pt idx="25">
                  <c:v>1.7</c:v>
                </c:pt>
                <c:pt idx="26">
                  <c:v>1.7</c:v>
                </c:pt>
                <c:pt idx="27">
                  <c:v>1.7</c:v>
                </c:pt>
                <c:pt idx="28">
                  <c:v>1.7</c:v>
                </c:pt>
                <c:pt idx="29">
                  <c:v>1.7</c:v>
                </c:pt>
                <c:pt idx="30">
                  <c:v>1.71</c:v>
                </c:pt>
                <c:pt idx="31">
                  <c:v>1.73</c:v>
                </c:pt>
                <c:pt idx="32">
                  <c:v>1.77</c:v>
                </c:pt>
                <c:pt idx="33">
                  <c:v>1.81</c:v>
                </c:pt>
                <c:pt idx="34">
                  <c:v>1.85</c:v>
                </c:pt>
                <c:pt idx="35">
                  <c:v>1.9</c:v>
                </c:pt>
                <c:pt idx="36">
                  <c:v>1.96</c:v>
                </c:pt>
                <c:pt idx="37">
                  <c:v>2.04</c:v>
                </c:pt>
                <c:pt idx="38">
                  <c:v>2.13</c:v>
                </c:pt>
                <c:pt idx="39">
                  <c:v>2.2200000000000002</c:v>
                </c:pt>
                <c:pt idx="40">
                  <c:v>2.31</c:v>
                </c:pt>
                <c:pt idx="41">
                  <c:v>2.39</c:v>
                </c:pt>
                <c:pt idx="42">
                  <c:v>2.4700000000000002</c:v>
                </c:pt>
                <c:pt idx="43">
                  <c:v>2.5499999999999998</c:v>
                </c:pt>
                <c:pt idx="44">
                  <c:v>2.62</c:v>
                </c:pt>
                <c:pt idx="45">
                  <c:v>2.68</c:v>
                </c:pt>
                <c:pt idx="46">
                  <c:v>2.73</c:v>
                </c:pt>
                <c:pt idx="47">
                  <c:v>2.78</c:v>
                </c:pt>
                <c:pt idx="48">
                  <c:v>2.83</c:v>
                </c:pt>
                <c:pt idx="49">
                  <c:v>2.88</c:v>
                </c:pt>
                <c:pt idx="50">
                  <c:v>2.93</c:v>
                </c:pt>
                <c:pt idx="51">
                  <c:v>2.98</c:v>
                </c:pt>
                <c:pt idx="52">
                  <c:v>3.03</c:v>
                </c:pt>
                <c:pt idx="53">
                  <c:v>3.09</c:v>
                </c:pt>
                <c:pt idx="54">
                  <c:v>3.15</c:v>
                </c:pt>
                <c:pt idx="55">
                  <c:v>3.2</c:v>
                </c:pt>
                <c:pt idx="56">
                  <c:v>3.25</c:v>
                </c:pt>
                <c:pt idx="57">
                  <c:v>3.32</c:v>
                </c:pt>
                <c:pt idx="58">
                  <c:v>3.39</c:v>
                </c:pt>
                <c:pt idx="59">
                  <c:v>3.43</c:v>
                </c:pt>
                <c:pt idx="60">
                  <c:v>3.47</c:v>
                </c:pt>
                <c:pt idx="61">
                  <c:v>3.52</c:v>
                </c:pt>
                <c:pt idx="62">
                  <c:v>3.59</c:v>
                </c:pt>
                <c:pt idx="63">
                  <c:v>3.66</c:v>
                </c:pt>
                <c:pt idx="64">
                  <c:v>3.71</c:v>
                </c:pt>
                <c:pt idx="65">
                  <c:v>3.76</c:v>
                </c:pt>
                <c:pt idx="66">
                  <c:v>3.8</c:v>
                </c:pt>
                <c:pt idx="67">
                  <c:v>3.85</c:v>
                </c:pt>
                <c:pt idx="68">
                  <c:v>3.93</c:v>
                </c:pt>
                <c:pt idx="69">
                  <c:v>4</c:v>
                </c:pt>
                <c:pt idx="70">
                  <c:v>4.0599999999999996</c:v>
                </c:pt>
                <c:pt idx="71">
                  <c:v>4.1100000000000003</c:v>
                </c:pt>
                <c:pt idx="72">
                  <c:v>4.16</c:v>
                </c:pt>
                <c:pt idx="73">
                  <c:v>4.2</c:v>
                </c:pt>
                <c:pt idx="74">
                  <c:v>4.2300000000000004</c:v>
                </c:pt>
                <c:pt idx="75">
                  <c:v>4.26</c:v>
                </c:pt>
                <c:pt idx="76">
                  <c:v>4.32</c:v>
                </c:pt>
                <c:pt idx="77">
                  <c:v>4.4000000000000004</c:v>
                </c:pt>
                <c:pt idx="78">
                  <c:v>4.4800000000000004</c:v>
                </c:pt>
                <c:pt idx="79">
                  <c:v>4.55</c:v>
                </c:pt>
                <c:pt idx="80">
                  <c:v>4.62</c:v>
                </c:pt>
                <c:pt idx="81">
                  <c:v>4.68</c:v>
                </c:pt>
                <c:pt idx="82">
                  <c:v>4.74</c:v>
                </c:pt>
                <c:pt idx="83">
                  <c:v>4.78</c:v>
                </c:pt>
                <c:pt idx="84">
                  <c:v>4.83</c:v>
                </c:pt>
                <c:pt idx="85">
                  <c:v>4.87</c:v>
                </c:pt>
                <c:pt idx="86">
                  <c:v>4.91</c:v>
                </c:pt>
                <c:pt idx="87">
                  <c:v>4.9400000000000004</c:v>
                </c:pt>
                <c:pt idx="88">
                  <c:v>4.97</c:v>
                </c:pt>
                <c:pt idx="89">
                  <c:v>4.99</c:v>
                </c:pt>
                <c:pt idx="90">
                  <c:v>5.01</c:v>
                </c:pt>
                <c:pt idx="91">
                  <c:v>5.0599999999999996</c:v>
                </c:pt>
                <c:pt idx="92">
                  <c:v>5.14</c:v>
                </c:pt>
                <c:pt idx="93">
                  <c:v>5.21</c:v>
                </c:pt>
                <c:pt idx="94">
                  <c:v>5.27</c:v>
                </c:pt>
                <c:pt idx="95">
                  <c:v>5.32</c:v>
                </c:pt>
                <c:pt idx="96">
                  <c:v>5.37</c:v>
                </c:pt>
                <c:pt idx="97">
                  <c:v>5.4</c:v>
                </c:pt>
                <c:pt idx="98">
                  <c:v>5.44</c:v>
                </c:pt>
                <c:pt idx="99">
                  <c:v>5.52</c:v>
                </c:pt>
              </c:numCache>
            </c:numRef>
          </c:yVal>
          <c:smooth val="1"/>
          <c:extLst>
            <c:ext xmlns:c16="http://schemas.microsoft.com/office/drawing/2014/chart" uri="{C3380CC4-5D6E-409C-BE32-E72D297353CC}">
              <c16:uniqueId val="{00000001-D5E2-4E0E-86E6-18E144FEB5FB}"/>
            </c:ext>
          </c:extLst>
        </c:ser>
        <c:dLbls>
          <c:showLegendKey val="0"/>
          <c:showVal val="0"/>
          <c:showCatName val="0"/>
          <c:showSerName val="0"/>
          <c:showPercent val="0"/>
          <c:showBubbleSize val="0"/>
        </c:dLbls>
        <c:axId val="401717320"/>
        <c:axId val="401716992"/>
      </c:scatterChart>
      <c:valAx>
        <c:axId val="401705840"/>
        <c:scaling>
          <c:logBase val="10"/>
          <c:orientation val="minMax"/>
          <c:max val="100"/>
          <c:min val="1"/>
        </c:scaling>
        <c:delete val="0"/>
        <c:axPos val="b"/>
        <c:title>
          <c:tx>
            <c:rich>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b="1"/>
                  <a:t>Pore diameter, nm</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cross"/>
        <c:minorTickMark val="cross"/>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1708136"/>
        <c:crosses val="autoZero"/>
        <c:crossBetween val="midCat"/>
      </c:valAx>
      <c:valAx>
        <c:axId val="40170813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b="1" err="1">
                    <a:solidFill>
                      <a:schemeClr val="tx1"/>
                    </a:solidFill>
                  </a:rPr>
                  <a:t>dS</a:t>
                </a:r>
                <a:r>
                  <a:rPr lang="en-US" sz="1400" b="1">
                    <a:solidFill>
                      <a:schemeClr val="tx1"/>
                    </a:solidFill>
                  </a:rPr>
                  <a:t>/</a:t>
                </a:r>
                <a:r>
                  <a:rPr lang="en-US" sz="1400" b="1" err="1">
                    <a:solidFill>
                      <a:schemeClr val="tx1"/>
                    </a:solidFill>
                  </a:rPr>
                  <a:t>dlog</a:t>
                </a:r>
                <a:r>
                  <a:rPr lang="en-US" sz="1400" b="1">
                    <a:solidFill>
                      <a:schemeClr val="tx1"/>
                    </a:solidFill>
                  </a:rPr>
                  <a:t>(D), m</a:t>
                </a:r>
                <a:r>
                  <a:rPr lang="en-US" sz="1400" b="1" baseline="30000">
                    <a:solidFill>
                      <a:schemeClr val="tx1"/>
                    </a:solidFill>
                  </a:rPr>
                  <a:t>2</a:t>
                </a:r>
                <a:r>
                  <a:rPr lang="en-US" sz="1400" b="1">
                    <a:solidFill>
                      <a:schemeClr val="tx1"/>
                    </a:solidFill>
                  </a:rPr>
                  <a:t>/g</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0"/>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1705840"/>
        <c:crossesAt val="0.1"/>
        <c:crossBetween val="midCat"/>
      </c:valAx>
      <c:valAx>
        <c:axId val="401716992"/>
        <c:scaling>
          <c:orientation val="minMax"/>
        </c:scaling>
        <c:delete val="0"/>
        <c:axPos val="r"/>
        <c:title>
          <c:tx>
            <c:rich>
              <a:bodyPr rot="-54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b="1">
                    <a:solidFill>
                      <a:schemeClr val="tx1"/>
                    </a:solidFill>
                  </a:rPr>
                  <a:t>Cumulative surface area, m</a:t>
                </a:r>
                <a:r>
                  <a:rPr lang="en-US" sz="1400" b="1" baseline="30000">
                    <a:solidFill>
                      <a:schemeClr val="tx1"/>
                    </a:solidFill>
                  </a:rPr>
                  <a:t>2</a:t>
                </a:r>
                <a:r>
                  <a:rPr lang="en-US" sz="1400" b="1">
                    <a:solidFill>
                      <a:schemeClr val="tx1"/>
                    </a:solidFill>
                  </a:rPr>
                  <a:t>/g</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01717320"/>
        <c:crosses val="max"/>
        <c:crossBetween val="midCat"/>
      </c:valAx>
      <c:valAx>
        <c:axId val="401717320"/>
        <c:scaling>
          <c:logBase val="10"/>
          <c:orientation val="minMax"/>
        </c:scaling>
        <c:delete val="1"/>
        <c:axPos val="b"/>
        <c:numFmt formatCode="General" sourceLinked="1"/>
        <c:majorTickMark val="out"/>
        <c:minorTickMark val="none"/>
        <c:tickLblPos val="nextTo"/>
        <c:crossAx val="401716992"/>
        <c:crosses val="autoZero"/>
        <c:crossBetween val="midCat"/>
      </c:valAx>
      <c:spPr>
        <a:noFill/>
        <a:ln w="12700">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350135750189"/>
          <c:y val="2.697489094113819E-2"/>
          <c:w val="0.83970388457920286"/>
          <c:h val="0.813777624302779"/>
        </c:manualLayout>
      </c:layout>
      <c:areaChart>
        <c:grouping val="stacked"/>
        <c:varyColors val="0"/>
        <c:ser>
          <c:idx val="3"/>
          <c:order val="0"/>
          <c:tx>
            <c:v>C20+</c:v>
          </c:tx>
          <c:spPr>
            <a:solidFill>
              <a:srgbClr val="FF9900"/>
            </a:solidFill>
            <a:ln w="25400">
              <a:noFill/>
            </a:ln>
            <a:effectLst/>
          </c:spPr>
          <c:cat>
            <c:numRef>
              <c:f>'[Niobrara Shale IV.xlsx]Sample 1'!$D$21:$D$31</c:f>
              <c:numCache>
                <c:formatCode>0.00_);[Red]\(0.00\)</c:formatCode>
                <c:ptCount val="11"/>
                <c:pt idx="0">
                  <c:v>0.11336463161231501</c:v>
                </c:pt>
                <c:pt idx="1">
                  <c:v>0.31175273693386635</c:v>
                </c:pt>
                <c:pt idx="2">
                  <c:v>0.59516431596465391</c:v>
                </c:pt>
                <c:pt idx="3">
                  <c:v>0.87857589499544153</c:v>
                </c:pt>
                <c:pt idx="4">
                  <c:v>1.2186697898323866</c:v>
                </c:pt>
                <c:pt idx="5">
                  <c:v>1.6154460004754891</c:v>
                </c:pt>
                <c:pt idx="6">
                  <c:v>1.7288106320878043</c:v>
                </c:pt>
                <c:pt idx="7">
                  <c:v>1.8421752637001194</c:v>
                </c:pt>
                <c:pt idx="8">
                  <c:v>1.9555398953124346</c:v>
                </c:pt>
                <c:pt idx="9">
                  <c:v>2.9191392640171121</c:v>
                </c:pt>
                <c:pt idx="10">
                  <c:v>4.33619715917105</c:v>
                </c:pt>
              </c:numCache>
            </c:numRef>
          </c:cat>
          <c:val>
            <c:numRef>
              <c:f>'[Niobrara Shale IV.xlsx]Sample 1'!$M$21:$M$31</c:f>
              <c:numCache>
                <c:formatCode>General</c:formatCode>
                <c:ptCount val="11"/>
                <c:pt idx="0">
                  <c:v>8.6150000000000002</c:v>
                </c:pt>
                <c:pt idx="1">
                  <c:v>7.399</c:v>
                </c:pt>
                <c:pt idx="2">
                  <c:v>5.9260000000000002</c:v>
                </c:pt>
                <c:pt idx="3">
                  <c:v>5.7569999999999997</c:v>
                </c:pt>
                <c:pt idx="4">
                  <c:v>5.2539999999999996</c:v>
                </c:pt>
                <c:pt idx="5">
                  <c:v>8.24</c:v>
                </c:pt>
                <c:pt idx="6">
                  <c:v>9.8919999999999995</c:v>
                </c:pt>
                <c:pt idx="7">
                  <c:v>7.68</c:v>
                </c:pt>
                <c:pt idx="8">
                  <c:v>8.1329999999999991</c:v>
                </c:pt>
                <c:pt idx="9">
                  <c:v>6.0510000000000002</c:v>
                </c:pt>
                <c:pt idx="10">
                  <c:v>5.88</c:v>
                </c:pt>
              </c:numCache>
            </c:numRef>
          </c:val>
          <c:extLst>
            <c:ext xmlns:c16="http://schemas.microsoft.com/office/drawing/2014/chart" uri="{C3380CC4-5D6E-409C-BE32-E72D297353CC}">
              <c16:uniqueId val="{00000000-92CC-44DF-9927-E3AA6029B4EB}"/>
            </c:ext>
          </c:extLst>
        </c:ser>
        <c:ser>
          <c:idx val="2"/>
          <c:order val="1"/>
          <c:tx>
            <c:v>C11 - C20</c:v>
          </c:tx>
          <c:spPr>
            <a:solidFill>
              <a:srgbClr val="FFCC66"/>
            </a:solidFill>
            <a:ln w="12700">
              <a:solidFill>
                <a:schemeClr val="tx1"/>
              </a:solidFill>
            </a:ln>
            <a:effectLst/>
          </c:spPr>
          <c:cat>
            <c:numRef>
              <c:f>'[Niobrara Shale IV.xlsx]Sample 1'!$D$21:$D$31</c:f>
              <c:numCache>
                <c:formatCode>0.00_);[Red]\(0.00\)</c:formatCode>
                <c:ptCount val="11"/>
                <c:pt idx="0">
                  <c:v>0.11336463161231501</c:v>
                </c:pt>
                <c:pt idx="1">
                  <c:v>0.31175273693386635</c:v>
                </c:pt>
                <c:pt idx="2">
                  <c:v>0.59516431596465391</c:v>
                </c:pt>
                <c:pt idx="3">
                  <c:v>0.87857589499544153</c:v>
                </c:pt>
                <c:pt idx="4">
                  <c:v>1.2186697898323866</c:v>
                </c:pt>
                <c:pt idx="5">
                  <c:v>1.6154460004754891</c:v>
                </c:pt>
                <c:pt idx="6">
                  <c:v>1.7288106320878043</c:v>
                </c:pt>
                <c:pt idx="7">
                  <c:v>1.8421752637001194</c:v>
                </c:pt>
                <c:pt idx="8">
                  <c:v>1.9555398953124346</c:v>
                </c:pt>
                <c:pt idx="9">
                  <c:v>2.9191392640171121</c:v>
                </c:pt>
                <c:pt idx="10">
                  <c:v>4.33619715917105</c:v>
                </c:pt>
              </c:numCache>
            </c:numRef>
          </c:cat>
          <c:val>
            <c:numRef>
              <c:f>'[Niobrara Shale IV.xlsx]Sample 1'!$L$21:$L$31</c:f>
              <c:numCache>
                <c:formatCode>General</c:formatCode>
                <c:ptCount val="11"/>
                <c:pt idx="0">
                  <c:v>27.501000000000001</c:v>
                </c:pt>
                <c:pt idx="1">
                  <c:v>25.797999999999998</c:v>
                </c:pt>
                <c:pt idx="2">
                  <c:v>25.727</c:v>
                </c:pt>
                <c:pt idx="3">
                  <c:v>25.573</c:v>
                </c:pt>
                <c:pt idx="4">
                  <c:v>24.335000000000001</c:v>
                </c:pt>
                <c:pt idx="5">
                  <c:v>34.606999999999999</c:v>
                </c:pt>
                <c:pt idx="6">
                  <c:v>36.609000000000002</c:v>
                </c:pt>
                <c:pt idx="7">
                  <c:v>30.922000000000001</c:v>
                </c:pt>
                <c:pt idx="8">
                  <c:v>31.417000000000002</c:v>
                </c:pt>
                <c:pt idx="9">
                  <c:v>29.74</c:v>
                </c:pt>
                <c:pt idx="10">
                  <c:v>27.954999999999998</c:v>
                </c:pt>
              </c:numCache>
            </c:numRef>
          </c:val>
          <c:extLst>
            <c:ext xmlns:c16="http://schemas.microsoft.com/office/drawing/2014/chart" uri="{C3380CC4-5D6E-409C-BE32-E72D297353CC}">
              <c16:uniqueId val="{00000001-92CC-44DF-9927-E3AA6029B4EB}"/>
            </c:ext>
          </c:extLst>
        </c:ser>
        <c:ser>
          <c:idx val="1"/>
          <c:order val="2"/>
          <c:tx>
            <c:v>C7 - C10</c:v>
          </c:tx>
          <c:spPr>
            <a:solidFill>
              <a:srgbClr val="FFFF66"/>
            </a:solidFill>
            <a:ln w="12700">
              <a:solidFill>
                <a:schemeClr val="tx1"/>
              </a:solidFill>
            </a:ln>
            <a:effectLst/>
          </c:spPr>
          <c:cat>
            <c:numRef>
              <c:f>'[Niobrara Shale IV.xlsx]Sample 1'!$D$21:$D$31</c:f>
              <c:numCache>
                <c:formatCode>0.00_);[Red]\(0.00\)</c:formatCode>
                <c:ptCount val="11"/>
                <c:pt idx="0">
                  <c:v>0.11336463161231501</c:v>
                </c:pt>
                <c:pt idx="1">
                  <c:v>0.31175273693386635</c:v>
                </c:pt>
                <c:pt idx="2">
                  <c:v>0.59516431596465391</c:v>
                </c:pt>
                <c:pt idx="3">
                  <c:v>0.87857589499544153</c:v>
                </c:pt>
                <c:pt idx="4">
                  <c:v>1.2186697898323866</c:v>
                </c:pt>
                <c:pt idx="5">
                  <c:v>1.6154460004754891</c:v>
                </c:pt>
                <c:pt idx="6">
                  <c:v>1.7288106320878043</c:v>
                </c:pt>
                <c:pt idx="7">
                  <c:v>1.8421752637001194</c:v>
                </c:pt>
                <c:pt idx="8">
                  <c:v>1.9555398953124346</c:v>
                </c:pt>
                <c:pt idx="9">
                  <c:v>2.9191392640171121</c:v>
                </c:pt>
                <c:pt idx="10">
                  <c:v>4.33619715917105</c:v>
                </c:pt>
              </c:numCache>
            </c:numRef>
          </c:cat>
          <c:val>
            <c:numRef>
              <c:f>'[Niobrara Shale IV.xlsx]Sample 1'!$K$21:$K$31</c:f>
              <c:numCache>
                <c:formatCode>General</c:formatCode>
                <c:ptCount val="11"/>
                <c:pt idx="0">
                  <c:v>44.898000000000003</c:v>
                </c:pt>
                <c:pt idx="1">
                  <c:v>45.206000000000003</c:v>
                </c:pt>
                <c:pt idx="2">
                  <c:v>43.947000000000003</c:v>
                </c:pt>
                <c:pt idx="3">
                  <c:v>44.981000000000002</c:v>
                </c:pt>
                <c:pt idx="4">
                  <c:v>44.701999999999998</c:v>
                </c:pt>
                <c:pt idx="5">
                  <c:v>46.237000000000002</c:v>
                </c:pt>
                <c:pt idx="6">
                  <c:v>45.134</c:v>
                </c:pt>
                <c:pt idx="7">
                  <c:v>46.49</c:v>
                </c:pt>
                <c:pt idx="8">
                  <c:v>45.155000000000001</c:v>
                </c:pt>
                <c:pt idx="9">
                  <c:v>47.003</c:v>
                </c:pt>
                <c:pt idx="10">
                  <c:v>46.636000000000003</c:v>
                </c:pt>
              </c:numCache>
            </c:numRef>
          </c:val>
          <c:extLst>
            <c:ext xmlns:c16="http://schemas.microsoft.com/office/drawing/2014/chart" uri="{C3380CC4-5D6E-409C-BE32-E72D297353CC}">
              <c16:uniqueId val="{00000002-92CC-44DF-9927-E3AA6029B4EB}"/>
            </c:ext>
          </c:extLst>
        </c:ser>
        <c:ser>
          <c:idx val="0"/>
          <c:order val="3"/>
          <c:tx>
            <c:v>C3 - C6</c:v>
          </c:tx>
          <c:spPr>
            <a:solidFill>
              <a:srgbClr val="FFFFCC"/>
            </a:solidFill>
            <a:ln w="12700">
              <a:solidFill>
                <a:schemeClr val="tx1"/>
              </a:solidFill>
            </a:ln>
            <a:effectLst/>
          </c:spPr>
          <c:cat>
            <c:numRef>
              <c:f>'[Niobrara Shale IV.xlsx]Sample 1'!$D$21:$D$31</c:f>
              <c:numCache>
                <c:formatCode>0.00_);[Red]\(0.00\)</c:formatCode>
                <c:ptCount val="11"/>
                <c:pt idx="0">
                  <c:v>0.11336463161231501</c:v>
                </c:pt>
                <c:pt idx="1">
                  <c:v>0.31175273693386635</c:v>
                </c:pt>
                <c:pt idx="2">
                  <c:v>0.59516431596465391</c:v>
                </c:pt>
                <c:pt idx="3">
                  <c:v>0.87857589499544153</c:v>
                </c:pt>
                <c:pt idx="4">
                  <c:v>1.2186697898323866</c:v>
                </c:pt>
                <c:pt idx="5">
                  <c:v>1.6154460004754891</c:v>
                </c:pt>
                <c:pt idx="6">
                  <c:v>1.7288106320878043</c:v>
                </c:pt>
                <c:pt idx="7">
                  <c:v>1.8421752637001194</c:v>
                </c:pt>
                <c:pt idx="8">
                  <c:v>1.9555398953124346</c:v>
                </c:pt>
                <c:pt idx="9">
                  <c:v>2.9191392640171121</c:v>
                </c:pt>
                <c:pt idx="10">
                  <c:v>4.33619715917105</c:v>
                </c:pt>
              </c:numCache>
            </c:numRef>
          </c:cat>
          <c:val>
            <c:numRef>
              <c:f>'[Niobrara Shale IV.xlsx]Sample 1'!$J$21:$J$31</c:f>
              <c:numCache>
                <c:formatCode>General</c:formatCode>
                <c:ptCount val="11"/>
                <c:pt idx="0">
                  <c:v>18.984000000000002</c:v>
                </c:pt>
                <c:pt idx="1">
                  <c:v>21.594999999999999</c:v>
                </c:pt>
                <c:pt idx="2">
                  <c:v>24.398</c:v>
                </c:pt>
                <c:pt idx="3">
                  <c:v>23.687000000000001</c:v>
                </c:pt>
                <c:pt idx="4">
                  <c:v>25.707999999999998</c:v>
                </c:pt>
                <c:pt idx="5">
                  <c:v>10.914</c:v>
                </c:pt>
                <c:pt idx="6">
                  <c:v>8.3629999999999995</c:v>
                </c:pt>
                <c:pt idx="7">
                  <c:v>14.906000000000001</c:v>
                </c:pt>
                <c:pt idx="8">
                  <c:v>15.292</c:v>
                </c:pt>
                <c:pt idx="9">
                  <c:v>17.204000000000001</c:v>
                </c:pt>
                <c:pt idx="10">
                  <c:v>19.527000000000001</c:v>
                </c:pt>
              </c:numCache>
            </c:numRef>
          </c:val>
          <c:extLst>
            <c:ext xmlns:c16="http://schemas.microsoft.com/office/drawing/2014/chart" uri="{C3380CC4-5D6E-409C-BE32-E72D297353CC}">
              <c16:uniqueId val="{00000003-92CC-44DF-9927-E3AA6029B4EB}"/>
            </c:ext>
          </c:extLst>
        </c:ser>
        <c:dLbls>
          <c:showLegendKey val="0"/>
          <c:showVal val="0"/>
          <c:showCatName val="0"/>
          <c:showSerName val="0"/>
          <c:showPercent val="0"/>
          <c:showBubbleSize val="0"/>
        </c:dLbls>
        <c:axId val="789484816"/>
        <c:axId val="789486448"/>
      </c:areaChart>
      <c:catAx>
        <c:axId val="7894848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n-US" sz="1400" b="0">
                    <a:solidFill>
                      <a:schemeClr val="bg1"/>
                    </a:solidFill>
                  </a:rPr>
                  <a:t>Number of Pore Volume</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title>
        <c:numFmt formatCode="#,##0.0_);[Red]\(#,##0.0\)" sourceLinked="0"/>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789486448"/>
        <c:crosses val="autoZero"/>
        <c:auto val="1"/>
        <c:lblAlgn val="ctr"/>
        <c:lblOffset val="100"/>
        <c:tickLblSkip val="2"/>
        <c:tickMarkSkip val="1"/>
        <c:noMultiLvlLbl val="0"/>
      </c:catAx>
      <c:valAx>
        <c:axId val="78948644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n-US" sz="1400" b="0">
                    <a:solidFill>
                      <a:schemeClr val="bg1"/>
                    </a:solidFill>
                  </a:rPr>
                  <a:t>Area%</a:t>
                </a:r>
                <a:endParaRPr lang="zh-CN" sz="1400" b="0">
                  <a:solidFill>
                    <a:schemeClr val="bg1"/>
                  </a:solidFill>
                </a:endParaRP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78948481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9350135750189"/>
          <c:y val="2.697489094113819E-2"/>
          <c:w val="0.83970388457920286"/>
          <c:h val="0.813777624302779"/>
        </c:manualLayout>
      </c:layout>
      <c:areaChart>
        <c:grouping val="stacked"/>
        <c:varyColors val="0"/>
        <c:ser>
          <c:idx val="3"/>
          <c:order val="0"/>
          <c:tx>
            <c:v>C20+</c:v>
          </c:tx>
          <c:spPr>
            <a:solidFill>
              <a:srgbClr val="FF9900"/>
            </a:solidFill>
            <a:ln w="25400">
              <a:noFill/>
            </a:ln>
            <a:effectLst/>
          </c:spPr>
          <c:cat>
            <c:numRef>
              <c:f>'[Niobrara Shale IV.xlsx]Sample 1'!$D$21:$D$31</c:f>
              <c:numCache>
                <c:formatCode>0.00_);[Red]\(0.00\)</c:formatCode>
                <c:ptCount val="11"/>
                <c:pt idx="0">
                  <c:v>0.11336463161231501</c:v>
                </c:pt>
                <c:pt idx="1">
                  <c:v>0.31175273693386635</c:v>
                </c:pt>
                <c:pt idx="2">
                  <c:v>0.59516431596465391</c:v>
                </c:pt>
                <c:pt idx="3">
                  <c:v>0.87857589499544153</c:v>
                </c:pt>
                <c:pt idx="4">
                  <c:v>1.2186697898323866</c:v>
                </c:pt>
                <c:pt idx="5">
                  <c:v>1.6154460004754891</c:v>
                </c:pt>
                <c:pt idx="6">
                  <c:v>1.7288106320878043</c:v>
                </c:pt>
                <c:pt idx="7">
                  <c:v>1.8421752637001194</c:v>
                </c:pt>
                <c:pt idx="8">
                  <c:v>1.9555398953124346</c:v>
                </c:pt>
                <c:pt idx="9">
                  <c:v>2.9191392640171121</c:v>
                </c:pt>
                <c:pt idx="10">
                  <c:v>4.33619715917105</c:v>
                </c:pt>
              </c:numCache>
            </c:numRef>
          </c:cat>
          <c:val>
            <c:numRef>
              <c:f>'[Niobrara Shale IV.xlsx]Sample 1'!$M$21:$M$31</c:f>
              <c:numCache>
                <c:formatCode>General</c:formatCode>
                <c:ptCount val="11"/>
                <c:pt idx="0">
                  <c:v>8.6150000000000002</c:v>
                </c:pt>
                <c:pt idx="1">
                  <c:v>7.399</c:v>
                </c:pt>
                <c:pt idx="2">
                  <c:v>5.9260000000000002</c:v>
                </c:pt>
                <c:pt idx="3">
                  <c:v>5.7569999999999997</c:v>
                </c:pt>
                <c:pt idx="4">
                  <c:v>5.2539999999999996</c:v>
                </c:pt>
                <c:pt idx="5">
                  <c:v>8.24</c:v>
                </c:pt>
                <c:pt idx="6">
                  <c:v>9.8919999999999995</c:v>
                </c:pt>
                <c:pt idx="7">
                  <c:v>7.68</c:v>
                </c:pt>
                <c:pt idx="8">
                  <c:v>8.1329999999999991</c:v>
                </c:pt>
                <c:pt idx="9">
                  <c:v>6.0510000000000002</c:v>
                </c:pt>
                <c:pt idx="10">
                  <c:v>5.88</c:v>
                </c:pt>
              </c:numCache>
            </c:numRef>
          </c:val>
          <c:extLst>
            <c:ext xmlns:c16="http://schemas.microsoft.com/office/drawing/2014/chart" uri="{C3380CC4-5D6E-409C-BE32-E72D297353CC}">
              <c16:uniqueId val="{00000000-92CC-44DF-9927-E3AA6029B4EB}"/>
            </c:ext>
          </c:extLst>
        </c:ser>
        <c:ser>
          <c:idx val="2"/>
          <c:order val="1"/>
          <c:tx>
            <c:v>C11 - C20</c:v>
          </c:tx>
          <c:spPr>
            <a:solidFill>
              <a:srgbClr val="FFCC66"/>
            </a:solidFill>
            <a:ln w="12700">
              <a:solidFill>
                <a:schemeClr val="tx1"/>
              </a:solidFill>
            </a:ln>
            <a:effectLst/>
          </c:spPr>
          <c:cat>
            <c:numRef>
              <c:f>'[Niobrara Shale IV.xlsx]Sample 1'!$D$21:$D$31</c:f>
              <c:numCache>
                <c:formatCode>0.00_);[Red]\(0.00\)</c:formatCode>
                <c:ptCount val="11"/>
                <c:pt idx="0">
                  <c:v>0.11336463161231501</c:v>
                </c:pt>
                <c:pt idx="1">
                  <c:v>0.31175273693386635</c:v>
                </c:pt>
                <c:pt idx="2">
                  <c:v>0.59516431596465391</c:v>
                </c:pt>
                <c:pt idx="3">
                  <c:v>0.87857589499544153</c:v>
                </c:pt>
                <c:pt idx="4">
                  <c:v>1.2186697898323866</c:v>
                </c:pt>
                <c:pt idx="5">
                  <c:v>1.6154460004754891</c:v>
                </c:pt>
                <c:pt idx="6">
                  <c:v>1.7288106320878043</c:v>
                </c:pt>
                <c:pt idx="7">
                  <c:v>1.8421752637001194</c:v>
                </c:pt>
                <c:pt idx="8">
                  <c:v>1.9555398953124346</c:v>
                </c:pt>
                <c:pt idx="9">
                  <c:v>2.9191392640171121</c:v>
                </c:pt>
                <c:pt idx="10">
                  <c:v>4.33619715917105</c:v>
                </c:pt>
              </c:numCache>
            </c:numRef>
          </c:cat>
          <c:val>
            <c:numRef>
              <c:f>'[Niobrara Shale IV.xlsx]Sample 1'!$L$21:$L$31</c:f>
              <c:numCache>
                <c:formatCode>General</c:formatCode>
                <c:ptCount val="11"/>
                <c:pt idx="0">
                  <c:v>27.501000000000001</c:v>
                </c:pt>
                <c:pt idx="1">
                  <c:v>25.797999999999998</c:v>
                </c:pt>
                <c:pt idx="2">
                  <c:v>25.727</c:v>
                </c:pt>
                <c:pt idx="3">
                  <c:v>25.573</c:v>
                </c:pt>
                <c:pt idx="4">
                  <c:v>24.335000000000001</c:v>
                </c:pt>
                <c:pt idx="5">
                  <c:v>34.606999999999999</c:v>
                </c:pt>
                <c:pt idx="6">
                  <c:v>36.609000000000002</c:v>
                </c:pt>
                <c:pt idx="7">
                  <c:v>30.922000000000001</c:v>
                </c:pt>
                <c:pt idx="8">
                  <c:v>31.417000000000002</c:v>
                </c:pt>
                <c:pt idx="9">
                  <c:v>29.74</c:v>
                </c:pt>
                <c:pt idx="10">
                  <c:v>27.954999999999998</c:v>
                </c:pt>
              </c:numCache>
            </c:numRef>
          </c:val>
          <c:extLst>
            <c:ext xmlns:c16="http://schemas.microsoft.com/office/drawing/2014/chart" uri="{C3380CC4-5D6E-409C-BE32-E72D297353CC}">
              <c16:uniqueId val="{00000001-92CC-44DF-9927-E3AA6029B4EB}"/>
            </c:ext>
          </c:extLst>
        </c:ser>
        <c:ser>
          <c:idx val="1"/>
          <c:order val="2"/>
          <c:tx>
            <c:v>C7 - C10</c:v>
          </c:tx>
          <c:spPr>
            <a:solidFill>
              <a:srgbClr val="FFFF66"/>
            </a:solidFill>
            <a:ln w="12700">
              <a:solidFill>
                <a:schemeClr val="tx1"/>
              </a:solidFill>
            </a:ln>
            <a:effectLst/>
          </c:spPr>
          <c:cat>
            <c:numRef>
              <c:f>'[Niobrara Shale IV.xlsx]Sample 1'!$D$21:$D$31</c:f>
              <c:numCache>
                <c:formatCode>0.00_);[Red]\(0.00\)</c:formatCode>
                <c:ptCount val="11"/>
                <c:pt idx="0">
                  <c:v>0.11336463161231501</c:v>
                </c:pt>
                <c:pt idx="1">
                  <c:v>0.31175273693386635</c:v>
                </c:pt>
                <c:pt idx="2">
                  <c:v>0.59516431596465391</c:v>
                </c:pt>
                <c:pt idx="3">
                  <c:v>0.87857589499544153</c:v>
                </c:pt>
                <c:pt idx="4">
                  <c:v>1.2186697898323866</c:v>
                </c:pt>
                <c:pt idx="5">
                  <c:v>1.6154460004754891</c:v>
                </c:pt>
                <c:pt idx="6">
                  <c:v>1.7288106320878043</c:v>
                </c:pt>
                <c:pt idx="7">
                  <c:v>1.8421752637001194</c:v>
                </c:pt>
                <c:pt idx="8">
                  <c:v>1.9555398953124346</c:v>
                </c:pt>
                <c:pt idx="9">
                  <c:v>2.9191392640171121</c:v>
                </c:pt>
                <c:pt idx="10">
                  <c:v>4.33619715917105</c:v>
                </c:pt>
              </c:numCache>
            </c:numRef>
          </c:cat>
          <c:val>
            <c:numRef>
              <c:f>'[Niobrara Shale IV.xlsx]Sample 1'!$K$21:$K$31</c:f>
              <c:numCache>
                <c:formatCode>General</c:formatCode>
                <c:ptCount val="11"/>
                <c:pt idx="0">
                  <c:v>44.898000000000003</c:v>
                </c:pt>
                <c:pt idx="1">
                  <c:v>45.206000000000003</c:v>
                </c:pt>
                <c:pt idx="2">
                  <c:v>43.947000000000003</c:v>
                </c:pt>
                <c:pt idx="3">
                  <c:v>44.981000000000002</c:v>
                </c:pt>
                <c:pt idx="4">
                  <c:v>44.701999999999998</c:v>
                </c:pt>
                <c:pt idx="5">
                  <c:v>46.237000000000002</c:v>
                </c:pt>
                <c:pt idx="6">
                  <c:v>45.134</c:v>
                </c:pt>
                <c:pt idx="7">
                  <c:v>46.49</c:v>
                </c:pt>
                <c:pt idx="8">
                  <c:v>45.155000000000001</c:v>
                </c:pt>
                <c:pt idx="9">
                  <c:v>47.003</c:v>
                </c:pt>
                <c:pt idx="10">
                  <c:v>46.636000000000003</c:v>
                </c:pt>
              </c:numCache>
            </c:numRef>
          </c:val>
          <c:extLst>
            <c:ext xmlns:c16="http://schemas.microsoft.com/office/drawing/2014/chart" uri="{C3380CC4-5D6E-409C-BE32-E72D297353CC}">
              <c16:uniqueId val="{00000002-92CC-44DF-9927-E3AA6029B4EB}"/>
            </c:ext>
          </c:extLst>
        </c:ser>
        <c:ser>
          <c:idx val="0"/>
          <c:order val="3"/>
          <c:tx>
            <c:v>C3 - C6</c:v>
          </c:tx>
          <c:spPr>
            <a:solidFill>
              <a:srgbClr val="FFFFCC"/>
            </a:solidFill>
            <a:ln w="12700">
              <a:solidFill>
                <a:schemeClr val="tx1"/>
              </a:solidFill>
            </a:ln>
            <a:effectLst/>
          </c:spPr>
          <c:cat>
            <c:numRef>
              <c:f>'[Niobrara Shale IV.xlsx]Sample 1'!$D$21:$D$31</c:f>
              <c:numCache>
                <c:formatCode>0.00_);[Red]\(0.00\)</c:formatCode>
                <c:ptCount val="11"/>
                <c:pt idx="0">
                  <c:v>0.11336463161231501</c:v>
                </c:pt>
                <c:pt idx="1">
                  <c:v>0.31175273693386635</c:v>
                </c:pt>
                <c:pt idx="2">
                  <c:v>0.59516431596465391</c:v>
                </c:pt>
                <c:pt idx="3">
                  <c:v>0.87857589499544153</c:v>
                </c:pt>
                <c:pt idx="4">
                  <c:v>1.2186697898323866</c:v>
                </c:pt>
                <c:pt idx="5">
                  <c:v>1.6154460004754891</c:v>
                </c:pt>
                <c:pt idx="6">
                  <c:v>1.7288106320878043</c:v>
                </c:pt>
                <c:pt idx="7">
                  <c:v>1.8421752637001194</c:v>
                </c:pt>
                <c:pt idx="8">
                  <c:v>1.9555398953124346</c:v>
                </c:pt>
                <c:pt idx="9">
                  <c:v>2.9191392640171121</c:v>
                </c:pt>
                <c:pt idx="10">
                  <c:v>4.33619715917105</c:v>
                </c:pt>
              </c:numCache>
            </c:numRef>
          </c:cat>
          <c:val>
            <c:numRef>
              <c:f>'[Niobrara Shale IV.xlsx]Sample 1'!$J$21:$J$31</c:f>
              <c:numCache>
                <c:formatCode>General</c:formatCode>
                <c:ptCount val="11"/>
                <c:pt idx="0">
                  <c:v>18.984000000000002</c:v>
                </c:pt>
                <c:pt idx="1">
                  <c:v>21.594999999999999</c:v>
                </c:pt>
                <c:pt idx="2">
                  <c:v>24.398</c:v>
                </c:pt>
                <c:pt idx="3">
                  <c:v>23.687000000000001</c:v>
                </c:pt>
                <c:pt idx="4">
                  <c:v>25.707999999999998</c:v>
                </c:pt>
                <c:pt idx="5">
                  <c:v>10.914</c:v>
                </c:pt>
                <c:pt idx="6">
                  <c:v>8.3629999999999995</c:v>
                </c:pt>
                <c:pt idx="7">
                  <c:v>14.906000000000001</c:v>
                </c:pt>
                <c:pt idx="8">
                  <c:v>15.292</c:v>
                </c:pt>
                <c:pt idx="9">
                  <c:v>17.204000000000001</c:v>
                </c:pt>
                <c:pt idx="10">
                  <c:v>19.527000000000001</c:v>
                </c:pt>
              </c:numCache>
            </c:numRef>
          </c:val>
          <c:extLst>
            <c:ext xmlns:c16="http://schemas.microsoft.com/office/drawing/2014/chart" uri="{C3380CC4-5D6E-409C-BE32-E72D297353CC}">
              <c16:uniqueId val="{00000003-92CC-44DF-9927-E3AA6029B4EB}"/>
            </c:ext>
          </c:extLst>
        </c:ser>
        <c:dLbls>
          <c:showLegendKey val="0"/>
          <c:showVal val="0"/>
          <c:showCatName val="0"/>
          <c:showSerName val="0"/>
          <c:showPercent val="0"/>
          <c:showBubbleSize val="0"/>
        </c:dLbls>
        <c:axId val="789484816"/>
        <c:axId val="789486448"/>
      </c:areaChart>
      <c:catAx>
        <c:axId val="7894848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n-US" sz="1400" b="0">
                    <a:solidFill>
                      <a:schemeClr val="bg1"/>
                    </a:solidFill>
                  </a:rPr>
                  <a:t>Number of Pore Volume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title>
        <c:numFmt formatCode="#,##0.0_);[Red]\(#,##0.0\)" sourceLinked="0"/>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789486448"/>
        <c:crosses val="autoZero"/>
        <c:auto val="1"/>
        <c:lblAlgn val="ctr"/>
        <c:lblOffset val="100"/>
        <c:tickLblSkip val="2"/>
        <c:tickMarkSkip val="1"/>
        <c:noMultiLvlLbl val="0"/>
      </c:catAx>
      <c:valAx>
        <c:axId val="78948644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n-US" sz="1400" b="0">
                    <a:solidFill>
                      <a:schemeClr val="bg1"/>
                    </a:solidFill>
                  </a:rPr>
                  <a:t>Area%</a:t>
                </a:r>
                <a:endParaRPr lang="zh-CN" sz="1400" b="0">
                  <a:solidFill>
                    <a:schemeClr val="bg1"/>
                  </a:solidFill>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7894848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26837270341207"/>
          <c:y val="2.5857934934273335E-2"/>
          <c:w val="0.8320649606299213"/>
          <c:h val="0.8137785488727326"/>
        </c:manualLayout>
      </c:layout>
      <c:areaChart>
        <c:grouping val="stacked"/>
        <c:varyColors val="0"/>
        <c:ser>
          <c:idx val="3"/>
          <c:order val="0"/>
          <c:tx>
            <c:v>C20+</c:v>
          </c:tx>
          <c:spPr>
            <a:solidFill>
              <a:srgbClr val="FF9900"/>
            </a:solidFill>
            <a:ln w="25400">
              <a:noFill/>
            </a:ln>
            <a:effectLst/>
          </c:spPr>
          <c:cat>
            <c:numRef>
              <c:f>'Sample 2'!$D$35:$D$61</c:f>
              <c:numCache>
                <c:formatCode>General</c:formatCode>
                <c:ptCount val="27"/>
                <c:pt idx="0">
                  <c:v>0.57955831850587958</c:v>
                </c:pt>
                <c:pt idx="1">
                  <c:v>1.4488957962646989</c:v>
                </c:pt>
                <c:pt idx="2">
                  <c:v>2.3182332740235183</c:v>
                </c:pt>
                <c:pt idx="3">
                  <c:v>3.1875707517823377</c:v>
                </c:pt>
                <c:pt idx="4">
                  <c:v>4.0569082295411567</c:v>
                </c:pt>
                <c:pt idx="5">
                  <c:v>4.9262457072999766</c:v>
                </c:pt>
                <c:pt idx="6">
                  <c:v>5.7955831850587956</c:v>
                </c:pt>
                <c:pt idx="7">
                  <c:v>6.6649206628176145</c:v>
                </c:pt>
                <c:pt idx="8">
                  <c:v>7.5342581405764326</c:v>
                </c:pt>
                <c:pt idx="9">
                  <c:v>8.4035956183352525</c:v>
                </c:pt>
                <c:pt idx="10">
                  <c:v>9.2729330960940697</c:v>
                </c:pt>
                <c:pt idx="11">
                  <c:v>10.142270573852889</c:v>
                </c:pt>
                <c:pt idx="12">
                  <c:v>11.011608051611708</c:v>
                </c:pt>
                <c:pt idx="13">
                  <c:v>11.880945529370527</c:v>
                </c:pt>
                <c:pt idx="14">
                  <c:v>12.460503847876407</c:v>
                </c:pt>
                <c:pt idx="15">
                  <c:v>13.040062166382286</c:v>
                </c:pt>
                <c:pt idx="16">
                  <c:v>14.025311307842282</c:v>
                </c:pt>
                <c:pt idx="17">
                  <c:v>14.112245055618164</c:v>
                </c:pt>
                <c:pt idx="18">
                  <c:v>14.691803374124044</c:v>
                </c:pt>
                <c:pt idx="19">
                  <c:v>15.329317524480512</c:v>
                </c:pt>
                <c:pt idx="20">
                  <c:v>16.198655002239331</c:v>
                </c:pt>
                <c:pt idx="21">
                  <c:v>17.357771639251091</c:v>
                </c:pt>
                <c:pt idx="22">
                  <c:v>18.22710911700991</c:v>
                </c:pt>
                <c:pt idx="23">
                  <c:v>19.096446594768729</c:v>
                </c:pt>
                <c:pt idx="24">
                  <c:v>20.081695736228724</c:v>
                </c:pt>
                <c:pt idx="25">
                  <c:v>22.110149850999303</c:v>
                </c:pt>
                <c:pt idx="26">
                  <c:v>22.863575665056945</c:v>
                </c:pt>
              </c:numCache>
            </c:numRef>
          </c:cat>
          <c:val>
            <c:numRef>
              <c:f>'Sample 2'!$M$35:$M$61</c:f>
              <c:numCache>
                <c:formatCode>General</c:formatCode>
                <c:ptCount val="27"/>
                <c:pt idx="0">
                  <c:v>6.67</c:v>
                </c:pt>
                <c:pt idx="1">
                  <c:v>6.4130000000000003</c:v>
                </c:pt>
                <c:pt idx="2">
                  <c:v>6.3739999999999997</c:v>
                </c:pt>
                <c:pt idx="3">
                  <c:v>6.4660000000000002</c:v>
                </c:pt>
                <c:pt idx="4">
                  <c:v>6.3639999999999999</c:v>
                </c:pt>
                <c:pt idx="5">
                  <c:v>6.1269999999999998</c:v>
                </c:pt>
                <c:pt idx="6">
                  <c:v>5.8689999999999998</c:v>
                </c:pt>
                <c:pt idx="7">
                  <c:v>5.8959999999999999</c:v>
                </c:pt>
                <c:pt idx="8">
                  <c:v>5.7320000000000002</c:v>
                </c:pt>
                <c:pt idx="9">
                  <c:v>5.7709999999999999</c:v>
                </c:pt>
                <c:pt idx="10">
                  <c:v>5.1749999999999998</c:v>
                </c:pt>
                <c:pt idx="11">
                  <c:v>5.0739999999999998</c:v>
                </c:pt>
                <c:pt idx="12">
                  <c:v>4.9889999999999999</c:v>
                </c:pt>
                <c:pt idx="13">
                  <c:v>4.9729999999999999</c:v>
                </c:pt>
                <c:pt idx="14">
                  <c:v>4.9729999999999999</c:v>
                </c:pt>
                <c:pt idx="15">
                  <c:v>4.8869999999999996</c:v>
                </c:pt>
                <c:pt idx="16">
                  <c:v>4.5190000000000001</c:v>
                </c:pt>
                <c:pt idx="17">
                  <c:v>6.226</c:v>
                </c:pt>
                <c:pt idx="18">
                  <c:v>6.1660000000000004</c:v>
                </c:pt>
                <c:pt idx="19">
                  <c:v>5.55</c:v>
                </c:pt>
                <c:pt idx="20">
                  <c:v>5.1559999999999997</c:v>
                </c:pt>
                <c:pt idx="21">
                  <c:v>4.8899999999999997</c:v>
                </c:pt>
                <c:pt idx="22">
                  <c:v>5.0910000000000002</c:v>
                </c:pt>
                <c:pt idx="23">
                  <c:v>4.9909999999999997</c:v>
                </c:pt>
                <c:pt idx="24">
                  <c:v>4.7699999999999996</c:v>
                </c:pt>
                <c:pt idx="25">
                  <c:v>4.6890000000000001</c:v>
                </c:pt>
                <c:pt idx="26">
                  <c:v>4.8789999999999996</c:v>
                </c:pt>
              </c:numCache>
            </c:numRef>
          </c:val>
          <c:extLst>
            <c:ext xmlns:c16="http://schemas.microsoft.com/office/drawing/2014/chart" uri="{C3380CC4-5D6E-409C-BE32-E72D297353CC}">
              <c16:uniqueId val="{00000000-3C29-4557-A6B2-375F4AB21724}"/>
            </c:ext>
          </c:extLst>
        </c:ser>
        <c:ser>
          <c:idx val="2"/>
          <c:order val="1"/>
          <c:tx>
            <c:v>C11 - C20</c:v>
          </c:tx>
          <c:spPr>
            <a:solidFill>
              <a:srgbClr val="FFCC66"/>
            </a:solidFill>
            <a:ln w="12700">
              <a:solidFill>
                <a:schemeClr val="tx1"/>
              </a:solidFill>
            </a:ln>
            <a:effectLst/>
          </c:spPr>
          <c:cat>
            <c:numRef>
              <c:f>'Sample 2'!$D$35:$D$61</c:f>
              <c:numCache>
                <c:formatCode>General</c:formatCode>
                <c:ptCount val="27"/>
                <c:pt idx="0">
                  <c:v>0.57955831850587958</c:v>
                </c:pt>
                <c:pt idx="1">
                  <c:v>1.4488957962646989</c:v>
                </c:pt>
                <c:pt idx="2">
                  <c:v>2.3182332740235183</c:v>
                </c:pt>
                <c:pt idx="3">
                  <c:v>3.1875707517823377</c:v>
                </c:pt>
                <c:pt idx="4">
                  <c:v>4.0569082295411567</c:v>
                </c:pt>
                <c:pt idx="5">
                  <c:v>4.9262457072999766</c:v>
                </c:pt>
                <c:pt idx="6">
                  <c:v>5.7955831850587956</c:v>
                </c:pt>
                <c:pt idx="7">
                  <c:v>6.6649206628176145</c:v>
                </c:pt>
                <c:pt idx="8">
                  <c:v>7.5342581405764326</c:v>
                </c:pt>
                <c:pt idx="9">
                  <c:v>8.4035956183352525</c:v>
                </c:pt>
                <c:pt idx="10">
                  <c:v>9.2729330960940697</c:v>
                </c:pt>
                <c:pt idx="11">
                  <c:v>10.142270573852889</c:v>
                </c:pt>
                <c:pt idx="12">
                  <c:v>11.011608051611708</c:v>
                </c:pt>
                <c:pt idx="13">
                  <c:v>11.880945529370527</c:v>
                </c:pt>
                <c:pt idx="14">
                  <c:v>12.460503847876407</c:v>
                </c:pt>
                <c:pt idx="15">
                  <c:v>13.040062166382286</c:v>
                </c:pt>
                <c:pt idx="16">
                  <c:v>14.025311307842282</c:v>
                </c:pt>
                <c:pt idx="17">
                  <c:v>14.112245055618164</c:v>
                </c:pt>
                <c:pt idx="18">
                  <c:v>14.691803374124044</c:v>
                </c:pt>
                <c:pt idx="19">
                  <c:v>15.329317524480512</c:v>
                </c:pt>
                <c:pt idx="20">
                  <c:v>16.198655002239331</c:v>
                </c:pt>
                <c:pt idx="21">
                  <c:v>17.357771639251091</c:v>
                </c:pt>
                <c:pt idx="22">
                  <c:v>18.22710911700991</c:v>
                </c:pt>
                <c:pt idx="23">
                  <c:v>19.096446594768729</c:v>
                </c:pt>
                <c:pt idx="24">
                  <c:v>20.081695736228724</c:v>
                </c:pt>
                <c:pt idx="25">
                  <c:v>22.110149850999303</c:v>
                </c:pt>
                <c:pt idx="26">
                  <c:v>22.863575665056945</c:v>
                </c:pt>
              </c:numCache>
            </c:numRef>
          </c:cat>
          <c:val>
            <c:numRef>
              <c:f>'Sample 2'!$L$35:$L$61</c:f>
              <c:numCache>
                <c:formatCode>General</c:formatCode>
                <c:ptCount val="27"/>
                <c:pt idx="0">
                  <c:v>26.106999999999999</c:v>
                </c:pt>
                <c:pt idx="1">
                  <c:v>25.596</c:v>
                </c:pt>
                <c:pt idx="2">
                  <c:v>25.178000000000001</c:v>
                </c:pt>
                <c:pt idx="3">
                  <c:v>24.548999999999999</c:v>
                </c:pt>
                <c:pt idx="4">
                  <c:v>24.568000000000001</c:v>
                </c:pt>
                <c:pt idx="5">
                  <c:v>24.552</c:v>
                </c:pt>
                <c:pt idx="6">
                  <c:v>24.029</c:v>
                </c:pt>
                <c:pt idx="7">
                  <c:v>23.998999999999999</c:v>
                </c:pt>
                <c:pt idx="8">
                  <c:v>23.79</c:v>
                </c:pt>
                <c:pt idx="9">
                  <c:v>24.071000000000002</c:v>
                </c:pt>
                <c:pt idx="10">
                  <c:v>25.055</c:v>
                </c:pt>
                <c:pt idx="11">
                  <c:v>25.016999999999999</c:v>
                </c:pt>
                <c:pt idx="12">
                  <c:v>24.831</c:v>
                </c:pt>
                <c:pt idx="13">
                  <c:v>24.93</c:v>
                </c:pt>
                <c:pt idx="14">
                  <c:v>24.542000000000002</c:v>
                </c:pt>
                <c:pt idx="15">
                  <c:v>24.358000000000001</c:v>
                </c:pt>
                <c:pt idx="16">
                  <c:v>24.623000000000001</c:v>
                </c:pt>
                <c:pt idx="17">
                  <c:v>31.271000000000001</c:v>
                </c:pt>
                <c:pt idx="18">
                  <c:v>29.640999999999998</c:v>
                </c:pt>
                <c:pt idx="19">
                  <c:v>27.338000000000001</c:v>
                </c:pt>
                <c:pt idx="20">
                  <c:v>26.358000000000001</c:v>
                </c:pt>
                <c:pt idx="21">
                  <c:v>25.524999999999999</c:v>
                </c:pt>
                <c:pt idx="22">
                  <c:v>25.597000000000001</c:v>
                </c:pt>
                <c:pt idx="23">
                  <c:v>24.936</c:v>
                </c:pt>
                <c:pt idx="24">
                  <c:v>27.347999999999999</c:v>
                </c:pt>
                <c:pt idx="25">
                  <c:v>25.827999999999999</c:v>
                </c:pt>
                <c:pt idx="26">
                  <c:v>25.934999999999999</c:v>
                </c:pt>
              </c:numCache>
            </c:numRef>
          </c:val>
          <c:extLst>
            <c:ext xmlns:c16="http://schemas.microsoft.com/office/drawing/2014/chart" uri="{C3380CC4-5D6E-409C-BE32-E72D297353CC}">
              <c16:uniqueId val="{00000001-3C29-4557-A6B2-375F4AB21724}"/>
            </c:ext>
          </c:extLst>
        </c:ser>
        <c:ser>
          <c:idx val="1"/>
          <c:order val="2"/>
          <c:tx>
            <c:v>C7 - C10</c:v>
          </c:tx>
          <c:spPr>
            <a:solidFill>
              <a:srgbClr val="FFFF66"/>
            </a:solidFill>
            <a:ln w="12700">
              <a:solidFill>
                <a:schemeClr val="tx1"/>
              </a:solidFill>
            </a:ln>
            <a:effectLst/>
          </c:spPr>
          <c:cat>
            <c:numRef>
              <c:f>'Sample 2'!$D$35:$D$61</c:f>
              <c:numCache>
                <c:formatCode>General</c:formatCode>
                <c:ptCount val="27"/>
                <c:pt idx="0">
                  <c:v>0.57955831850587958</c:v>
                </c:pt>
                <c:pt idx="1">
                  <c:v>1.4488957962646989</c:v>
                </c:pt>
                <c:pt idx="2">
                  <c:v>2.3182332740235183</c:v>
                </c:pt>
                <c:pt idx="3">
                  <c:v>3.1875707517823377</c:v>
                </c:pt>
                <c:pt idx="4">
                  <c:v>4.0569082295411567</c:v>
                </c:pt>
                <c:pt idx="5">
                  <c:v>4.9262457072999766</c:v>
                </c:pt>
                <c:pt idx="6">
                  <c:v>5.7955831850587956</c:v>
                </c:pt>
                <c:pt idx="7">
                  <c:v>6.6649206628176145</c:v>
                </c:pt>
                <c:pt idx="8">
                  <c:v>7.5342581405764326</c:v>
                </c:pt>
                <c:pt idx="9">
                  <c:v>8.4035956183352525</c:v>
                </c:pt>
                <c:pt idx="10">
                  <c:v>9.2729330960940697</c:v>
                </c:pt>
                <c:pt idx="11">
                  <c:v>10.142270573852889</c:v>
                </c:pt>
                <c:pt idx="12">
                  <c:v>11.011608051611708</c:v>
                </c:pt>
                <c:pt idx="13">
                  <c:v>11.880945529370527</c:v>
                </c:pt>
                <c:pt idx="14">
                  <c:v>12.460503847876407</c:v>
                </c:pt>
                <c:pt idx="15">
                  <c:v>13.040062166382286</c:v>
                </c:pt>
                <c:pt idx="16">
                  <c:v>14.025311307842282</c:v>
                </c:pt>
                <c:pt idx="17">
                  <c:v>14.112245055618164</c:v>
                </c:pt>
                <c:pt idx="18">
                  <c:v>14.691803374124044</c:v>
                </c:pt>
                <c:pt idx="19">
                  <c:v>15.329317524480512</c:v>
                </c:pt>
                <c:pt idx="20">
                  <c:v>16.198655002239331</c:v>
                </c:pt>
                <c:pt idx="21">
                  <c:v>17.357771639251091</c:v>
                </c:pt>
                <c:pt idx="22">
                  <c:v>18.22710911700991</c:v>
                </c:pt>
                <c:pt idx="23">
                  <c:v>19.096446594768729</c:v>
                </c:pt>
                <c:pt idx="24">
                  <c:v>20.081695736228724</c:v>
                </c:pt>
                <c:pt idx="25">
                  <c:v>22.110149850999303</c:v>
                </c:pt>
                <c:pt idx="26">
                  <c:v>22.863575665056945</c:v>
                </c:pt>
              </c:numCache>
            </c:numRef>
          </c:cat>
          <c:val>
            <c:numRef>
              <c:f>'Sample 2'!$K$35:$K$61</c:f>
              <c:numCache>
                <c:formatCode>General</c:formatCode>
                <c:ptCount val="27"/>
                <c:pt idx="0">
                  <c:v>44.545999999999999</c:v>
                </c:pt>
                <c:pt idx="1">
                  <c:v>44.790999999999997</c:v>
                </c:pt>
                <c:pt idx="2">
                  <c:v>45.134999999999998</c:v>
                </c:pt>
                <c:pt idx="3">
                  <c:v>45.271000000000001</c:v>
                </c:pt>
                <c:pt idx="4">
                  <c:v>45.48</c:v>
                </c:pt>
                <c:pt idx="5">
                  <c:v>46.405999999999999</c:v>
                </c:pt>
                <c:pt idx="6">
                  <c:v>45.996000000000002</c:v>
                </c:pt>
                <c:pt idx="7">
                  <c:v>46.417000000000002</c:v>
                </c:pt>
                <c:pt idx="8">
                  <c:v>46.11</c:v>
                </c:pt>
                <c:pt idx="9">
                  <c:v>44.7</c:v>
                </c:pt>
                <c:pt idx="10">
                  <c:v>44.21</c:v>
                </c:pt>
                <c:pt idx="11">
                  <c:v>44.313000000000002</c:v>
                </c:pt>
                <c:pt idx="12">
                  <c:v>44.277000000000001</c:v>
                </c:pt>
                <c:pt idx="13">
                  <c:v>44.286000000000001</c:v>
                </c:pt>
                <c:pt idx="14">
                  <c:v>44.878999999999998</c:v>
                </c:pt>
                <c:pt idx="15">
                  <c:v>45.179000000000002</c:v>
                </c:pt>
                <c:pt idx="16">
                  <c:v>45.265000000000001</c:v>
                </c:pt>
                <c:pt idx="17">
                  <c:v>46.058999999999997</c:v>
                </c:pt>
                <c:pt idx="18">
                  <c:v>46.720999999999997</c:v>
                </c:pt>
                <c:pt idx="19">
                  <c:v>46.887999999999998</c:v>
                </c:pt>
                <c:pt idx="20">
                  <c:v>47.119</c:v>
                </c:pt>
                <c:pt idx="21">
                  <c:v>46.783000000000001</c:v>
                </c:pt>
                <c:pt idx="22">
                  <c:v>46.643000000000001</c:v>
                </c:pt>
                <c:pt idx="23">
                  <c:v>46.523000000000003</c:v>
                </c:pt>
                <c:pt idx="24">
                  <c:v>45.055</c:v>
                </c:pt>
                <c:pt idx="25">
                  <c:v>45.1</c:v>
                </c:pt>
                <c:pt idx="26">
                  <c:v>46.094000000000001</c:v>
                </c:pt>
              </c:numCache>
            </c:numRef>
          </c:val>
          <c:extLst>
            <c:ext xmlns:c16="http://schemas.microsoft.com/office/drawing/2014/chart" uri="{C3380CC4-5D6E-409C-BE32-E72D297353CC}">
              <c16:uniqueId val="{00000002-3C29-4557-A6B2-375F4AB21724}"/>
            </c:ext>
          </c:extLst>
        </c:ser>
        <c:ser>
          <c:idx val="0"/>
          <c:order val="3"/>
          <c:tx>
            <c:v>C3 - C6</c:v>
          </c:tx>
          <c:spPr>
            <a:solidFill>
              <a:srgbClr val="FFFFCC"/>
            </a:solidFill>
            <a:ln w="12700">
              <a:solidFill>
                <a:schemeClr val="tx1"/>
              </a:solidFill>
            </a:ln>
            <a:effectLst/>
          </c:spPr>
          <c:cat>
            <c:numRef>
              <c:f>'Sample 2'!$D$35:$D$61</c:f>
              <c:numCache>
                <c:formatCode>General</c:formatCode>
                <c:ptCount val="27"/>
                <c:pt idx="0">
                  <c:v>0.57955831850587958</c:v>
                </c:pt>
                <c:pt idx="1">
                  <c:v>1.4488957962646989</c:v>
                </c:pt>
                <c:pt idx="2">
                  <c:v>2.3182332740235183</c:v>
                </c:pt>
                <c:pt idx="3">
                  <c:v>3.1875707517823377</c:v>
                </c:pt>
                <c:pt idx="4">
                  <c:v>4.0569082295411567</c:v>
                </c:pt>
                <c:pt idx="5">
                  <c:v>4.9262457072999766</c:v>
                </c:pt>
                <c:pt idx="6">
                  <c:v>5.7955831850587956</c:v>
                </c:pt>
                <c:pt idx="7">
                  <c:v>6.6649206628176145</c:v>
                </c:pt>
                <c:pt idx="8">
                  <c:v>7.5342581405764326</c:v>
                </c:pt>
                <c:pt idx="9">
                  <c:v>8.4035956183352525</c:v>
                </c:pt>
                <c:pt idx="10">
                  <c:v>9.2729330960940697</c:v>
                </c:pt>
                <c:pt idx="11">
                  <c:v>10.142270573852889</c:v>
                </c:pt>
                <c:pt idx="12">
                  <c:v>11.011608051611708</c:v>
                </c:pt>
                <c:pt idx="13">
                  <c:v>11.880945529370527</c:v>
                </c:pt>
                <c:pt idx="14">
                  <c:v>12.460503847876407</c:v>
                </c:pt>
                <c:pt idx="15">
                  <c:v>13.040062166382286</c:v>
                </c:pt>
                <c:pt idx="16">
                  <c:v>14.025311307842282</c:v>
                </c:pt>
                <c:pt idx="17">
                  <c:v>14.112245055618164</c:v>
                </c:pt>
                <c:pt idx="18">
                  <c:v>14.691803374124044</c:v>
                </c:pt>
                <c:pt idx="19">
                  <c:v>15.329317524480512</c:v>
                </c:pt>
                <c:pt idx="20">
                  <c:v>16.198655002239331</c:v>
                </c:pt>
                <c:pt idx="21">
                  <c:v>17.357771639251091</c:v>
                </c:pt>
                <c:pt idx="22">
                  <c:v>18.22710911700991</c:v>
                </c:pt>
                <c:pt idx="23">
                  <c:v>19.096446594768729</c:v>
                </c:pt>
                <c:pt idx="24">
                  <c:v>20.081695736228724</c:v>
                </c:pt>
                <c:pt idx="25">
                  <c:v>22.110149850999303</c:v>
                </c:pt>
                <c:pt idx="26">
                  <c:v>22.863575665056945</c:v>
                </c:pt>
              </c:numCache>
            </c:numRef>
          </c:cat>
          <c:val>
            <c:numRef>
              <c:f>'Sample 2'!$J$35:$J$61</c:f>
              <c:numCache>
                <c:formatCode>General</c:formatCode>
                <c:ptCount val="27"/>
                <c:pt idx="0">
                  <c:v>22.673999999999999</c:v>
                </c:pt>
                <c:pt idx="1">
                  <c:v>23.198</c:v>
                </c:pt>
                <c:pt idx="2">
                  <c:v>23.311</c:v>
                </c:pt>
                <c:pt idx="3">
                  <c:v>23.712</c:v>
                </c:pt>
                <c:pt idx="4">
                  <c:v>23.587</c:v>
                </c:pt>
                <c:pt idx="5">
                  <c:v>22.913</c:v>
                </c:pt>
                <c:pt idx="6">
                  <c:v>24.103999999999999</c:v>
                </c:pt>
                <c:pt idx="7">
                  <c:v>23.684999999999999</c:v>
                </c:pt>
                <c:pt idx="8">
                  <c:v>24.366</c:v>
                </c:pt>
                <c:pt idx="9">
                  <c:v>23.687000000000001</c:v>
                </c:pt>
                <c:pt idx="10">
                  <c:v>25.559000000000001</c:v>
                </c:pt>
                <c:pt idx="11">
                  <c:v>25.594999999999999</c:v>
                </c:pt>
                <c:pt idx="12">
                  <c:v>25.9</c:v>
                </c:pt>
                <c:pt idx="13">
                  <c:v>25.809000000000001</c:v>
                </c:pt>
                <c:pt idx="14">
                  <c:v>25.605</c:v>
                </c:pt>
                <c:pt idx="15">
                  <c:v>25.574000000000002</c:v>
                </c:pt>
                <c:pt idx="16">
                  <c:v>25.591000000000001</c:v>
                </c:pt>
                <c:pt idx="17">
                  <c:v>16.442</c:v>
                </c:pt>
                <c:pt idx="18">
                  <c:v>17.469000000000001</c:v>
                </c:pt>
                <c:pt idx="19">
                  <c:v>20.222999999999999</c:v>
                </c:pt>
                <c:pt idx="20">
                  <c:v>21.364000000000001</c:v>
                </c:pt>
                <c:pt idx="21">
                  <c:v>22.8</c:v>
                </c:pt>
                <c:pt idx="22">
                  <c:v>22.667000000000002</c:v>
                </c:pt>
                <c:pt idx="23">
                  <c:v>23.547999999999998</c:v>
                </c:pt>
                <c:pt idx="24">
                  <c:v>22.798999999999999</c:v>
                </c:pt>
                <c:pt idx="25">
                  <c:v>24.381</c:v>
                </c:pt>
                <c:pt idx="26">
                  <c:v>23.09</c:v>
                </c:pt>
              </c:numCache>
            </c:numRef>
          </c:val>
          <c:extLst>
            <c:ext xmlns:c16="http://schemas.microsoft.com/office/drawing/2014/chart" uri="{C3380CC4-5D6E-409C-BE32-E72D297353CC}">
              <c16:uniqueId val="{00000003-3C29-4557-A6B2-375F4AB21724}"/>
            </c:ext>
          </c:extLst>
        </c:ser>
        <c:dLbls>
          <c:showLegendKey val="0"/>
          <c:showVal val="0"/>
          <c:showCatName val="0"/>
          <c:showSerName val="0"/>
          <c:showPercent val="0"/>
          <c:showBubbleSize val="0"/>
        </c:dLbls>
        <c:axId val="789463040"/>
        <c:axId val="790107376"/>
      </c:areaChart>
      <c:catAx>
        <c:axId val="78946304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n-US" sz="1400"/>
                  <a:t>Number of Pore Volume</a:t>
                </a:r>
              </a:p>
            </c:rich>
          </c:tx>
          <c:layout>
            <c:manualLayout>
              <c:xMode val="edge"/>
              <c:yMode val="edge"/>
              <c:x val="0.34405074365704286"/>
              <c:y val="0.888161856502900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title>
        <c:numFmt formatCode="#,##0.0_);[Red]\(#,##0.0\)" sourceLinked="0"/>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790107376"/>
        <c:crosses val="autoZero"/>
        <c:auto val="1"/>
        <c:lblAlgn val="ctr"/>
        <c:lblOffset val="100"/>
        <c:tickLblSkip val="3"/>
        <c:noMultiLvlLbl val="0"/>
      </c:catAx>
      <c:valAx>
        <c:axId val="79010737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n-US" sz="1400"/>
                  <a:t>Area%</a:t>
                </a:r>
                <a:endParaRPr lang="zh-CN" sz="1400"/>
              </a:p>
            </c:rich>
          </c:tx>
          <c:layout>
            <c:manualLayout>
              <c:xMode val="edge"/>
              <c:yMode val="edge"/>
              <c:x val="2.7777777777777779E-3"/>
              <c:y val="0.3804483366380259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78946304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65507436570429"/>
          <c:y val="2.5648086950135859E-2"/>
          <c:w val="0.8301227034120735"/>
          <c:h val="0.81274179334655205"/>
        </c:manualLayout>
      </c:layout>
      <c:areaChart>
        <c:grouping val="stacked"/>
        <c:varyColors val="0"/>
        <c:ser>
          <c:idx val="3"/>
          <c:order val="0"/>
          <c:tx>
            <c:v>C20+</c:v>
          </c:tx>
          <c:spPr>
            <a:solidFill>
              <a:srgbClr val="FF9900"/>
            </a:solidFill>
            <a:ln w="12700">
              <a:solidFill>
                <a:schemeClr val="tx1"/>
              </a:solidFill>
            </a:ln>
            <a:effectLst/>
          </c:spPr>
          <c:cat>
            <c:numRef>
              <c:f>'Sample 3'!$D$34:$D$59</c:f>
              <c:numCache>
                <c:formatCode>General</c:formatCode>
                <c:ptCount val="26"/>
                <c:pt idx="0">
                  <c:v>1.4540722728501394</c:v>
                </c:pt>
                <c:pt idx="1">
                  <c:v>1.8612125092481784</c:v>
                </c:pt>
                <c:pt idx="2">
                  <c:v>2.5010043093022398</c:v>
                </c:pt>
                <c:pt idx="3">
                  <c:v>3.1407961093563013</c:v>
                </c:pt>
                <c:pt idx="4">
                  <c:v>3.7224250184963568</c:v>
                </c:pt>
                <c:pt idx="5">
                  <c:v>4.4203797094644237</c:v>
                </c:pt>
                <c:pt idx="6">
                  <c:v>4.8856828367764678</c:v>
                </c:pt>
                <c:pt idx="7">
                  <c:v>5.2928230731745067</c:v>
                </c:pt>
                <c:pt idx="8">
                  <c:v>5.9326148732285686</c:v>
                </c:pt>
                <c:pt idx="9">
                  <c:v>6.5142437823686246</c:v>
                </c:pt>
                <c:pt idx="10">
                  <c:v>7.0958726915086814</c:v>
                </c:pt>
                <c:pt idx="11">
                  <c:v>7.6775016006487373</c:v>
                </c:pt>
                <c:pt idx="12">
                  <c:v>8.2591305097887933</c:v>
                </c:pt>
                <c:pt idx="13">
                  <c:v>8.8407594189288492</c:v>
                </c:pt>
                <c:pt idx="14">
                  <c:v>9.4223883280689069</c:v>
                </c:pt>
                <c:pt idx="15">
                  <c:v>9.887691455380951</c:v>
                </c:pt>
                <c:pt idx="16">
                  <c:v>10.411157473607002</c:v>
                </c:pt>
                <c:pt idx="17">
                  <c:v>10.760134819091036</c:v>
                </c:pt>
                <c:pt idx="18">
                  <c:v>11.050949273661063</c:v>
                </c:pt>
                <c:pt idx="19">
                  <c:v>11.923392637371146</c:v>
                </c:pt>
                <c:pt idx="20">
                  <c:v>12.737673110167226</c:v>
                </c:pt>
                <c:pt idx="21">
                  <c:v>13.319302019307282</c:v>
                </c:pt>
                <c:pt idx="22">
                  <c:v>13.726442255705321</c:v>
                </c:pt>
                <c:pt idx="23">
                  <c:v>14.540722728501398</c:v>
                </c:pt>
                <c:pt idx="24">
                  <c:v>15.70398054678151</c:v>
                </c:pt>
                <c:pt idx="25">
                  <c:v>15.994795001351537</c:v>
                </c:pt>
              </c:numCache>
            </c:numRef>
          </c:cat>
          <c:val>
            <c:numRef>
              <c:f>'Sample 3'!$M$34:$M$59</c:f>
              <c:numCache>
                <c:formatCode>General</c:formatCode>
                <c:ptCount val="26"/>
                <c:pt idx="0">
                  <c:v>6.7050000000000001</c:v>
                </c:pt>
                <c:pt idx="1">
                  <c:v>6.6079999999999997</c:v>
                </c:pt>
                <c:pt idx="2">
                  <c:v>6.4260000000000002</c:v>
                </c:pt>
                <c:pt idx="3">
                  <c:v>7.1079999999999997</c:v>
                </c:pt>
                <c:pt idx="4">
                  <c:v>6.274</c:v>
                </c:pt>
                <c:pt idx="5">
                  <c:v>6.181</c:v>
                </c:pt>
                <c:pt idx="6">
                  <c:v>6.0490000000000004</c:v>
                </c:pt>
                <c:pt idx="7">
                  <c:v>6.2720000000000002</c:v>
                </c:pt>
                <c:pt idx="8">
                  <c:v>5.82</c:v>
                </c:pt>
                <c:pt idx="9">
                  <c:v>5.9740000000000002</c:v>
                </c:pt>
                <c:pt idx="10">
                  <c:v>5.28</c:v>
                </c:pt>
                <c:pt idx="11">
                  <c:v>5.1429999999999998</c:v>
                </c:pt>
                <c:pt idx="12">
                  <c:v>5.1420000000000003</c:v>
                </c:pt>
                <c:pt idx="13">
                  <c:v>5.2510000000000003</c:v>
                </c:pt>
                <c:pt idx="14">
                  <c:v>5.2469999999999999</c:v>
                </c:pt>
                <c:pt idx="15">
                  <c:v>5.4</c:v>
                </c:pt>
                <c:pt idx="16">
                  <c:v>4.7990000000000004</c:v>
                </c:pt>
                <c:pt idx="17">
                  <c:v>6.6470000000000002</c:v>
                </c:pt>
                <c:pt idx="18">
                  <c:v>6.0149999999999997</c:v>
                </c:pt>
                <c:pt idx="19">
                  <c:v>5.8620000000000001</c:v>
                </c:pt>
                <c:pt idx="20">
                  <c:v>5.5609999999999999</c:v>
                </c:pt>
                <c:pt idx="21">
                  <c:v>6.49</c:v>
                </c:pt>
                <c:pt idx="22">
                  <c:v>6.3170000000000002</c:v>
                </c:pt>
                <c:pt idx="23">
                  <c:v>5.4379999999999997</c:v>
                </c:pt>
                <c:pt idx="24">
                  <c:v>5.343</c:v>
                </c:pt>
                <c:pt idx="25">
                  <c:v>5.657</c:v>
                </c:pt>
              </c:numCache>
            </c:numRef>
          </c:val>
          <c:extLst>
            <c:ext xmlns:c16="http://schemas.microsoft.com/office/drawing/2014/chart" uri="{C3380CC4-5D6E-409C-BE32-E72D297353CC}">
              <c16:uniqueId val="{00000000-BE70-4C16-8B13-906EF68593BD}"/>
            </c:ext>
          </c:extLst>
        </c:ser>
        <c:ser>
          <c:idx val="2"/>
          <c:order val="1"/>
          <c:tx>
            <c:v>C11 - C20</c:v>
          </c:tx>
          <c:spPr>
            <a:solidFill>
              <a:srgbClr val="FFCC66"/>
            </a:solidFill>
            <a:ln w="12700">
              <a:solidFill>
                <a:schemeClr val="tx1"/>
              </a:solidFill>
            </a:ln>
            <a:effectLst/>
          </c:spPr>
          <c:cat>
            <c:numRef>
              <c:f>'Sample 3'!$D$34:$D$59</c:f>
              <c:numCache>
                <c:formatCode>General</c:formatCode>
                <c:ptCount val="26"/>
                <c:pt idx="0">
                  <c:v>1.4540722728501394</c:v>
                </c:pt>
                <c:pt idx="1">
                  <c:v>1.8612125092481784</c:v>
                </c:pt>
                <c:pt idx="2">
                  <c:v>2.5010043093022398</c:v>
                </c:pt>
                <c:pt idx="3">
                  <c:v>3.1407961093563013</c:v>
                </c:pt>
                <c:pt idx="4">
                  <c:v>3.7224250184963568</c:v>
                </c:pt>
                <c:pt idx="5">
                  <c:v>4.4203797094644237</c:v>
                </c:pt>
                <c:pt idx="6">
                  <c:v>4.8856828367764678</c:v>
                </c:pt>
                <c:pt idx="7">
                  <c:v>5.2928230731745067</c:v>
                </c:pt>
                <c:pt idx="8">
                  <c:v>5.9326148732285686</c:v>
                </c:pt>
                <c:pt idx="9">
                  <c:v>6.5142437823686246</c:v>
                </c:pt>
                <c:pt idx="10">
                  <c:v>7.0958726915086814</c:v>
                </c:pt>
                <c:pt idx="11">
                  <c:v>7.6775016006487373</c:v>
                </c:pt>
                <c:pt idx="12">
                  <c:v>8.2591305097887933</c:v>
                </c:pt>
                <c:pt idx="13">
                  <c:v>8.8407594189288492</c:v>
                </c:pt>
                <c:pt idx="14">
                  <c:v>9.4223883280689069</c:v>
                </c:pt>
                <c:pt idx="15">
                  <c:v>9.887691455380951</c:v>
                </c:pt>
                <c:pt idx="16">
                  <c:v>10.411157473607002</c:v>
                </c:pt>
                <c:pt idx="17">
                  <c:v>10.760134819091036</c:v>
                </c:pt>
                <c:pt idx="18">
                  <c:v>11.050949273661063</c:v>
                </c:pt>
                <c:pt idx="19">
                  <c:v>11.923392637371146</c:v>
                </c:pt>
                <c:pt idx="20">
                  <c:v>12.737673110167226</c:v>
                </c:pt>
                <c:pt idx="21">
                  <c:v>13.319302019307282</c:v>
                </c:pt>
                <c:pt idx="22">
                  <c:v>13.726442255705321</c:v>
                </c:pt>
                <c:pt idx="23">
                  <c:v>14.540722728501398</c:v>
                </c:pt>
                <c:pt idx="24">
                  <c:v>15.70398054678151</c:v>
                </c:pt>
                <c:pt idx="25">
                  <c:v>15.994795001351537</c:v>
                </c:pt>
              </c:numCache>
            </c:numRef>
          </c:cat>
          <c:val>
            <c:numRef>
              <c:f>'Sample 3'!$L$34:$L$59</c:f>
              <c:numCache>
                <c:formatCode>General</c:formatCode>
                <c:ptCount val="26"/>
                <c:pt idx="0">
                  <c:v>26.992000000000001</c:v>
                </c:pt>
                <c:pt idx="1">
                  <c:v>26.175999999999998</c:v>
                </c:pt>
                <c:pt idx="2">
                  <c:v>25.254999999999999</c:v>
                </c:pt>
                <c:pt idx="3">
                  <c:v>24.617999999999999</c:v>
                </c:pt>
                <c:pt idx="4">
                  <c:v>24.606000000000002</c:v>
                </c:pt>
                <c:pt idx="5">
                  <c:v>24.244</c:v>
                </c:pt>
                <c:pt idx="6">
                  <c:v>24.071999999999999</c:v>
                </c:pt>
                <c:pt idx="7">
                  <c:v>24.396000000000001</c:v>
                </c:pt>
                <c:pt idx="8">
                  <c:v>24.088999999999999</c:v>
                </c:pt>
                <c:pt idx="9">
                  <c:v>24.091000000000001</c:v>
                </c:pt>
                <c:pt idx="10">
                  <c:v>24.951000000000001</c:v>
                </c:pt>
                <c:pt idx="11">
                  <c:v>24.747</c:v>
                </c:pt>
                <c:pt idx="12">
                  <c:v>24.087</c:v>
                </c:pt>
                <c:pt idx="13">
                  <c:v>24.872</c:v>
                </c:pt>
                <c:pt idx="14">
                  <c:v>25.07</c:v>
                </c:pt>
                <c:pt idx="15">
                  <c:v>24.719000000000001</c:v>
                </c:pt>
                <c:pt idx="16">
                  <c:v>25.428000000000001</c:v>
                </c:pt>
                <c:pt idx="17">
                  <c:v>32.371000000000002</c:v>
                </c:pt>
                <c:pt idx="18">
                  <c:v>27.997</c:v>
                </c:pt>
                <c:pt idx="19">
                  <c:v>27.475999999999999</c:v>
                </c:pt>
                <c:pt idx="20">
                  <c:v>27.08</c:v>
                </c:pt>
                <c:pt idx="21">
                  <c:v>28.087</c:v>
                </c:pt>
                <c:pt idx="22">
                  <c:v>27.835999999999999</c:v>
                </c:pt>
                <c:pt idx="23">
                  <c:v>29.693999999999999</c:v>
                </c:pt>
                <c:pt idx="24">
                  <c:v>27.552</c:v>
                </c:pt>
                <c:pt idx="25">
                  <c:v>27.007999999999999</c:v>
                </c:pt>
              </c:numCache>
            </c:numRef>
          </c:val>
          <c:extLst>
            <c:ext xmlns:c16="http://schemas.microsoft.com/office/drawing/2014/chart" uri="{C3380CC4-5D6E-409C-BE32-E72D297353CC}">
              <c16:uniqueId val="{00000001-BE70-4C16-8B13-906EF68593BD}"/>
            </c:ext>
          </c:extLst>
        </c:ser>
        <c:ser>
          <c:idx val="1"/>
          <c:order val="2"/>
          <c:tx>
            <c:v>C7 - C10</c:v>
          </c:tx>
          <c:spPr>
            <a:solidFill>
              <a:srgbClr val="FFFF66"/>
            </a:solidFill>
            <a:ln w="12700">
              <a:solidFill>
                <a:schemeClr val="tx1"/>
              </a:solidFill>
            </a:ln>
            <a:effectLst/>
          </c:spPr>
          <c:cat>
            <c:numRef>
              <c:f>'Sample 3'!$D$34:$D$59</c:f>
              <c:numCache>
                <c:formatCode>General</c:formatCode>
                <c:ptCount val="26"/>
                <c:pt idx="0">
                  <c:v>1.4540722728501394</c:v>
                </c:pt>
                <c:pt idx="1">
                  <c:v>1.8612125092481784</c:v>
                </c:pt>
                <c:pt idx="2">
                  <c:v>2.5010043093022398</c:v>
                </c:pt>
                <c:pt idx="3">
                  <c:v>3.1407961093563013</c:v>
                </c:pt>
                <c:pt idx="4">
                  <c:v>3.7224250184963568</c:v>
                </c:pt>
                <c:pt idx="5">
                  <c:v>4.4203797094644237</c:v>
                </c:pt>
                <c:pt idx="6">
                  <c:v>4.8856828367764678</c:v>
                </c:pt>
                <c:pt idx="7">
                  <c:v>5.2928230731745067</c:v>
                </c:pt>
                <c:pt idx="8">
                  <c:v>5.9326148732285686</c:v>
                </c:pt>
                <c:pt idx="9">
                  <c:v>6.5142437823686246</c:v>
                </c:pt>
                <c:pt idx="10">
                  <c:v>7.0958726915086814</c:v>
                </c:pt>
                <c:pt idx="11">
                  <c:v>7.6775016006487373</c:v>
                </c:pt>
                <c:pt idx="12">
                  <c:v>8.2591305097887933</c:v>
                </c:pt>
                <c:pt idx="13">
                  <c:v>8.8407594189288492</c:v>
                </c:pt>
                <c:pt idx="14">
                  <c:v>9.4223883280689069</c:v>
                </c:pt>
                <c:pt idx="15">
                  <c:v>9.887691455380951</c:v>
                </c:pt>
                <c:pt idx="16">
                  <c:v>10.411157473607002</c:v>
                </c:pt>
                <c:pt idx="17">
                  <c:v>10.760134819091036</c:v>
                </c:pt>
                <c:pt idx="18">
                  <c:v>11.050949273661063</c:v>
                </c:pt>
                <c:pt idx="19">
                  <c:v>11.923392637371146</c:v>
                </c:pt>
                <c:pt idx="20">
                  <c:v>12.737673110167226</c:v>
                </c:pt>
                <c:pt idx="21">
                  <c:v>13.319302019307282</c:v>
                </c:pt>
                <c:pt idx="22">
                  <c:v>13.726442255705321</c:v>
                </c:pt>
                <c:pt idx="23">
                  <c:v>14.540722728501398</c:v>
                </c:pt>
                <c:pt idx="24">
                  <c:v>15.70398054678151</c:v>
                </c:pt>
                <c:pt idx="25">
                  <c:v>15.994795001351537</c:v>
                </c:pt>
              </c:numCache>
            </c:numRef>
          </c:cat>
          <c:val>
            <c:numRef>
              <c:f>'Sample 3'!$K$34:$K$59</c:f>
              <c:numCache>
                <c:formatCode>General</c:formatCode>
                <c:ptCount val="26"/>
                <c:pt idx="0">
                  <c:v>45.351999999999997</c:v>
                </c:pt>
                <c:pt idx="1">
                  <c:v>45.366999999999997</c:v>
                </c:pt>
                <c:pt idx="2">
                  <c:v>45.26</c:v>
                </c:pt>
                <c:pt idx="3">
                  <c:v>44.994999999999997</c:v>
                </c:pt>
                <c:pt idx="4">
                  <c:v>45.521000000000001</c:v>
                </c:pt>
                <c:pt idx="5">
                  <c:v>45.503999999999998</c:v>
                </c:pt>
                <c:pt idx="6">
                  <c:v>45.957999999999998</c:v>
                </c:pt>
                <c:pt idx="7">
                  <c:v>44.454999999999998</c:v>
                </c:pt>
                <c:pt idx="8">
                  <c:v>44.423000000000002</c:v>
                </c:pt>
                <c:pt idx="9">
                  <c:v>44.499000000000002</c:v>
                </c:pt>
                <c:pt idx="10">
                  <c:v>44.127000000000002</c:v>
                </c:pt>
                <c:pt idx="11">
                  <c:v>44.183</c:v>
                </c:pt>
                <c:pt idx="12">
                  <c:v>44.296999999999997</c:v>
                </c:pt>
                <c:pt idx="13">
                  <c:v>44.271999999999998</c:v>
                </c:pt>
                <c:pt idx="14">
                  <c:v>45.57</c:v>
                </c:pt>
                <c:pt idx="15">
                  <c:v>45.155999999999999</c:v>
                </c:pt>
                <c:pt idx="16">
                  <c:v>45.427</c:v>
                </c:pt>
                <c:pt idx="17">
                  <c:v>47.384</c:v>
                </c:pt>
                <c:pt idx="18">
                  <c:v>46.792999999999999</c:v>
                </c:pt>
                <c:pt idx="19">
                  <c:v>47.241</c:v>
                </c:pt>
                <c:pt idx="20">
                  <c:v>47.338999999999999</c:v>
                </c:pt>
                <c:pt idx="21">
                  <c:v>46.804000000000002</c:v>
                </c:pt>
                <c:pt idx="22">
                  <c:v>46.56</c:v>
                </c:pt>
                <c:pt idx="23">
                  <c:v>45.557000000000002</c:v>
                </c:pt>
                <c:pt idx="24">
                  <c:v>46.107999999999997</c:v>
                </c:pt>
                <c:pt idx="25">
                  <c:v>45.430999999999997</c:v>
                </c:pt>
              </c:numCache>
            </c:numRef>
          </c:val>
          <c:extLst>
            <c:ext xmlns:c16="http://schemas.microsoft.com/office/drawing/2014/chart" uri="{C3380CC4-5D6E-409C-BE32-E72D297353CC}">
              <c16:uniqueId val="{00000002-BE70-4C16-8B13-906EF68593BD}"/>
            </c:ext>
          </c:extLst>
        </c:ser>
        <c:ser>
          <c:idx val="0"/>
          <c:order val="3"/>
          <c:tx>
            <c:v>C3 - C6</c:v>
          </c:tx>
          <c:spPr>
            <a:solidFill>
              <a:srgbClr val="FFFFCC"/>
            </a:solidFill>
            <a:ln w="12700">
              <a:solidFill>
                <a:schemeClr val="tx1"/>
              </a:solidFill>
            </a:ln>
            <a:effectLst/>
          </c:spPr>
          <c:cat>
            <c:numRef>
              <c:f>'Sample 3'!$D$34:$D$59</c:f>
              <c:numCache>
                <c:formatCode>General</c:formatCode>
                <c:ptCount val="26"/>
                <c:pt idx="0">
                  <c:v>1.4540722728501394</c:v>
                </c:pt>
                <c:pt idx="1">
                  <c:v>1.8612125092481784</c:v>
                </c:pt>
                <c:pt idx="2">
                  <c:v>2.5010043093022398</c:v>
                </c:pt>
                <c:pt idx="3">
                  <c:v>3.1407961093563013</c:v>
                </c:pt>
                <c:pt idx="4">
                  <c:v>3.7224250184963568</c:v>
                </c:pt>
                <c:pt idx="5">
                  <c:v>4.4203797094644237</c:v>
                </c:pt>
                <c:pt idx="6">
                  <c:v>4.8856828367764678</c:v>
                </c:pt>
                <c:pt idx="7">
                  <c:v>5.2928230731745067</c:v>
                </c:pt>
                <c:pt idx="8">
                  <c:v>5.9326148732285686</c:v>
                </c:pt>
                <c:pt idx="9">
                  <c:v>6.5142437823686246</c:v>
                </c:pt>
                <c:pt idx="10">
                  <c:v>7.0958726915086814</c:v>
                </c:pt>
                <c:pt idx="11">
                  <c:v>7.6775016006487373</c:v>
                </c:pt>
                <c:pt idx="12">
                  <c:v>8.2591305097887933</c:v>
                </c:pt>
                <c:pt idx="13">
                  <c:v>8.8407594189288492</c:v>
                </c:pt>
                <c:pt idx="14">
                  <c:v>9.4223883280689069</c:v>
                </c:pt>
                <c:pt idx="15">
                  <c:v>9.887691455380951</c:v>
                </c:pt>
                <c:pt idx="16">
                  <c:v>10.411157473607002</c:v>
                </c:pt>
                <c:pt idx="17">
                  <c:v>10.760134819091036</c:v>
                </c:pt>
                <c:pt idx="18">
                  <c:v>11.050949273661063</c:v>
                </c:pt>
                <c:pt idx="19">
                  <c:v>11.923392637371146</c:v>
                </c:pt>
                <c:pt idx="20">
                  <c:v>12.737673110167226</c:v>
                </c:pt>
                <c:pt idx="21">
                  <c:v>13.319302019307282</c:v>
                </c:pt>
                <c:pt idx="22">
                  <c:v>13.726442255705321</c:v>
                </c:pt>
                <c:pt idx="23">
                  <c:v>14.540722728501398</c:v>
                </c:pt>
                <c:pt idx="24">
                  <c:v>15.70398054678151</c:v>
                </c:pt>
                <c:pt idx="25">
                  <c:v>15.994795001351537</c:v>
                </c:pt>
              </c:numCache>
            </c:numRef>
          </c:cat>
          <c:val>
            <c:numRef>
              <c:f>'Sample 3'!$J$34:$J$59</c:f>
              <c:numCache>
                <c:formatCode>General</c:formatCode>
                <c:ptCount val="26"/>
                <c:pt idx="0">
                  <c:v>20.949000000000002</c:v>
                </c:pt>
                <c:pt idx="1">
                  <c:v>21.846</c:v>
                </c:pt>
                <c:pt idx="2">
                  <c:v>23.056000000000001</c:v>
                </c:pt>
                <c:pt idx="3">
                  <c:v>23.277000000000001</c:v>
                </c:pt>
                <c:pt idx="4">
                  <c:v>23.597000000000001</c:v>
                </c:pt>
                <c:pt idx="5">
                  <c:v>24.068000000000001</c:v>
                </c:pt>
                <c:pt idx="6">
                  <c:v>23.919</c:v>
                </c:pt>
                <c:pt idx="7">
                  <c:v>23.134</c:v>
                </c:pt>
                <c:pt idx="8">
                  <c:v>23.904</c:v>
                </c:pt>
                <c:pt idx="9">
                  <c:v>23.677</c:v>
                </c:pt>
                <c:pt idx="10">
                  <c:v>25.638999999999999</c:v>
                </c:pt>
                <c:pt idx="11">
                  <c:v>25.925999999999998</c:v>
                </c:pt>
                <c:pt idx="12">
                  <c:v>25.751000000000001</c:v>
                </c:pt>
                <c:pt idx="13">
                  <c:v>25.600999999999999</c:v>
                </c:pt>
                <c:pt idx="14">
                  <c:v>24.111000000000001</c:v>
                </c:pt>
                <c:pt idx="15">
                  <c:v>24.722999999999999</c:v>
                </c:pt>
                <c:pt idx="16">
                  <c:v>24.343</c:v>
                </c:pt>
                <c:pt idx="17">
                  <c:v>13.596</c:v>
                </c:pt>
                <c:pt idx="18">
                  <c:v>19.193000000000001</c:v>
                </c:pt>
                <c:pt idx="19">
                  <c:v>19.417999999999999</c:v>
                </c:pt>
                <c:pt idx="20">
                  <c:v>20.018000000000001</c:v>
                </c:pt>
                <c:pt idx="21">
                  <c:v>18.617000000000001</c:v>
                </c:pt>
                <c:pt idx="22">
                  <c:v>19.285</c:v>
                </c:pt>
                <c:pt idx="23">
                  <c:v>19.309000000000001</c:v>
                </c:pt>
                <c:pt idx="24">
                  <c:v>20.995000000000001</c:v>
                </c:pt>
                <c:pt idx="25">
                  <c:v>21.901</c:v>
                </c:pt>
              </c:numCache>
            </c:numRef>
          </c:val>
          <c:extLst>
            <c:ext xmlns:c16="http://schemas.microsoft.com/office/drawing/2014/chart" uri="{C3380CC4-5D6E-409C-BE32-E72D297353CC}">
              <c16:uniqueId val="{00000003-BE70-4C16-8B13-906EF68593BD}"/>
            </c:ext>
          </c:extLst>
        </c:ser>
        <c:dLbls>
          <c:showLegendKey val="0"/>
          <c:showVal val="0"/>
          <c:showCatName val="0"/>
          <c:showSerName val="0"/>
          <c:showPercent val="0"/>
          <c:showBubbleSize val="0"/>
        </c:dLbls>
        <c:axId val="793193072"/>
        <c:axId val="796536256"/>
      </c:areaChart>
      <c:catAx>
        <c:axId val="79319307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n-US" sz="1400"/>
                  <a:t>Number of Pore Volume</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title>
        <c:numFmt formatCode="#,##0.0_);[Red]\(#,##0.0\)" sourceLinked="0"/>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796536256"/>
        <c:crosses val="autoZero"/>
        <c:auto val="1"/>
        <c:lblAlgn val="ctr"/>
        <c:lblOffset val="100"/>
        <c:tickLblSkip val="3"/>
        <c:noMultiLvlLbl val="0"/>
      </c:catAx>
      <c:valAx>
        <c:axId val="79653625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r>
                  <a:rPr lang="en-US" sz="1400"/>
                  <a:t>Area%</a:t>
                </a:r>
                <a:endParaRPr lang="zh-CN"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7931930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0.09296</cdr:x>
      <cdr:y>0.55761</cdr:y>
    </cdr:from>
    <cdr:to>
      <cdr:x>0.21886</cdr:x>
      <cdr:y>0.63183</cdr:y>
    </cdr:to>
    <cdr:sp macro="" textlink="">
      <cdr:nvSpPr>
        <cdr:cNvPr id="2" name="TextBox 1">
          <a:extLst xmlns:a="http://schemas.openxmlformats.org/drawingml/2006/main">
            <a:ext uri="{FF2B5EF4-FFF2-40B4-BE49-F238E27FC236}">
              <a16:creationId xmlns:a16="http://schemas.microsoft.com/office/drawing/2014/main" id="{F1E9035A-FCE4-453B-BD2D-C82385098C6A}"/>
            </a:ext>
          </a:extLst>
        </cdr:cNvPr>
        <cdr:cNvSpPr txBox="1"/>
      </cdr:nvSpPr>
      <cdr:spPr>
        <a:xfrm xmlns:a="http://schemas.openxmlformats.org/drawingml/2006/main">
          <a:off x="831387" y="2416654"/>
          <a:ext cx="1126048" cy="3216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rgbClr val="FF0000"/>
              </a:solidFill>
              <a:latin typeface="Times New Roman" panose="02020603050405020304" pitchFamily="18" charset="0"/>
              <a:cs typeface="Times New Roman" panose="02020603050405020304" pitchFamily="18" charset="0"/>
            </a:rPr>
            <a:t>micropore</a:t>
          </a:r>
        </a:p>
      </cdr:txBody>
    </cdr:sp>
  </cdr:relSizeAnchor>
</c:userShapes>
</file>

<file path=ppt/drawings/drawing2.xml><?xml version="1.0" encoding="utf-8"?>
<c:userShapes xmlns:c="http://schemas.openxmlformats.org/drawingml/2006/chart">
  <cdr:relSizeAnchor xmlns:cdr="http://schemas.openxmlformats.org/drawingml/2006/chartDrawing">
    <cdr:from>
      <cdr:x>0.35509</cdr:x>
      <cdr:y>0.06626</cdr:y>
    </cdr:from>
    <cdr:to>
      <cdr:x>0.44766</cdr:x>
      <cdr:y>0.11712</cdr:y>
    </cdr:to>
    <cdr:sp macro="" textlink="">
      <cdr:nvSpPr>
        <cdr:cNvPr id="2" name="TextBox 1">
          <a:extLst xmlns:a="http://schemas.openxmlformats.org/drawingml/2006/main">
            <a:ext uri="{FF2B5EF4-FFF2-40B4-BE49-F238E27FC236}">
              <a16:creationId xmlns:a16="http://schemas.microsoft.com/office/drawing/2014/main" id="{D0F7AEE8-6CED-4925-BB2F-89EAB353F86E}"/>
            </a:ext>
          </a:extLst>
        </cdr:cNvPr>
        <cdr:cNvSpPr txBox="1"/>
      </cdr:nvSpPr>
      <cdr:spPr>
        <a:xfrm xmlns:a="http://schemas.openxmlformats.org/drawingml/2006/main">
          <a:off x="1623493" y="360836"/>
          <a:ext cx="423221" cy="276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b="1" dirty="0">
            <a:solidFill>
              <a:srgbClr val="FF0000"/>
            </a:solidFill>
          </a:endParaRPr>
        </a:p>
      </cdr:txBody>
    </cdr:sp>
  </cdr:relSizeAnchor>
  <cdr:relSizeAnchor xmlns:cdr="http://schemas.openxmlformats.org/drawingml/2006/chartDrawing">
    <cdr:from>
      <cdr:x>0.56376</cdr:x>
      <cdr:y>0.77821</cdr:y>
    </cdr:from>
    <cdr:to>
      <cdr:x>0.65632</cdr:x>
      <cdr:y>0.82907</cdr:y>
    </cdr:to>
    <cdr:sp macro="" textlink="">
      <cdr:nvSpPr>
        <cdr:cNvPr id="3" name="TextBox 1">
          <a:extLst xmlns:a="http://schemas.openxmlformats.org/drawingml/2006/main">
            <a:ext uri="{FF2B5EF4-FFF2-40B4-BE49-F238E27FC236}">
              <a16:creationId xmlns:a16="http://schemas.microsoft.com/office/drawing/2014/main" id="{3578BFFE-CB2F-4538-B121-E07C471D33BC}"/>
            </a:ext>
          </a:extLst>
        </cdr:cNvPr>
        <cdr:cNvSpPr txBox="1"/>
      </cdr:nvSpPr>
      <cdr:spPr>
        <a:xfrm xmlns:a="http://schemas.openxmlformats.org/drawingml/2006/main">
          <a:off x="2577492" y="4238086"/>
          <a:ext cx="423221" cy="2769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b="1" dirty="0">
            <a:solidFill>
              <a:srgbClr val="FF0000"/>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0.35509</cdr:x>
      <cdr:y>0.06626</cdr:y>
    </cdr:from>
    <cdr:to>
      <cdr:x>0.44766</cdr:x>
      <cdr:y>0.11712</cdr:y>
    </cdr:to>
    <cdr:sp macro="" textlink="">
      <cdr:nvSpPr>
        <cdr:cNvPr id="2" name="TextBox 1">
          <a:extLst xmlns:a="http://schemas.openxmlformats.org/drawingml/2006/main">
            <a:ext uri="{FF2B5EF4-FFF2-40B4-BE49-F238E27FC236}">
              <a16:creationId xmlns:a16="http://schemas.microsoft.com/office/drawing/2014/main" id="{D0F7AEE8-6CED-4925-BB2F-89EAB353F86E}"/>
            </a:ext>
          </a:extLst>
        </cdr:cNvPr>
        <cdr:cNvSpPr txBox="1"/>
      </cdr:nvSpPr>
      <cdr:spPr>
        <a:xfrm xmlns:a="http://schemas.openxmlformats.org/drawingml/2006/main">
          <a:off x="1623493" y="360836"/>
          <a:ext cx="423221" cy="276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b="1" dirty="0">
            <a:solidFill>
              <a:srgbClr val="FF0000"/>
            </a:solidFill>
          </a:endParaRPr>
        </a:p>
      </cdr:txBody>
    </cdr:sp>
  </cdr:relSizeAnchor>
  <cdr:relSizeAnchor xmlns:cdr="http://schemas.openxmlformats.org/drawingml/2006/chartDrawing">
    <cdr:from>
      <cdr:x>0.56376</cdr:x>
      <cdr:y>0.77821</cdr:y>
    </cdr:from>
    <cdr:to>
      <cdr:x>0.65632</cdr:x>
      <cdr:y>0.82907</cdr:y>
    </cdr:to>
    <cdr:sp macro="" textlink="">
      <cdr:nvSpPr>
        <cdr:cNvPr id="3" name="TextBox 1">
          <a:extLst xmlns:a="http://schemas.openxmlformats.org/drawingml/2006/main">
            <a:ext uri="{FF2B5EF4-FFF2-40B4-BE49-F238E27FC236}">
              <a16:creationId xmlns:a16="http://schemas.microsoft.com/office/drawing/2014/main" id="{3578BFFE-CB2F-4538-B121-E07C471D33BC}"/>
            </a:ext>
          </a:extLst>
        </cdr:cNvPr>
        <cdr:cNvSpPr txBox="1"/>
      </cdr:nvSpPr>
      <cdr:spPr>
        <a:xfrm xmlns:a="http://schemas.openxmlformats.org/drawingml/2006/main">
          <a:off x="2577492" y="4238086"/>
          <a:ext cx="423221" cy="2769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b="1" dirty="0">
            <a:solidFill>
              <a:srgbClr val="FF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0.63923</cdr:x>
      <cdr:y>0.0273</cdr:y>
    </cdr:from>
    <cdr:to>
      <cdr:x>0.63923</cdr:x>
      <cdr:y>0.83042</cdr:y>
    </cdr:to>
    <cdr:cxnSp macro="">
      <cdr:nvCxnSpPr>
        <cdr:cNvPr id="3" name="直线连接符 2">
          <a:extLst xmlns:a="http://schemas.openxmlformats.org/drawingml/2006/main">
            <a:ext uri="{FF2B5EF4-FFF2-40B4-BE49-F238E27FC236}">
              <a16:creationId xmlns:a16="http://schemas.microsoft.com/office/drawing/2014/main" id="{8742AA21-1B5E-FF4F-BEDC-FC5ABAFA08D0}"/>
            </a:ext>
          </a:extLst>
        </cdr:cNvPr>
        <cdr:cNvCxnSpPr/>
      </cdr:nvCxnSpPr>
      <cdr:spPr>
        <a:xfrm xmlns:a="http://schemas.openxmlformats.org/drawingml/2006/main" flipV="1">
          <a:off x="3135463" y="144122"/>
          <a:ext cx="0" cy="4240620"/>
        </a:xfrm>
        <a:prstGeom xmlns:a="http://schemas.openxmlformats.org/drawingml/2006/main" prst="line">
          <a:avLst/>
        </a:prstGeom>
        <a:ln xmlns:a="http://schemas.openxmlformats.org/drawingml/2006/main" w="1905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0.21093</cdr:x>
      <cdr:y>0.6765</cdr:y>
    </cdr:from>
    <cdr:to>
      <cdr:x>0.37614</cdr:x>
      <cdr:y>0.72735</cdr:y>
    </cdr:to>
    <cdr:sp macro="" textlink="">
      <cdr:nvSpPr>
        <cdr:cNvPr id="4" name="TextBox 11">
          <a:extLst xmlns:a="http://schemas.openxmlformats.org/drawingml/2006/main">
            <a:ext uri="{FF2B5EF4-FFF2-40B4-BE49-F238E27FC236}">
              <a16:creationId xmlns:a16="http://schemas.microsoft.com/office/drawing/2014/main" id="{AEA5CC23-565F-40E5-8C47-DF4CE7004A4F}"/>
            </a:ext>
          </a:extLst>
        </cdr:cNvPr>
        <cdr:cNvSpPr txBox="1"/>
      </cdr:nvSpPr>
      <cdr:spPr>
        <a:xfrm xmlns:a="http://schemas.openxmlformats.org/drawingml/2006/main">
          <a:off x="964388" y="3684748"/>
          <a:ext cx="755336"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4572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9144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371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18288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286000" algn="l" defTabSz="914400" rtl="0" eaLnBrk="1" latinLnBrk="0" hangingPunct="1">
            <a:defRPr sz="2400" kern="1200">
              <a:solidFill>
                <a:schemeClr val="bg1"/>
              </a:solidFill>
              <a:latin typeface="Arial" pitchFamily="34" charset="0"/>
              <a:ea typeface="ヒラギノ角ゴ Pro W3" pitchFamily="75" charset="-128"/>
              <a:cs typeface="+mn-cs"/>
            </a:defRPr>
          </a:lvl6pPr>
          <a:lvl7pPr marL="2743200" algn="l" defTabSz="914400" rtl="0" eaLnBrk="1" latinLnBrk="0" hangingPunct="1">
            <a:defRPr sz="2400" kern="1200">
              <a:solidFill>
                <a:schemeClr val="bg1"/>
              </a:solidFill>
              <a:latin typeface="Arial" pitchFamily="34" charset="0"/>
              <a:ea typeface="ヒラギノ角ゴ Pro W3" pitchFamily="75" charset="-128"/>
              <a:cs typeface="+mn-cs"/>
            </a:defRPr>
          </a:lvl7pPr>
          <a:lvl8pPr marL="3200400" algn="l" defTabSz="914400" rtl="0" eaLnBrk="1" latinLnBrk="0" hangingPunct="1">
            <a:defRPr sz="2400" kern="1200">
              <a:solidFill>
                <a:schemeClr val="bg1"/>
              </a:solidFill>
              <a:latin typeface="Arial" pitchFamily="34" charset="0"/>
              <a:ea typeface="ヒラギノ角ゴ Pro W3" pitchFamily="75" charset="-128"/>
              <a:cs typeface="+mn-cs"/>
            </a:defRPr>
          </a:lvl8pPr>
          <a:lvl9pPr marL="3657600" algn="l" defTabSz="914400" rtl="0" eaLnBrk="1" latinLnBrk="0" hangingPunct="1">
            <a:defRPr sz="2400" kern="1200">
              <a:solidFill>
                <a:schemeClr val="bg1"/>
              </a:solidFill>
              <a:latin typeface="Arial" pitchFamily="34" charset="0"/>
              <a:ea typeface="ヒラギノ角ゴ Pro W3" pitchFamily="75" charset="-128"/>
              <a:cs typeface="+mn-cs"/>
            </a:defRPr>
          </a:lvl9pPr>
        </a:lstStyle>
        <a:p xmlns:a="http://schemas.openxmlformats.org/drawingml/2006/main">
          <a:r>
            <a:rPr lang="en-US" sz="1200" b="1" dirty="0">
              <a:solidFill>
                <a:schemeClr val="tx1"/>
              </a:solidFill>
              <a:latin typeface="Times New Roman" panose="02020603050405020304" pitchFamily="18" charset="0"/>
              <a:cs typeface="Times New Roman" panose="02020603050405020304" pitchFamily="18" charset="0"/>
            </a:rPr>
            <a:t>C</a:t>
          </a:r>
          <a:r>
            <a:rPr lang="en-US" sz="1200" b="1" baseline="-25000" dirty="0">
              <a:solidFill>
                <a:schemeClr val="tx1"/>
              </a:solidFill>
              <a:latin typeface="Times New Roman" panose="02020603050405020304" pitchFamily="18" charset="0"/>
              <a:cs typeface="Times New Roman" panose="02020603050405020304" pitchFamily="18" charset="0"/>
            </a:rPr>
            <a:t>11</a:t>
          </a:r>
          <a:r>
            <a:rPr lang="en-US" sz="1200" b="1" dirty="0">
              <a:solidFill>
                <a:schemeClr val="tx1"/>
              </a:solidFill>
              <a:latin typeface="Times New Roman" panose="02020603050405020304" pitchFamily="18" charset="0"/>
              <a:cs typeface="Times New Roman" panose="02020603050405020304" pitchFamily="18" charset="0"/>
            </a:rPr>
            <a:t> – C</a:t>
          </a:r>
          <a:r>
            <a:rPr lang="en-US" sz="1200" b="1" baseline="-25000" dirty="0">
              <a:solidFill>
                <a:schemeClr val="tx1"/>
              </a:solidFill>
              <a:latin typeface="Times New Roman" panose="02020603050405020304" pitchFamily="18" charset="0"/>
              <a:cs typeface="Times New Roman" panose="02020603050405020304" pitchFamily="18" charset="0"/>
            </a:rPr>
            <a:t>20</a:t>
          </a:r>
        </a:p>
      </cdr:txBody>
    </cdr:sp>
  </cdr:relSizeAnchor>
  <cdr:relSizeAnchor xmlns:cdr="http://schemas.openxmlformats.org/drawingml/2006/chartDrawing">
    <cdr:from>
      <cdr:x>0.22006</cdr:x>
      <cdr:y>0.05664</cdr:y>
    </cdr:from>
    <cdr:to>
      <cdr:x>0.36701</cdr:x>
      <cdr:y>0.1075</cdr:y>
    </cdr:to>
    <cdr:sp macro="" textlink="">
      <cdr:nvSpPr>
        <cdr:cNvPr id="5" name="TextBox 38">
          <a:extLst xmlns:a="http://schemas.openxmlformats.org/drawingml/2006/main">
            <a:ext uri="{FF2B5EF4-FFF2-40B4-BE49-F238E27FC236}">
              <a16:creationId xmlns:a16="http://schemas.microsoft.com/office/drawing/2014/main" id="{2BF8FB51-15F4-4591-91CE-4C2859684AE2}"/>
            </a:ext>
          </a:extLst>
        </cdr:cNvPr>
        <cdr:cNvSpPr txBox="1"/>
      </cdr:nvSpPr>
      <cdr:spPr>
        <a:xfrm xmlns:a="http://schemas.openxmlformats.org/drawingml/2006/main">
          <a:off x="1006125" y="308515"/>
          <a:ext cx="67186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4572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9144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371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18288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286000" algn="l" defTabSz="914400" rtl="0" eaLnBrk="1" latinLnBrk="0" hangingPunct="1">
            <a:defRPr sz="2400" kern="1200">
              <a:solidFill>
                <a:schemeClr val="bg1"/>
              </a:solidFill>
              <a:latin typeface="Arial" pitchFamily="34" charset="0"/>
              <a:ea typeface="ヒラギノ角ゴ Pro W3" pitchFamily="75" charset="-128"/>
              <a:cs typeface="+mn-cs"/>
            </a:defRPr>
          </a:lvl6pPr>
          <a:lvl7pPr marL="2743200" algn="l" defTabSz="914400" rtl="0" eaLnBrk="1" latinLnBrk="0" hangingPunct="1">
            <a:defRPr sz="2400" kern="1200">
              <a:solidFill>
                <a:schemeClr val="bg1"/>
              </a:solidFill>
              <a:latin typeface="Arial" pitchFamily="34" charset="0"/>
              <a:ea typeface="ヒラギノ角ゴ Pro W3" pitchFamily="75" charset="-128"/>
              <a:cs typeface="+mn-cs"/>
            </a:defRPr>
          </a:lvl7pPr>
          <a:lvl8pPr marL="3200400" algn="l" defTabSz="914400" rtl="0" eaLnBrk="1" latinLnBrk="0" hangingPunct="1">
            <a:defRPr sz="2400" kern="1200">
              <a:solidFill>
                <a:schemeClr val="bg1"/>
              </a:solidFill>
              <a:latin typeface="Arial" pitchFamily="34" charset="0"/>
              <a:ea typeface="ヒラギノ角ゴ Pro W3" pitchFamily="75" charset="-128"/>
              <a:cs typeface="+mn-cs"/>
            </a:defRPr>
          </a:lvl8pPr>
          <a:lvl9pPr marL="3657600" algn="l" defTabSz="914400" rtl="0" eaLnBrk="1" latinLnBrk="0" hangingPunct="1">
            <a:defRPr sz="2400" kern="1200">
              <a:solidFill>
                <a:schemeClr val="bg1"/>
              </a:solidFill>
              <a:latin typeface="Arial" pitchFamily="34" charset="0"/>
              <a:ea typeface="ヒラギノ角ゴ Pro W3" pitchFamily="75" charset="-128"/>
              <a:cs typeface="+mn-cs"/>
            </a:defRPr>
          </a:lvl9pPr>
        </a:lstStyle>
        <a:p xmlns:a="http://schemas.openxmlformats.org/drawingml/2006/main">
          <a:r>
            <a:rPr lang="en-US" sz="1200" b="1" dirty="0">
              <a:solidFill>
                <a:schemeClr val="tx1"/>
              </a:solidFill>
              <a:latin typeface="Times New Roman" panose="02020603050405020304" pitchFamily="18" charset="0"/>
              <a:cs typeface="Times New Roman" panose="02020603050405020304" pitchFamily="18" charset="0"/>
            </a:rPr>
            <a:t>C</a:t>
          </a:r>
          <a:r>
            <a:rPr lang="en-US" sz="1200" b="1" baseline="-25000" dirty="0">
              <a:solidFill>
                <a:schemeClr val="tx1"/>
              </a:solidFill>
              <a:latin typeface="Times New Roman" panose="02020603050405020304" pitchFamily="18" charset="0"/>
              <a:cs typeface="Times New Roman" panose="02020603050405020304" pitchFamily="18" charset="0"/>
            </a:rPr>
            <a:t>3</a:t>
          </a:r>
          <a:r>
            <a:rPr lang="en-US" sz="1200" b="1" dirty="0">
              <a:solidFill>
                <a:schemeClr val="tx1"/>
              </a:solidFill>
              <a:latin typeface="Times New Roman" panose="02020603050405020304" pitchFamily="18" charset="0"/>
              <a:cs typeface="Times New Roman" panose="02020603050405020304" pitchFamily="18" charset="0"/>
            </a:rPr>
            <a:t> – C</a:t>
          </a:r>
          <a:r>
            <a:rPr lang="en-US" sz="1200" b="1" baseline="-25000" dirty="0">
              <a:solidFill>
                <a:schemeClr val="tx1"/>
              </a:solidFill>
              <a:latin typeface="Times New Roman" panose="02020603050405020304" pitchFamily="18" charset="0"/>
              <a:cs typeface="Times New Roman" panose="02020603050405020304" pitchFamily="18" charset="0"/>
            </a:rPr>
            <a:t>6</a:t>
          </a:r>
        </a:p>
      </cdr:txBody>
    </cdr:sp>
  </cdr:relSizeAnchor>
  <cdr:relSizeAnchor xmlns:cdr="http://schemas.openxmlformats.org/drawingml/2006/chartDrawing">
    <cdr:from>
      <cdr:x>0.21486</cdr:x>
      <cdr:y>0.3649</cdr:y>
    </cdr:from>
    <cdr:to>
      <cdr:x>0.38007</cdr:x>
      <cdr:y>0.41576</cdr:y>
    </cdr:to>
    <cdr:sp macro="" textlink="">
      <cdr:nvSpPr>
        <cdr:cNvPr id="6" name="TextBox 29">
          <a:extLst xmlns:a="http://schemas.openxmlformats.org/drawingml/2006/main">
            <a:ext uri="{FF2B5EF4-FFF2-40B4-BE49-F238E27FC236}">
              <a16:creationId xmlns:a16="http://schemas.microsoft.com/office/drawing/2014/main" id="{1309B0DE-41D7-4A2D-9C61-3F17D89740E3}"/>
            </a:ext>
          </a:extLst>
        </cdr:cNvPr>
        <cdr:cNvSpPr txBox="1"/>
      </cdr:nvSpPr>
      <cdr:spPr>
        <a:xfrm xmlns:a="http://schemas.openxmlformats.org/drawingml/2006/main">
          <a:off x="982343" y="1987562"/>
          <a:ext cx="75534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4572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9144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371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18288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286000" algn="l" defTabSz="914400" rtl="0" eaLnBrk="1" latinLnBrk="0" hangingPunct="1">
            <a:defRPr sz="2400" kern="1200">
              <a:solidFill>
                <a:schemeClr val="bg1"/>
              </a:solidFill>
              <a:latin typeface="Arial" pitchFamily="34" charset="0"/>
              <a:ea typeface="ヒラギノ角ゴ Pro W3" pitchFamily="75" charset="-128"/>
              <a:cs typeface="+mn-cs"/>
            </a:defRPr>
          </a:lvl6pPr>
          <a:lvl7pPr marL="2743200" algn="l" defTabSz="914400" rtl="0" eaLnBrk="1" latinLnBrk="0" hangingPunct="1">
            <a:defRPr sz="2400" kern="1200">
              <a:solidFill>
                <a:schemeClr val="bg1"/>
              </a:solidFill>
              <a:latin typeface="Arial" pitchFamily="34" charset="0"/>
              <a:ea typeface="ヒラギノ角ゴ Pro W3" pitchFamily="75" charset="-128"/>
              <a:cs typeface="+mn-cs"/>
            </a:defRPr>
          </a:lvl7pPr>
          <a:lvl8pPr marL="3200400" algn="l" defTabSz="914400" rtl="0" eaLnBrk="1" latinLnBrk="0" hangingPunct="1">
            <a:defRPr sz="2400" kern="1200">
              <a:solidFill>
                <a:schemeClr val="bg1"/>
              </a:solidFill>
              <a:latin typeface="Arial" pitchFamily="34" charset="0"/>
              <a:ea typeface="ヒラギノ角ゴ Pro W3" pitchFamily="75" charset="-128"/>
              <a:cs typeface="+mn-cs"/>
            </a:defRPr>
          </a:lvl8pPr>
          <a:lvl9pPr marL="3657600" algn="l" defTabSz="914400" rtl="0" eaLnBrk="1" latinLnBrk="0" hangingPunct="1">
            <a:defRPr sz="2400" kern="1200">
              <a:solidFill>
                <a:schemeClr val="bg1"/>
              </a:solidFill>
              <a:latin typeface="Arial" pitchFamily="34" charset="0"/>
              <a:ea typeface="ヒラギノ角ゴ Pro W3" pitchFamily="75" charset="-128"/>
              <a:cs typeface="+mn-cs"/>
            </a:defRPr>
          </a:lvl9pPr>
        </a:lstStyle>
        <a:p xmlns:a="http://schemas.openxmlformats.org/drawingml/2006/main">
          <a:r>
            <a:rPr lang="en-US" sz="1200" b="1" dirty="0">
              <a:solidFill>
                <a:schemeClr val="tx1"/>
              </a:solidFill>
              <a:latin typeface="Times New Roman" panose="02020603050405020304" pitchFamily="18" charset="0"/>
              <a:cs typeface="Times New Roman" panose="02020603050405020304" pitchFamily="18" charset="0"/>
            </a:rPr>
            <a:t>C</a:t>
          </a:r>
          <a:r>
            <a:rPr lang="en-US" sz="1200" b="1" baseline="-25000" dirty="0">
              <a:solidFill>
                <a:schemeClr val="tx1"/>
              </a:solidFill>
              <a:latin typeface="Times New Roman" panose="02020603050405020304" pitchFamily="18" charset="0"/>
              <a:cs typeface="Times New Roman" panose="02020603050405020304" pitchFamily="18" charset="0"/>
            </a:rPr>
            <a:t>7</a:t>
          </a:r>
          <a:r>
            <a:rPr lang="en-US" sz="1200" b="1" dirty="0">
              <a:solidFill>
                <a:schemeClr val="tx1"/>
              </a:solidFill>
              <a:latin typeface="Times New Roman" panose="02020603050405020304" pitchFamily="18" charset="0"/>
              <a:cs typeface="Times New Roman" panose="02020603050405020304" pitchFamily="18" charset="0"/>
            </a:rPr>
            <a:t> – C</a:t>
          </a:r>
          <a:r>
            <a:rPr lang="en-US" sz="1200" b="1" baseline="-25000" dirty="0">
              <a:solidFill>
                <a:schemeClr val="tx1"/>
              </a:solidFill>
              <a:latin typeface="Times New Roman" panose="02020603050405020304" pitchFamily="18" charset="0"/>
              <a:cs typeface="Times New Roman" panose="02020603050405020304" pitchFamily="18" charset="0"/>
            </a:rPr>
            <a:t>10</a:t>
          </a:r>
        </a:p>
      </cdr:txBody>
    </cdr:sp>
  </cdr:relSizeAnchor>
  <cdr:relSizeAnchor xmlns:cdr="http://schemas.openxmlformats.org/drawingml/2006/chartDrawing">
    <cdr:from>
      <cdr:x>0.23688</cdr:x>
      <cdr:y>0.78695</cdr:y>
    </cdr:from>
    <cdr:to>
      <cdr:x>0.3502</cdr:x>
      <cdr:y>0.8378</cdr:y>
    </cdr:to>
    <cdr:sp macro="" textlink="">
      <cdr:nvSpPr>
        <cdr:cNvPr id="7" name="TextBox 30">
          <a:extLst xmlns:a="http://schemas.openxmlformats.org/drawingml/2006/main">
            <a:ext uri="{FF2B5EF4-FFF2-40B4-BE49-F238E27FC236}">
              <a16:creationId xmlns:a16="http://schemas.microsoft.com/office/drawing/2014/main" id="{6C2BB969-81E2-4BA8-B338-58BA173CC384}"/>
            </a:ext>
          </a:extLst>
        </cdr:cNvPr>
        <cdr:cNvSpPr txBox="1"/>
      </cdr:nvSpPr>
      <cdr:spPr>
        <a:xfrm xmlns:a="http://schemas.openxmlformats.org/drawingml/2006/main">
          <a:off x="1083017" y="4286356"/>
          <a:ext cx="51807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4572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9144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371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18288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286000" algn="l" defTabSz="914400" rtl="0" eaLnBrk="1" latinLnBrk="0" hangingPunct="1">
            <a:defRPr sz="2400" kern="1200">
              <a:solidFill>
                <a:schemeClr val="bg1"/>
              </a:solidFill>
              <a:latin typeface="Arial" pitchFamily="34" charset="0"/>
              <a:ea typeface="ヒラギノ角ゴ Pro W3" pitchFamily="75" charset="-128"/>
              <a:cs typeface="+mn-cs"/>
            </a:defRPr>
          </a:lvl6pPr>
          <a:lvl7pPr marL="2743200" algn="l" defTabSz="914400" rtl="0" eaLnBrk="1" latinLnBrk="0" hangingPunct="1">
            <a:defRPr sz="2400" kern="1200">
              <a:solidFill>
                <a:schemeClr val="bg1"/>
              </a:solidFill>
              <a:latin typeface="Arial" pitchFamily="34" charset="0"/>
              <a:ea typeface="ヒラギノ角ゴ Pro W3" pitchFamily="75" charset="-128"/>
              <a:cs typeface="+mn-cs"/>
            </a:defRPr>
          </a:lvl7pPr>
          <a:lvl8pPr marL="3200400" algn="l" defTabSz="914400" rtl="0" eaLnBrk="1" latinLnBrk="0" hangingPunct="1">
            <a:defRPr sz="2400" kern="1200">
              <a:solidFill>
                <a:schemeClr val="bg1"/>
              </a:solidFill>
              <a:latin typeface="Arial" pitchFamily="34" charset="0"/>
              <a:ea typeface="ヒラギノ角ゴ Pro W3" pitchFamily="75" charset="-128"/>
              <a:cs typeface="+mn-cs"/>
            </a:defRPr>
          </a:lvl8pPr>
          <a:lvl9pPr marL="3657600" algn="l" defTabSz="914400" rtl="0" eaLnBrk="1" latinLnBrk="0" hangingPunct="1">
            <a:defRPr sz="2400" kern="1200">
              <a:solidFill>
                <a:schemeClr val="bg1"/>
              </a:solidFill>
              <a:latin typeface="Arial" pitchFamily="34" charset="0"/>
              <a:ea typeface="ヒラギノ角ゴ Pro W3" pitchFamily="75" charset="-128"/>
              <a:cs typeface="+mn-cs"/>
            </a:defRPr>
          </a:lvl9pPr>
        </a:lstStyle>
        <a:p xmlns:a="http://schemas.openxmlformats.org/drawingml/2006/main">
          <a:r>
            <a:rPr lang="en-US" sz="1200" b="1" dirty="0">
              <a:solidFill>
                <a:schemeClr val="tx1"/>
              </a:solidFill>
              <a:latin typeface="Times New Roman" panose="02020603050405020304" pitchFamily="18" charset="0"/>
              <a:cs typeface="Times New Roman" panose="02020603050405020304" pitchFamily="18" charset="0"/>
            </a:rPr>
            <a:t>C</a:t>
          </a:r>
          <a:r>
            <a:rPr lang="en-US" sz="1200" b="1" baseline="-25000" dirty="0">
              <a:solidFill>
                <a:schemeClr val="tx1"/>
              </a:solidFill>
              <a:latin typeface="Times New Roman" panose="02020603050405020304" pitchFamily="18" charset="0"/>
              <a:cs typeface="Times New Roman" panose="02020603050405020304" pitchFamily="18" charset="0"/>
            </a:rPr>
            <a:t>20</a:t>
          </a:r>
          <a:r>
            <a:rPr lang="en-US" sz="1200" b="1" dirty="0">
              <a:solidFill>
                <a:schemeClr val="tx1"/>
              </a:solidFill>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0.67654</cdr:x>
      <cdr:y>0.38521</cdr:y>
    </cdr:from>
    <cdr:to>
      <cdr:x>1</cdr:x>
      <cdr:y>0.44747</cdr:y>
    </cdr:to>
    <cdr:grpSp>
      <cdr:nvGrpSpPr>
        <cdr:cNvPr id="8" name="组合 6">
          <a:extLst xmlns:a="http://schemas.openxmlformats.org/drawingml/2006/main">
            <a:ext uri="{FF2B5EF4-FFF2-40B4-BE49-F238E27FC236}">
              <a16:creationId xmlns:a16="http://schemas.microsoft.com/office/drawing/2014/main" id="{29C2E3F9-1430-4405-848A-58D180578AF4}"/>
            </a:ext>
          </a:extLst>
        </cdr:cNvPr>
        <cdr:cNvGrpSpPr/>
      </cdr:nvGrpSpPr>
      <cdr:grpSpPr>
        <a:xfrm xmlns:a="http://schemas.openxmlformats.org/drawingml/2006/main">
          <a:off x="3093141" y="2098162"/>
          <a:ext cx="1478859" cy="339118"/>
          <a:chOff x="13324876" y="-1513268"/>
          <a:chExt cx="1880827" cy="249117"/>
        </a:xfrm>
      </cdr:grpSpPr>
      <cdr:sp macro="" textlink="">
        <cdr:nvSpPr>
          <cdr:cNvPr id="9" name="文本框 7">
            <a:extLst xmlns:a="http://schemas.openxmlformats.org/drawingml/2006/main">
              <a:ext uri="{FF2B5EF4-FFF2-40B4-BE49-F238E27FC236}">
                <a16:creationId xmlns:a16="http://schemas.microsoft.com/office/drawing/2014/main" id="{E2BD0E7F-43BD-4AD9-B16D-12286D2D5D8B}"/>
              </a:ext>
            </a:extLst>
          </cdr:cNvPr>
          <cdr:cNvSpPr txBox="1"/>
        </cdr:nvSpPr>
        <cdr:spPr>
          <a:xfrm xmlns:a="http://schemas.openxmlformats.org/drawingml/2006/main">
            <a:off x="13601693" y="-1513268"/>
            <a:ext cx="1604010" cy="24911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4572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9144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371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18288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286000" algn="l" defTabSz="914400" rtl="0" eaLnBrk="1" latinLnBrk="0" hangingPunct="1">
              <a:defRPr sz="2400" kern="1200">
                <a:solidFill>
                  <a:schemeClr val="bg1"/>
                </a:solidFill>
                <a:latin typeface="Arial" pitchFamily="34" charset="0"/>
                <a:ea typeface="ヒラギノ角ゴ Pro W3" pitchFamily="75" charset="-128"/>
                <a:cs typeface="+mn-cs"/>
              </a:defRPr>
            </a:lvl6pPr>
            <a:lvl7pPr marL="2743200" algn="l" defTabSz="914400" rtl="0" eaLnBrk="1" latinLnBrk="0" hangingPunct="1">
              <a:defRPr sz="2400" kern="1200">
                <a:solidFill>
                  <a:schemeClr val="bg1"/>
                </a:solidFill>
                <a:latin typeface="Arial" pitchFamily="34" charset="0"/>
                <a:ea typeface="ヒラギノ角ゴ Pro W3" pitchFamily="75" charset="-128"/>
                <a:cs typeface="+mn-cs"/>
              </a:defRPr>
            </a:lvl7pPr>
            <a:lvl8pPr marL="3200400" algn="l" defTabSz="914400" rtl="0" eaLnBrk="1" latinLnBrk="0" hangingPunct="1">
              <a:defRPr sz="2400" kern="1200">
                <a:solidFill>
                  <a:schemeClr val="bg1"/>
                </a:solidFill>
                <a:latin typeface="Arial" pitchFamily="34" charset="0"/>
                <a:ea typeface="ヒラギノ角ゴ Pro W3" pitchFamily="75" charset="-128"/>
                <a:cs typeface="+mn-cs"/>
              </a:defRPr>
            </a:lvl8pPr>
            <a:lvl9pPr marL="3657600" algn="l" defTabSz="914400" rtl="0" eaLnBrk="1" latinLnBrk="0" hangingPunct="1">
              <a:defRPr sz="2400" kern="1200">
                <a:solidFill>
                  <a:schemeClr val="bg1"/>
                </a:solidFill>
                <a:latin typeface="Arial" pitchFamily="34" charset="0"/>
                <a:ea typeface="ヒラギノ角ゴ Pro W3" pitchFamily="75" charset="-128"/>
                <a:cs typeface="+mn-cs"/>
              </a:defRPr>
            </a:lvl9pPr>
          </a:lstStyle>
          <a:p xmlns:a="http://schemas.openxmlformats.org/drawingml/2006/main">
            <a:r>
              <a:rPr kumimoji="1" lang="en-US" altLang="zh-CN" sz="1200" b="1" dirty="0">
                <a:solidFill>
                  <a:schemeClr val="tx1"/>
                </a:solidFill>
                <a:latin typeface="Times New Roman" panose="02020603050405020304" pitchFamily="18" charset="0"/>
                <a:cs typeface="Times New Roman" panose="02020603050405020304" pitchFamily="18" charset="0"/>
              </a:rPr>
              <a:t>CO</a:t>
            </a:r>
            <a:r>
              <a:rPr kumimoji="1" lang="en-US" altLang="zh-CN" sz="1200" b="1" baseline="-25000" dirty="0">
                <a:solidFill>
                  <a:schemeClr val="tx1"/>
                </a:solidFill>
                <a:latin typeface="Times New Roman" panose="02020603050405020304" pitchFamily="18" charset="0"/>
                <a:cs typeface="Times New Roman" panose="02020603050405020304" pitchFamily="18" charset="0"/>
              </a:rPr>
              <a:t>2</a:t>
            </a:r>
            <a:r>
              <a:rPr kumimoji="1" lang="en-US" altLang="zh-CN" sz="1200" b="1" dirty="0">
                <a:solidFill>
                  <a:schemeClr val="tx1"/>
                </a:solidFill>
                <a:latin typeface="Times New Roman" panose="02020603050405020304" pitchFamily="18" charset="0"/>
                <a:cs typeface="Times New Roman" panose="02020603050405020304" pitchFamily="18" charset="0"/>
              </a:rPr>
              <a:t> Injection</a:t>
            </a:r>
            <a:endParaRPr kumimoji="1" lang="zh-CN" altLang="en-US" sz="1050" b="1" i="0" kern="1200" dirty="0">
              <a:solidFill>
                <a:schemeClr val="tx1"/>
              </a:solidFill>
              <a:effectLst/>
              <a:latin typeface="Times New Roman" panose="02020603050405020304" pitchFamily="18" charset="0"/>
              <a:cs typeface="Times New Roman" panose="02020603050405020304" pitchFamily="18" charset="0"/>
            </a:endParaRPr>
          </a:p>
        </cdr:txBody>
      </cdr:sp>
      <cdr:cxnSp macro="">
        <cdr:nvCxnSpPr>
          <cdr:cNvPr id="10" name="直线箭头连接符 8">
            <a:extLst xmlns:a="http://schemas.openxmlformats.org/drawingml/2006/main">
              <a:ext uri="{FF2B5EF4-FFF2-40B4-BE49-F238E27FC236}">
                <a16:creationId xmlns:a16="http://schemas.microsoft.com/office/drawing/2014/main" id="{8C17EF02-0345-4885-B429-21C783C493EE}"/>
              </a:ext>
            </a:extLst>
          </cdr:cNvPr>
          <cdr:cNvCxnSpPr>
            <a:cxnSpLocks xmlns:a="http://schemas.openxmlformats.org/drawingml/2006/main"/>
          </cdr:cNvCxnSpPr>
        </cdr:nvCxnSpPr>
        <cdr:spPr>
          <a:xfrm xmlns:a="http://schemas.openxmlformats.org/drawingml/2006/main" flipH="1">
            <a:off x="13324876" y="-1400670"/>
            <a:ext cx="336454" cy="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0.71021</cdr:x>
      <cdr:y>0.0701</cdr:y>
    </cdr:from>
    <cdr:to>
      <cdr:x>0.92559</cdr:x>
      <cdr:y>0.12565</cdr:y>
    </cdr:to>
    <cdr:sp macro="" textlink="">
      <cdr:nvSpPr>
        <cdr:cNvPr id="11" name="TextBox 1">
          <a:extLst xmlns:a="http://schemas.openxmlformats.org/drawingml/2006/main">
            <a:ext uri="{FF2B5EF4-FFF2-40B4-BE49-F238E27FC236}">
              <a16:creationId xmlns:a16="http://schemas.microsoft.com/office/drawing/2014/main" id="{55D0F4AC-CBDF-4189-AD19-D26C2B7CD6E3}"/>
            </a:ext>
          </a:extLst>
        </cdr:cNvPr>
        <cdr:cNvSpPr txBox="1"/>
      </cdr:nvSpPr>
      <cdr:spPr>
        <a:xfrm xmlns:a="http://schemas.openxmlformats.org/drawingml/2006/main">
          <a:off x="3247068" y="381817"/>
          <a:ext cx="984739" cy="3025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0000FF"/>
              </a:solidFill>
              <a:latin typeface="Times New Roman" panose="02020603050405020304" pitchFamily="18" charset="0"/>
              <a:cs typeface="Times New Roman" panose="02020603050405020304" pitchFamily="18" charset="0"/>
            </a:rPr>
            <a:t>Sample 2</a:t>
          </a:r>
        </a:p>
      </cdr:txBody>
    </cdr:sp>
  </cdr:relSizeAnchor>
  <cdr:relSizeAnchor xmlns:cdr="http://schemas.openxmlformats.org/drawingml/2006/chartDrawing">
    <cdr:from>
      <cdr:x>0.36364</cdr:x>
      <cdr:y>0.05525</cdr:y>
    </cdr:from>
    <cdr:to>
      <cdr:x>0.45621</cdr:x>
      <cdr:y>0.1061</cdr:y>
    </cdr:to>
    <cdr:sp macro="" textlink="">
      <cdr:nvSpPr>
        <cdr:cNvPr id="12" name="TextBox 1">
          <a:extLst xmlns:a="http://schemas.openxmlformats.org/drawingml/2006/main">
            <a:ext uri="{FF2B5EF4-FFF2-40B4-BE49-F238E27FC236}">
              <a16:creationId xmlns:a16="http://schemas.microsoft.com/office/drawing/2014/main" id="{DE5C1610-1CD5-4F65-AAC6-2600051B6800}"/>
            </a:ext>
          </a:extLst>
        </cdr:cNvPr>
        <cdr:cNvSpPr txBox="1"/>
      </cdr:nvSpPr>
      <cdr:spPr>
        <a:xfrm xmlns:a="http://schemas.openxmlformats.org/drawingml/2006/main">
          <a:off x="1662570" y="300913"/>
          <a:ext cx="423221" cy="2769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b="1" dirty="0">
            <a:solidFill>
              <a:srgbClr val="FF0000"/>
            </a:solidFill>
          </a:endParaRPr>
        </a:p>
      </cdr:txBody>
    </cdr:sp>
  </cdr:relSizeAnchor>
  <cdr:relSizeAnchor xmlns:cdr="http://schemas.openxmlformats.org/drawingml/2006/chartDrawing">
    <cdr:from>
      <cdr:x>0.68159</cdr:x>
      <cdr:y>0.66281</cdr:y>
    </cdr:from>
    <cdr:to>
      <cdr:x>0.77416</cdr:x>
      <cdr:y>0.71366</cdr:y>
    </cdr:to>
    <cdr:sp macro="" textlink="">
      <cdr:nvSpPr>
        <cdr:cNvPr id="13" name="TextBox 1">
          <a:extLst xmlns:a="http://schemas.openxmlformats.org/drawingml/2006/main">
            <a:ext uri="{FF2B5EF4-FFF2-40B4-BE49-F238E27FC236}">
              <a16:creationId xmlns:a16="http://schemas.microsoft.com/office/drawing/2014/main" id="{DE5C1610-1CD5-4F65-AAC6-2600051B6800}"/>
            </a:ext>
          </a:extLst>
        </cdr:cNvPr>
        <cdr:cNvSpPr txBox="1"/>
      </cdr:nvSpPr>
      <cdr:spPr>
        <a:xfrm xmlns:a="http://schemas.openxmlformats.org/drawingml/2006/main">
          <a:off x="3116231" y="3610177"/>
          <a:ext cx="423221" cy="2769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b="1" dirty="0">
            <a:solidFill>
              <a:srgbClr val="FF0000"/>
            </a:solidFill>
          </a:endParaRPr>
        </a:p>
      </cdr:txBody>
    </cdr:sp>
  </cdr:relSizeAnchor>
  <cdr:relSizeAnchor xmlns:cdr="http://schemas.openxmlformats.org/drawingml/2006/chartDrawing">
    <cdr:from>
      <cdr:x>0.638</cdr:x>
      <cdr:y>0.78049</cdr:y>
    </cdr:from>
    <cdr:to>
      <cdr:x>0.73057</cdr:x>
      <cdr:y>0.83134</cdr:y>
    </cdr:to>
    <cdr:sp macro="" textlink="">
      <cdr:nvSpPr>
        <cdr:cNvPr id="14" name="TextBox 1">
          <a:extLst xmlns:a="http://schemas.openxmlformats.org/drawingml/2006/main">
            <a:ext uri="{FF2B5EF4-FFF2-40B4-BE49-F238E27FC236}">
              <a16:creationId xmlns:a16="http://schemas.microsoft.com/office/drawing/2014/main" id="{DE5C1610-1CD5-4F65-AAC6-2600051B6800}"/>
            </a:ext>
          </a:extLst>
        </cdr:cNvPr>
        <cdr:cNvSpPr txBox="1"/>
      </cdr:nvSpPr>
      <cdr:spPr>
        <a:xfrm xmlns:a="http://schemas.openxmlformats.org/drawingml/2006/main">
          <a:off x="2916939" y="4251155"/>
          <a:ext cx="423221" cy="2769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b="1" dirty="0">
            <a:solidFill>
              <a:srgbClr val="FF0000"/>
            </a:solidFill>
          </a:endParaRPr>
        </a:p>
      </cdr:txBody>
    </cdr:sp>
  </cdr:relSizeAnchor>
  <cdr:relSizeAnchor xmlns:cdr="http://schemas.openxmlformats.org/drawingml/2006/chartDrawing">
    <cdr:from>
      <cdr:x>0.33396</cdr:x>
      <cdr:y>0.77766</cdr:y>
    </cdr:from>
    <cdr:to>
      <cdr:x>0.40345</cdr:x>
      <cdr:y>0.83417</cdr:y>
    </cdr:to>
    <cdr:sp macro="" textlink="">
      <cdr:nvSpPr>
        <cdr:cNvPr id="15" name="Rectangle 14">
          <a:extLst xmlns:a="http://schemas.openxmlformats.org/drawingml/2006/main">
            <a:ext uri="{FF2B5EF4-FFF2-40B4-BE49-F238E27FC236}">
              <a16:creationId xmlns:a16="http://schemas.microsoft.com/office/drawing/2014/main" id="{CAB4E55D-C391-4B64-B4BE-3E2E3937A4FB}"/>
            </a:ext>
          </a:extLst>
        </cdr:cNvPr>
        <cdr:cNvSpPr/>
      </cdr:nvSpPr>
      <cdr:spPr>
        <a:xfrm xmlns:a="http://schemas.openxmlformats.org/drawingml/2006/main">
          <a:off x="1526865" y="4235766"/>
          <a:ext cx="317716"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4572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9144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371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18288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286000" algn="l" defTabSz="914400" rtl="0" eaLnBrk="1" latinLnBrk="0" hangingPunct="1">
            <a:defRPr sz="2400" kern="1200">
              <a:solidFill>
                <a:schemeClr val="bg1"/>
              </a:solidFill>
              <a:latin typeface="Arial" pitchFamily="34" charset="0"/>
              <a:ea typeface="ヒラギノ角ゴ Pro W3" pitchFamily="75" charset="-128"/>
              <a:cs typeface="+mn-cs"/>
            </a:defRPr>
          </a:lvl6pPr>
          <a:lvl7pPr marL="2743200" algn="l" defTabSz="914400" rtl="0" eaLnBrk="1" latinLnBrk="0" hangingPunct="1">
            <a:defRPr sz="2400" kern="1200">
              <a:solidFill>
                <a:schemeClr val="bg1"/>
              </a:solidFill>
              <a:latin typeface="Arial" pitchFamily="34" charset="0"/>
              <a:ea typeface="ヒラギノ角ゴ Pro W3" pitchFamily="75" charset="-128"/>
              <a:cs typeface="+mn-cs"/>
            </a:defRPr>
          </a:lvl7pPr>
          <a:lvl8pPr marL="3200400" algn="l" defTabSz="914400" rtl="0" eaLnBrk="1" latinLnBrk="0" hangingPunct="1">
            <a:defRPr sz="2400" kern="1200">
              <a:solidFill>
                <a:schemeClr val="bg1"/>
              </a:solidFill>
              <a:latin typeface="Arial" pitchFamily="34" charset="0"/>
              <a:ea typeface="ヒラギノ角ゴ Pro W3" pitchFamily="75" charset="-128"/>
              <a:cs typeface="+mn-cs"/>
            </a:defRPr>
          </a:lvl8pPr>
          <a:lvl9pPr marL="3657600" algn="l" defTabSz="914400" rtl="0" eaLnBrk="1" latinLnBrk="0" hangingPunct="1">
            <a:defRPr sz="2400" kern="1200">
              <a:solidFill>
                <a:schemeClr val="bg1"/>
              </a:solidFill>
              <a:latin typeface="Arial" pitchFamily="34" charset="0"/>
              <a:ea typeface="ヒラギノ角ゴ Pro W3" pitchFamily="75" charset="-128"/>
              <a:cs typeface="+mn-cs"/>
            </a:defRPr>
          </a:lvl9pPr>
        </a:lstStyle>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dirty="0">
            <a:solidFill>
              <a:srgbClr val="FF0000"/>
            </a:solidFill>
          </a:endParaRPr>
        </a:p>
      </cdr:txBody>
    </cdr:sp>
  </cdr:relSizeAnchor>
  <cdr:relSizeAnchor xmlns:cdr="http://schemas.openxmlformats.org/drawingml/2006/chartDrawing">
    <cdr:from>
      <cdr:x>0.65612</cdr:x>
      <cdr:y>0.0576</cdr:y>
    </cdr:from>
    <cdr:to>
      <cdr:x>0.72562</cdr:x>
      <cdr:y>0.1141</cdr:y>
    </cdr:to>
    <cdr:sp macro="" textlink="">
      <cdr:nvSpPr>
        <cdr:cNvPr id="16" name="Rectangle 15">
          <a:extLst xmlns:a="http://schemas.openxmlformats.org/drawingml/2006/main">
            <a:ext uri="{FF2B5EF4-FFF2-40B4-BE49-F238E27FC236}">
              <a16:creationId xmlns:a16="http://schemas.microsoft.com/office/drawing/2014/main" id="{CAB4E55D-C391-4B64-B4BE-3E2E3937A4FB}"/>
            </a:ext>
          </a:extLst>
        </cdr:cNvPr>
        <cdr:cNvSpPr/>
      </cdr:nvSpPr>
      <cdr:spPr>
        <a:xfrm xmlns:a="http://schemas.openxmlformats.org/drawingml/2006/main">
          <a:off x="2999802" y="313712"/>
          <a:ext cx="317716" cy="30777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1pPr>
          <a:lvl2pPr marL="4572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2pPr>
          <a:lvl3pPr marL="9144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3pPr>
          <a:lvl4pPr marL="13716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4pPr>
          <a:lvl5pPr marL="1828800" algn="l" rtl="0" eaLnBrk="0" fontAlgn="base" hangingPunct="0">
            <a:spcBef>
              <a:spcPct val="0"/>
            </a:spcBef>
            <a:spcAft>
              <a:spcPct val="0"/>
            </a:spcAft>
            <a:defRPr sz="2400" kern="1200">
              <a:solidFill>
                <a:schemeClr val="bg1"/>
              </a:solidFill>
              <a:latin typeface="Arial" pitchFamily="34" charset="0"/>
              <a:ea typeface="ヒラギノ角ゴ Pro W3" pitchFamily="75" charset="-128"/>
              <a:cs typeface="+mn-cs"/>
            </a:defRPr>
          </a:lvl5pPr>
          <a:lvl6pPr marL="2286000" algn="l" defTabSz="914400" rtl="0" eaLnBrk="1" latinLnBrk="0" hangingPunct="1">
            <a:defRPr sz="2400" kern="1200">
              <a:solidFill>
                <a:schemeClr val="bg1"/>
              </a:solidFill>
              <a:latin typeface="Arial" pitchFamily="34" charset="0"/>
              <a:ea typeface="ヒラギノ角ゴ Pro W3" pitchFamily="75" charset="-128"/>
              <a:cs typeface="+mn-cs"/>
            </a:defRPr>
          </a:lvl6pPr>
          <a:lvl7pPr marL="2743200" algn="l" defTabSz="914400" rtl="0" eaLnBrk="1" latinLnBrk="0" hangingPunct="1">
            <a:defRPr sz="2400" kern="1200">
              <a:solidFill>
                <a:schemeClr val="bg1"/>
              </a:solidFill>
              <a:latin typeface="Arial" pitchFamily="34" charset="0"/>
              <a:ea typeface="ヒラギノ角ゴ Pro W3" pitchFamily="75" charset="-128"/>
              <a:cs typeface="+mn-cs"/>
            </a:defRPr>
          </a:lvl7pPr>
          <a:lvl8pPr marL="3200400" algn="l" defTabSz="914400" rtl="0" eaLnBrk="1" latinLnBrk="0" hangingPunct="1">
            <a:defRPr sz="2400" kern="1200">
              <a:solidFill>
                <a:schemeClr val="bg1"/>
              </a:solidFill>
              <a:latin typeface="Arial" pitchFamily="34" charset="0"/>
              <a:ea typeface="ヒラギノ角ゴ Pro W3" pitchFamily="75" charset="-128"/>
              <a:cs typeface="+mn-cs"/>
            </a:defRPr>
          </a:lvl8pPr>
          <a:lvl9pPr marL="3657600" algn="l" defTabSz="914400" rtl="0" eaLnBrk="1" latinLnBrk="0" hangingPunct="1">
            <a:defRPr sz="2400" kern="1200">
              <a:solidFill>
                <a:schemeClr val="bg1"/>
              </a:solidFill>
              <a:latin typeface="Arial" pitchFamily="34" charset="0"/>
              <a:ea typeface="ヒラギノ角ゴ Pro W3" pitchFamily="75" charset="-128"/>
              <a:cs typeface="+mn-cs"/>
            </a:defRPr>
          </a:lvl9pPr>
        </a:lstStyle>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dirty="0">
            <a:solidFill>
              <a:srgbClr val="FF0000"/>
            </a:solidFill>
          </a:endParaRPr>
        </a:p>
      </cdr:txBody>
    </cdr:sp>
  </cdr:relSizeAnchor>
  <cdr:relSizeAnchor xmlns:cdr="http://schemas.openxmlformats.org/drawingml/2006/chartDrawing">
    <cdr:from>
      <cdr:x>0.86954</cdr:x>
      <cdr:y>0.14525</cdr:y>
    </cdr:from>
    <cdr:to>
      <cdr:x>0.96211</cdr:x>
      <cdr:y>0.19611</cdr:y>
    </cdr:to>
    <cdr:sp macro="" textlink="">
      <cdr:nvSpPr>
        <cdr:cNvPr id="17" name="TextBox 1">
          <a:extLst xmlns:a="http://schemas.openxmlformats.org/drawingml/2006/main">
            <a:ext uri="{FF2B5EF4-FFF2-40B4-BE49-F238E27FC236}">
              <a16:creationId xmlns:a16="http://schemas.microsoft.com/office/drawing/2014/main" id="{A1DE88F7-3FBC-44E5-9C15-753E84F7EA7D}"/>
            </a:ext>
          </a:extLst>
        </cdr:cNvPr>
        <cdr:cNvSpPr txBox="1"/>
      </cdr:nvSpPr>
      <cdr:spPr>
        <a:xfrm xmlns:a="http://schemas.openxmlformats.org/drawingml/2006/main">
          <a:off x="3975538" y="791154"/>
          <a:ext cx="423221" cy="2769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b="1" dirty="0">
            <a:solidFill>
              <a:srgbClr val="FF0000"/>
            </a:solidFill>
          </a:endParaRPr>
        </a:p>
      </cdr:txBody>
    </cdr:sp>
  </cdr:relSizeAnchor>
  <cdr:relSizeAnchor xmlns:cdr="http://schemas.openxmlformats.org/drawingml/2006/chartDrawing">
    <cdr:from>
      <cdr:x>0.89319</cdr:x>
      <cdr:y>0.66559</cdr:y>
    </cdr:from>
    <cdr:to>
      <cdr:x>0.96269</cdr:x>
      <cdr:y>0.72209</cdr:y>
    </cdr:to>
    <cdr:sp macro="" textlink="">
      <cdr:nvSpPr>
        <cdr:cNvPr id="18" name="Rectangle 17">
          <a:extLst xmlns:a="http://schemas.openxmlformats.org/drawingml/2006/main">
            <a:ext uri="{FF2B5EF4-FFF2-40B4-BE49-F238E27FC236}">
              <a16:creationId xmlns:a16="http://schemas.microsoft.com/office/drawing/2014/main" id="{FF3B1346-14C8-4188-BDD7-CE5C5B6EC5B0}"/>
            </a:ext>
          </a:extLst>
        </cdr:cNvPr>
        <cdr:cNvSpPr/>
      </cdr:nvSpPr>
      <cdr:spPr>
        <a:xfrm xmlns:a="http://schemas.openxmlformats.org/drawingml/2006/main">
          <a:off x="4083683" y="3625311"/>
          <a:ext cx="317716" cy="307777"/>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0.65538</cdr:x>
      <cdr:y>0.02713</cdr:y>
    </cdr:from>
    <cdr:to>
      <cdr:x>0.65538</cdr:x>
      <cdr:y>0.83568</cdr:y>
    </cdr:to>
    <cdr:cxnSp macro="">
      <cdr:nvCxnSpPr>
        <cdr:cNvPr id="3" name="直线连接符 2">
          <a:extLst xmlns:a="http://schemas.openxmlformats.org/drawingml/2006/main">
            <a:ext uri="{FF2B5EF4-FFF2-40B4-BE49-F238E27FC236}">
              <a16:creationId xmlns:a16="http://schemas.microsoft.com/office/drawing/2014/main" id="{A48975B0-DB36-574C-817B-0CECBF1C76A5}"/>
            </a:ext>
          </a:extLst>
        </cdr:cNvPr>
        <cdr:cNvCxnSpPr/>
      </cdr:nvCxnSpPr>
      <cdr:spPr>
        <a:xfrm xmlns:a="http://schemas.openxmlformats.org/drawingml/2006/main">
          <a:off x="2996390" y="147793"/>
          <a:ext cx="0" cy="4403969"/>
        </a:xfrm>
        <a:prstGeom xmlns:a="http://schemas.openxmlformats.org/drawingml/2006/main" prst="line">
          <a:avLst/>
        </a:prstGeom>
        <a:ln xmlns:a="http://schemas.openxmlformats.org/drawingml/2006/main" w="2857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0.66443</cdr:x>
      <cdr:y>0.36568</cdr:y>
    </cdr:from>
    <cdr:to>
      <cdr:x>0.94348</cdr:x>
      <cdr:y>0.41654</cdr:y>
    </cdr:to>
    <cdr:grpSp>
      <cdr:nvGrpSpPr>
        <cdr:cNvPr id="4" name="组合 6">
          <a:extLst xmlns:a="http://schemas.openxmlformats.org/drawingml/2006/main">
            <a:ext uri="{FF2B5EF4-FFF2-40B4-BE49-F238E27FC236}">
              <a16:creationId xmlns:a16="http://schemas.microsoft.com/office/drawing/2014/main" id="{EAFCC90C-F648-4442-8BF1-34878D8EF868}"/>
            </a:ext>
          </a:extLst>
        </cdr:cNvPr>
        <cdr:cNvGrpSpPr/>
      </cdr:nvGrpSpPr>
      <cdr:grpSpPr>
        <a:xfrm xmlns:a="http://schemas.openxmlformats.org/drawingml/2006/main">
          <a:off x="3037774" y="1991786"/>
          <a:ext cx="1275817" cy="277024"/>
          <a:chOff x="26427030" y="-4198805"/>
          <a:chExt cx="1622558" cy="203478"/>
        </a:xfrm>
      </cdr:grpSpPr>
      <cdr:sp macro="" textlink="">
        <cdr:nvSpPr>
          <cdr:cNvPr id="5" name="文本框 7">
            <a:extLst xmlns:a="http://schemas.openxmlformats.org/drawingml/2006/main">
              <a:ext uri="{FF2B5EF4-FFF2-40B4-BE49-F238E27FC236}">
                <a16:creationId xmlns:a16="http://schemas.microsoft.com/office/drawing/2014/main" id="{5D450C52-1048-4488-AF6D-6E09C616A119}"/>
              </a:ext>
            </a:extLst>
          </cdr:cNvPr>
          <cdr:cNvSpPr txBox="1"/>
        </cdr:nvSpPr>
        <cdr:spPr>
          <a:xfrm xmlns:a="http://schemas.openxmlformats.org/drawingml/2006/main">
            <a:off x="26659813" y="-4198805"/>
            <a:ext cx="1389775" cy="2034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en-US" altLang="zh-CN" sz="1200" b="1" dirty="0">
                <a:solidFill>
                  <a:schemeClr val="tx1"/>
                </a:solidFill>
                <a:latin typeface="Times New Roman" panose="02020603050405020304" pitchFamily="18" charset="0"/>
                <a:cs typeface="Times New Roman" panose="02020603050405020304" pitchFamily="18" charset="0"/>
              </a:rPr>
              <a:t>CO</a:t>
            </a:r>
            <a:r>
              <a:rPr kumimoji="1" lang="en-US" altLang="zh-CN" sz="1200" b="1" baseline="-25000" dirty="0">
                <a:solidFill>
                  <a:schemeClr val="tx1"/>
                </a:solidFill>
                <a:latin typeface="Times New Roman" panose="02020603050405020304" pitchFamily="18" charset="0"/>
                <a:cs typeface="Times New Roman" panose="02020603050405020304" pitchFamily="18" charset="0"/>
              </a:rPr>
              <a:t>2</a:t>
            </a:r>
            <a:r>
              <a:rPr kumimoji="1" lang="en-US" altLang="zh-CN" sz="1200" b="1" dirty="0">
                <a:solidFill>
                  <a:schemeClr val="tx1"/>
                </a:solidFill>
                <a:latin typeface="Times New Roman" panose="02020603050405020304" pitchFamily="18" charset="0"/>
                <a:cs typeface="Times New Roman" panose="02020603050405020304" pitchFamily="18" charset="0"/>
              </a:rPr>
              <a:t> Injection</a:t>
            </a:r>
            <a:endParaRPr kumimoji="1" lang="zh-CN" altLang="en-US" sz="1050" b="1" i="0" kern="1200" dirty="0">
              <a:solidFill>
                <a:schemeClr val="tx1"/>
              </a:solidFill>
              <a:effectLst/>
              <a:latin typeface="Times New Roman" panose="02020603050405020304" pitchFamily="18" charset="0"/>
              <a:cs typeface="Times New Roman" panose="02020603050405020304" pitchFamily="18" charset="0"/>
            </a:endParaRPr>
          </a:p>
        </cdr:txBody>
      </cdr:sp>
      <cdr:cxnSp macro="">
        <cdr:nvCxnSpPr>
          <cdr:cNvPr id="6" name="直线箭头连接符 8">
            <a:extLst xmlns:a="http://schemas.openxmlformats.org/drawingml/2006/main">
              <a:ext uri="{FF2B5EF4-FFF2-40B4-BE49-F238E27FC236}">
                <a16:creationId xmlns:a16="http://schemas.microsoft.com/office/drawing/2014/main" id="{7726467E-4F3A-4B76-A99C-C1B0F4800F9E}"/>
              </a:ext>
            </a:extLst>
          </cdr:cNvPr>
          <cdr:cNvCxnSpPr>
            <a:cxnSpLocks xmlns:a="http://schemas.openxmlformats.org/drawingml/2006/main"/>
          </cdr:cNvCxnSpPr>
        </cdr:nvCxnSpPr>
        <cdr:spPr>
          <a:xfrm xmlns:a="http://schemas.openxmlformats.org/drawingml/2006/main" flipH="1">
            <a:off x="26427030" y="-4089740"/>
            <a:ext cx="284196" cy="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dr:relSizeAnchor xmlns:cdr="http://schemas.openxmlformats.org/drawingml/2006/chartDrawing">
    <cdr:from>
      <cdr:x>0.22597</cdr:x>
      <cdr:y>0.37423</cdr:y>
    </cdr:from>
    <cdr:to>
      <cdr:x>0.39118</cdr:x>
      <cdr:y>0.42509</cdr:y>
    </cdr:to>
    <cdr:sp macro="" textlink="">
      <cdr:nvSpPr>
        <cdr:cNvPr id="7" name="TextBox 29">
          <a:extLst xmlns:a="http://schemas.openxmlformats.org/drawingml/2006/main">
            <a:ext uri="{FF2B5EF4-FFF2-40B4-BE49-F238E27FC236}">
              <a16:creationId xmlns:a16="http://schemas.microsoft.com/office/drawing/2014/main" id="{990DFE23-123A-4BDA-9C0C-0B8212F28F0E}"/>
            </a:ext>
          </a:extLst>
        </cdr:cNvPr>
        <cdr:cNvSpPr txBox="1"/>
      </cdr:nvSpPr>
      <cdr:spPr>
        <a:xfrm xmlns:a="http://schemas.openxmlformats.org/drawingml/2006/main">
          <a:off x="1033143" y="2038362"/>
          <a:ext cx="75534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tx1"/>
              </a:solidFill>
              <a:latin typeface="Times New Roman" panose="02020603050405020304" pitchFamily="18" charset="0"/>
              <a:cs typeface="Times New Roman" panose="02020603050405020304" pitchFamily="18" charset="0"/>
            </a:rPr>
            <a:t>C</a:t>
          </a:r>
          <a:r>
            <a:rPr lang="en-US" sz="1200" b="1" baseline="-25000" dirty="0">
              <a:solidFill>
                <a:schemeClr val="tx1"/>
              </a:solidFill>
              <a:latin typeface="Times New Roman" panose="02020603050405020304" pitchFamily="18" charset="0"/>
              <a:cs typeface="Times New Roman" panose="02020603050405020304" pitchFamily="18" charset="0"/>
            </a:rPr>
            <a:t>7</a:t>
          </a:r>
          <a:r>
            <a:rPr lang="en-US" sz="1200" b="1" dirty="0">
              <a:solidFill>
                <a:schemeClr val="tx1"/>
              </a:solidFill>
              <a:latin typeface="Times New Roman" panose="02020603050405020304" pitchFamily="18" charset="0"/>
              <a:cs typeface="Times New Roman" panose="02020603050405020304" pitchFamily="18" charset="0"/>
            </a:rPr>
            <a:t> – C</a:t>
          </a:r>
          <a:r>
            <a:rPr lang="en-US" sz="1200" b="1" baseline="-25000" dirty="0">
              <a:solidFill>
                <a:schemeClr val="tx1"/>
              </a:solidFill>
              <a:latin typeface="Times New Roman" panose="02020603050405020304" pitchFamily="18" charset="0"/>
              <a:cs typeface="Times New Roman" panose="02020603050405020304" pitchFamily="18" charset="0"/>
            </a:rPr>
            <a:t>10</a:t>
          </a:r>
        </a:p>
      </cdr:txBody>
    </cdr:sp>
  </cdr:relSizeAnchor>
  <cdr:relSizeAnchor xmlns:cdr="http://schemas.openxmlformats.org/drawingml/2006/chartDrawing">
    <cdr:from>
      <cdr:x>0.23117</cdr:x>
      <cdr:y>0.06597</cdr:y>
    </cdr:from>
    <cdr:to>
      <cdr:x>0.37812</cdr:x>
      <cdr:y>0.11682</cdr:y>
    </cdr:to>
    <cdr:sp macro="" textlink="">
      <cdr:nvSpPr>
        <cdr:cNvPr id="8" name="TextBox 38">
          <a:extLst xmlns:a="http://schemas.openxmlformats.org/drawingml/2006/main">
            <a:ext uri="{FF2B5EF4-FFF2-40B4-BE49-F238E27FC236}">
              <a16:creationId xmlns:a16="http://schemas.microsoft.com/office/drawing/2014/main" id="{0866BFCA-2471-462A-AD41-119F428B4869}"/>
            </a:ext>
          </a:extLst>
        </cdr:cNvPr>
        <cdr:cNvSpPr txBox="1"/>
      </cdr:nvSpPr>
      <cdr:spPr>
        <a:xfrm xmlns:a="http://schemas.openxmlformats.org/drawingml/2006/main">
          <a:off x="1056925" y="359315"/>
          <a:ext cx="67186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tx1"/>
              </a:solidFill>
              <a:latin typeface="Times New Roman" panose="02020603050405020304" pitchFamily="18" charset="0"/>
              <a:cs typeface="Times New Roman" panose="02020603050405020304" pitchFamily="18" charset="0"/>
            </a:rPr>
            <a:t>C</a:t>
          </a:r>
          <a:r>
            <a:rPr lang="en-US" sz="1200" b="1" baseline="-25000" dirty="0">
              <a:solidFill>
                <a:schemeClr val="tx1"/>
              </a:solidFill>
              <a:latin typeface="Times New Roman" panose="02020603050405020304" pitchFamily="18" charset="0"/>
              <a:cs typeface="Times New Roman" panose="02020603050405020304" pitchFamily="18" charset="0"/>
            </a:rPr>
            <a:t>3</a:t>
          </a:r>
          <a:r>
            <a:rPr lang="en-US" sz="1200" b="1" dirty="0">
              <a:solidFill>
                <a:schemeClr val="tx1"/>
              </a:solidFill>
              <a:latin typeface="Times New Roman" panose="02020603050405020304" pitchFamily="18" charset="0"/>
              <a:cs typeface="Times New Roman" panose="02020603050405020304" pitchFamily="18" charset="0"/>
            </a:rPr>
            <a:t> – C</a:t>
          </a:r>
          <a:r>
            <a:rPr lang="en-US" sz="1200" b="1" baseline="-25000" dirty="0">
              <a:solidFill>
                <a:schemeClr val="tx1"/>
              </a:solidFill>
              <a:latin typeface="Times New Roman" panose="02020603050405020304" pitchFamily="18" charset="0"/>
              <a:cs typeface="Times New Roman" panose="02020603050405020304" pitchFamily="18" charset="0"/>
            </a:rPr>
            <a:t>6</a:t>
          </a:r>
        </a:p>
      </cdr:txBody>
    </cdr:sp>
  </cdr:relSizeAnchor>
  <cdr:relSizeAnchor xmlns:cdr="http://schemas.openxmlformats.org/drawingml/2006/chartDrawing">
    <cdr:from>
      <cdr:x>0.22204</cdr:x>
      <cdr:y>0.6858</cdr:y>
    </cdr:from>
    <cdr:to>
      <cdr:x>0.40613</cdr:x>
      <cdr:y>0.73668</cdr:y>
    </cdr:to>
    <cdr:sp macro="" textlink="">
      <cdr:nvSpPr>
        <cdr:cNvPr id="9" name="TextBox 11">
          <a:extLst xmlns:a="http://schemas.openxmlformats.org/drawingml/2006/main">
            <a:ext uri="{FF2B5EF4-FFF2-40B4-BE49-F238E27FC236}">
              <a16:creationId xmlns:a16="http://schemas.microsoft.com/office/drawing/2014/main" id="{C33B3B46-0349-403C-9FB6-6D074EB29CBE}"/>
            </a:ext>
          </a:extLst>
        </cdr:cNvPr>
        <cdr:cNvSpPr txBox="1"/>
      </cdr:nvSpPr>
      <cdr:spPr>
        <a:xfrm xmlns:a="http://schemas.openxmlformats.org/drawingml/2006/main">
          <a:off x="1015188" y="3735426"/>
          <a:ext cx="841628" cy="2771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tx1"/>
              </a:solidFill>
              <a:latin typeface="Times New Roman" panose="02020603050405020304" pitchFamily="18" charset="0"/>
              <a:cs typeface="Times New Roman" panose="02020603050405020304" pitchFamily="18" charset="0"/>
            </a:rPr>
            <a:t>C</a:t>
          </a:r>
          <a:r>
            <a:rPr lang="en-US" sz="1200" b="1" baseline="-25000" dirty="0">
              <a:solidFill>
                <a:schemeClr val="tx1"/>
              </a:solidFill>
              <a:latin typeface="Times New Roman" panose="02020603050405020304" pitchFamily="18" charset="0"/>
              <a:cs typeface="Times New Roman" panose="02020603050405020304" pitchFamily="18" charset="0"/>
            </a:rPr>
            <a:t>11</a:t>
          </a:r>
          <a:r>
            <a:rPr lang="en-US" sz="1200" b="1" dirty="0">
              <a:solidFill>
                <a:schemeClr val="tx1"/>
              </a:solidFill>
              <a:latin typeface="Times New Roman" panose="02020603050405020304" pitchFamily="18" charset="0"/>
              <a:cs typeface="Times New Roman" panose="02020603050405020304" pitchFamily="18" charset="0"/>
            </a:rPr>
            <a:t> – C</a:t>
          </a:r>
          <a:r>
            <a:rPr lang="en-US" sz="1200" b="1" baseline="-25000" dirty="0">
              <a:solidFill>
                <a:schemeClr val="tx1"/>
              </a:solidFill>
              <a:latin typeface="Times New Roman" panose="02020603050405020304" pitchFamily="18" charset="0"/>
              <a:cs typeface="Times New Roman" panose="02020603050405020304" pitchFamily="18" charset="0"/>
            </a:rPr>
            <a:t>20</a:t>
          </a:r>
        </a:p>
      </cdr:txBody>
    </cdr:sp>
  </cdr:relSizeAnchor>
  <cdr:relSizeAnchor xmlns:cdr="http://schemas.openxmlformats.org/drawingml/2006/chartDrawing">
    <cdr:from>
      <cdr:x>0.25745</cdr:x>
      <cdr:y>0.77871</cdr:y>
    </cdr:from>
    <cdr:to>
      <cdr:x>0.37969</cdr:x>
      <cdr:y>0.82957</cdr:y>
    </cdr:to>
    <cdr:sp macro="" textlink="">
      <cdr:nvSpPr>
        <cdr:cNvPr id="10" name="TextBox 30">
          <a:extLst xmlns:a="http://schemas.openxmlformats.org/drawingml/2006/main">
            <a:ext uri="{FF2B5EF4-FFF2-40B4-BE49-F238E27FC236}">
              <a16:creationId xmlns:a16="http://schemas.microsoft.com/office/drawing/2014/main" id="{502DA808-2B30-4938-AC40-CADF9A54023D}"/>
            </a:ext>
          </a:extLst>
        </cdr:cNvPr>
        <cdr:cNvSpPr txBox="1"/>
      </cdr:nvSpPr>
      <cdr:spPr>
        <a:xfrm xmlns:a="http://schemas.openxmlformats.org/drawingml/2006/main">
          <a:off x="1177048" y="4241504"/>
          <a:ext cx="55887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solidFill>
                <a:schemeClr val="tx1"/>
              </a:solidFill>
              <a:latin typeface="Times New Roman" panose="02020603050405020304" pitchFamily="18" charset="0"/>
              <a:cs typeface="Times New Roman" panose="02020603050405020304" pitchFamily="18" charset="0"/>
            </a:rPr>
            <a:t>C</a:t>
          </a:r>
          <a:r>
            <a:rPr lang="en-US" sz="1200" b="1" baseline="-25000" dirty="0">
              <a:solidFill>
                <a:schemeClr val="tx1"/>
              </a:solidFill>
              <a:latin typeface="Times New Roman" panose="02020603050405020304" pitchFamily="18" charset="0"/>
              <a:cs typeface="Times New Roman" panose="02020603050405020304" pitchFamily="18" charset="0"/>
            </a:rPr>
            <a:t>20</a:t>
          </a:r>
          <a:r>
            <a:rPr lang="en-US" sz="1200" b="1" dirty="0">
              <a:solidFill>
                <a:schemeClr val="tx1"/>
              </a:solidFill>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0.6991</cdr:x>
      <cdr:y>0.06077</cdr:y>
    </cdr:from>
    <cdr:to>
      <cdr:x>0.91448</cdr:x>
      <cdr:y>0.11633</cdr:y>
    </cdr:to>
    <cdr:sp macro="" textlink="">
      <cdr:nvSpPr>
        <cdr:cNvPr id="13" name="TextBox 12">
          <a:extLst xmlns:a="http://schemas.openxmlformats.org/drawingml/2006/main">
            <a:ext uri="{FF2B5EF4-FFF2-40B4-BE49-F238E27FC236}">
              <a16:creationId xmlns:a16="http://schemas.microsoft.com/office/drawing/2014/main" id="{B4FCF5F2-D168-416C-9B9D-7A11BF0F1F4C}"/>
            </a:ext>
          </a:extLst>
        </cdr:cNvPr>
        <cdr:cNvSpPr txBox="1"/>
      </cdr:nvSpPr>
      <cdr:spPr>
        <a:xfrm xmlns:a="http://schemas.openxmlformats.org/drawingml/2006/main">
          <a:off x="3196268" y="331017"/>
          <a:ext cx="984739" cy="302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0000FF"/>
              </a:solidFill>
              <a:latin typeface="Times New Roman" panose="02020603050405020304" pitchFamily="18" charset="0"/>
              <a:cs typeface="Times New Roman" panose="02020603050405020304" pitchFamily="18" charset="0"/>
            </a:rPr>
            <a:t>Sample 3</a:t>
          </a:r>
        </a:p>
      </cdr:txBody>
    </cdr:sp>
  </cdr:relSizeAnchor>
  <cdr:relSizeAnchor xmlns:cdr="http://schemas.openxmlformats.org/drawingml/2006/chartDrawing">
    <cdr:from>
      <cdr:x>0.3645</cdr:x>
      <cdr:y>0.06691</cdr:y>
    </cdr:from>
    <cdr:to>
      <cdr:x>0.45706</cdr:x>
      <cdr:y>0.11776</cdr:y>
    </cdr:to>
    <cdr:sp macro="" textlink="">
      <cdr:nvSpPr>
        <cdr:cNvPr id="14" name="TextBox 1">
          <a:extLst xmlns:a="http://schemas.openxmlformats.org/drawingml/2006/main">
            <a:ext uri="{FF2B5EF4-FFF2-40B4-BE49-F238E27FC236}">
              <a16:creationId xmlns:a16="http://schemas.microsoft.com/office/drawing/2014/main" id="{2C5D4B12-71EE-4B38-8980-2C0EF0D3DDD2}"/>
            </a:ext>
          </a:extLst>
        </cdr:cNvPr>
        <cdr:cNvSpPr txBox="1"/>
      </cdr:nvSpPr>
      <cdr:spPr>
        <a:xfrm xmlns:a="http://schemas.openxmlformats.org/drawingml/2006/main">
          <a:off x="1666477" y="364440"/>
          <a:ext cx="423221" cy="2769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b="1" dirty="0">
            <a:solidFill>
              <a:srgbClr val="FF0000"/>
            </a:solidFill>
          </a:endParaRPr>
        </a:p>
      </cdr:txBody>
    </cdr:sp>
  </cdr:relSizeAnchor>
  <cdr:relSizeAnchor xmlns:cdr="http://schemas.openxmlformats.org/drawingml/2006/chartDrawing">
    <cdr:from>
      <cdr:x>0.66261</cdr:x>
      <cdr:y>0.66545</cdr:y>
    </cdr:from>
    <cdr:to>
      <cdr:x>0.75518</cdr:x>
      <cdr:y>0.7163</cdr:y>
    </cdr:to>
    <cdr:sp macro="" textlink="">
      <cdr:nvSpPr>
        <cdr:cNvPr id="15" name="TextBox 1">
          <a:extLst xmlns:a="http://schemas.openxmlformats.org/drawingml/2006/main">
            <a:ext uri="{FF2B5EF4-FFF2-40B4-BE49-F238E27FC236}">
              <a16:creationId xmlns:a16="http://schemas.microsoft.com/office/drawing/2014/main" id="{2C5D4B12-71EE-4B38-8980-2C0EF0D3DDD2}"/>
            </a:ext>
          </a:extLst>
        </cdr:cNvPr>
        <cdr:cNvSpPr txBox="1"/>
      </cdr:nvSpPr>
      <cdr:spPr>
        <a:xfrm xmlns:a="http://schemas.openxmlformats.org/drawingml/2006/main">
          <a:off x="3029457" y="3624558"/>
          <a:ext cx="423221" cy="2769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b="1" dirty="0">
            <a:solidFill>
              <a:srgbClr val="FF0000"/>
            </a:solidFill>
          </a:endParaRPr>
        </a:p>
      </cdr:txBody>
    </cdr:sp>
  </cdr:relSizeAnchor>
  <cdr:relSizeAnchor xmlns:cdr="http://schemas.openxmlformats.org/drawingml/2006/chartDrawing">
    <cdr:from>
      <cdr:x>0.64911</cdr:x>
      <cdr:y>0.78331</cdr:y>
    </cdr:from>
    <cdr:to>
      <cdr:x>0.74168</cdr:x>
      <cdr:y>0.83416</cdr:y>
    </cdr:to>
    <cdr:sp macro="" textlink="">
      <cdr:nvSpPr>
        <cdr:cNvPr id="16" name="TextBox 1">
          <a:extLst xmlns:a="http://schemas.openxmlformats.org/drawingml/2006/main">
            <a:ext uri="{FF2B5EF4-FFF2-40B4-BE49-F238E27FC236}">
              <a16:creationId xmlns:a16="http://schemas.microsoft.com/office/drawing/2014/main" id="{2C5D4B12-71EE-4B38-8980-2C0EF0D3DDD2}"/>
            </a:ext>
          </a:extLst>
        </cdr:cNvPr>
        <cdr:cNvSpPr txBox="1"/>
      </cdr:nvSpPr>
      <cdr:spPr>
        <a:xfrm xmlns:a="http://schemas.openxmlformats.org/drawingml/2006/main">
          <a:off x="2967740" y="4266526"/>
          <a:ext cx="423221" cy="2769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b="1" dirty="0">
            <a:solidFill>
              <a:srgbClr val="FF0000"/>
            </a:solidFill>
          </a:endParaRPr>
        </a:p>
      </cdr:txBody>
    </cdr:sp>
  </cdr:relSizeAnchor>
  <cdr:relSizeAnchor xmlns:cdr="http://schemas.openxmlformats.org/drawingml/2006/chartDrawing">
    <cdr:from>
      <cdr:x>0.65201</cdr:x>
      <cdr:y>0.06449</cdr:y>
    </cdr:from>
    <cdr:to>
      <cdr:x>0.7215</cdr:x>
      <cdr:y>0.12099</cdr:y>
    </cdr:to>
    <cdr:sp macro="" textlink="">
      <cdr:nvSpPr>
        <cdr:cNvPr id="17" name="Rectangle 16">
          <a:extLst xmlns:a="http://schemas.openxmlformats.org/drawingml/2006/main">
            <a:ext uri="{FF2B5EF4-FFF2-40B4-BE49-F238E27FC236}">
              <a16:creationId xmlns:a16="http://schemas.microsoft.com/office/drawing/2014/main" id="{8ADE3840-8133-4E12-89CF-42203FFD1AF2}"/>
            </a:ext>
          </a:extLst>
        </cdr:cNvPr>
        <cdr:cNvSpPr/>
      </cdr:nvSpPr>
      <cdr:spPr>
        <a:xfrm xmlns:a="http://schemas.openxmlformats.org/drawingml/2006/main">
          <a:off x="2980985" y="351247"/>
          <a:ext cx="317716" cy="307777"/>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dirty="0">
            <a:solidFill>
              <a:srgbClr val="FF0000"/>
            </a:solidFill>
          </a:endParaRPr>
        </a:p>
      </cdr:txBody>
    </cdr:sp>
  </cdr:relSizeAnchor>
  <cdr:relSizeAnchor xmlns:cdr="http://schemas.openxmlformats.org/drawingml/2006/chartDrawing">
    <cdr:from>
      <cdr:x>0.52156</cdr:x>
      <cdr:y>0.78331</cdr:y>
    </cdr:from>
    <cdr:to>
      <cdr:x>0.59105</cdr:x>
      <cdr:y>0.83981</cdr:y>
    </cdr:to>
    <cdr:sp macro="" textlink="">
      <cdr:nvSpPr>
        <cdr:cNvPr id="18" name="Rectangle 17">
          <a:extLst xmlns:a="http://schemas.openxmlformats.org/drawingml/2006/main">
            <a:ext uri="{FF2B5EF4-FFF2-40B4-BE49-F238E27FC236}">
              <a16:creationId xmlns:a16="http://schemas.microsoft.com/office/drawing/2014/main" id="{8ADE3840-8133-4E12-89CF-42203FFD1AF2}"/>
            </a:ext>
          </a:extLst>
        </cdr:cNvPr>
        <cdr:cNvSpPr/>
      </cdr:nvSpPr>
      <cdr:spPr>
        <a:xfrm xmlns:a="http://schemas.openxmlformats.org/drawingml/2006/main">
          <a:off x="2384573" y="4266526"/>
          <a:ext cx="317716" cy="307777"/>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dirty="0">
            <a:solidFill>
              <a:srgbClr val="FF0000"/>
            </a:solidFill>
          </a:endParaRPr>
        </a:p>
      </cdr:txBody>
    </cdr:sp>
  </cdr:relSizeAnchor>
  <cdr:relSizeAnchor xmlns:cdr="http://schemas.openxmlformats.org/drawingml/2006/chartDrawing">
    <cdr:from>
      <cdr:x>0.87232</cdr:x>
      <cdr:y>0.13515</cdr:y>
    </cdr:from>
    <cdr:to>
      <cdr:x>0.96488</cdr:x>
      <cdr:y>0.18601</cdr:y>
    </cdr:to>
    <cdr:sp macro="" textlink="">
      <cdr:nvSpPr>
        <cdr:cNvPr id="19" name="TextBox 1">
          <a:extLst xmlns:a="http://schemas.openxmlformats.org/drawingml/2006/main">
            <a:ext uri="{FF2B5EF4-FFF2-40B4-BE49-F238E27FC236}">
              <a16:creationId xmlns:a16="http://schemas.microsoft.com/office/drawing/2014/main" id="{B10D7A81-FF43-47BE-B17F-5D28AC95ABA6}"/>
            </a:ext>
          </a:extLst>
        </cdr:cNvPr>
        <cdr:cNvSpPr txBox="1"/>
      </cdr:nvSpPr>
      <cdr:spPr>
        <a:xfrm xmlns:a="http://schemas.openxmlformats.org/drawingml/2006/main">
          <a:off x="3988225" y="736147"/>
          <a:ext cx="423221" cy="2769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b="1" dirty="0">
            <a:solidFill>
              <a:srgbClr val="FF0000"/>
            </a:solidFill>
          </a:endParaRPr>
        </a:p>
      </cdr:txBody>
    </cdr:sp>
  </cdr:relSizeAnchor>
  <cdr:relSizeAnchor xmlns:cdr="http://schemas.openxmlformats.org/drawingml/2006/chartDrawing">
    <cdr:from>
      <cdr:x>0.88991</cdr:x>
      <cdr:y>0.66315</cdr:y>
    </cdr:from>
    <cdr:to>
      <cdr:x>0.9594</cdr:x>
      <cdr:y>0.71966</cdr:y>
    </cdr:to>
    <cdr:sp macro="" textlink="">
      <cdr:nvSpPr>
        <cdr:cNvPr id="20" name="Rectangle 19">
          <a:extLst xmlns:a="http://schemas.openxmlformats.org/drawingml/2006/main">
            <a:ext uri="{FF2B5EF4-FFF2-40B4-BE49-F238E27FC236}">
              <a16:creationId xmlns:a16="http://schemas.microsoft.com/office/drawing/2014/main" id="{DCB60860-7988-466E-9EB4-F4EDE89076AA}"/>
            </a:ext>
          </a:extLst>
        </cdr:cNvPr>
        <cdr:cNvSpPr/>
      </cdr:nvSpPr>
      <cdr:spPr>
        <a:xfrm xmlns:a="http://schemas.openxmlformats.org/drawingml/2006/main">
          <a:off x="4068646" y="3612055"/>
          <a:ext cx="317716" cy="307777"/>
        </a:xfrm>
        <a:prstGeom xmlns:a="http://schemas.openxmlformats.org/drawingml/2006/main" prst="rect">
          <a:avLst/>
        </a:prstGeom>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400" b="1" i="0">
              <a:solidFill>
                <a:srgbClr val="FF0000"/>
              </a:solidFill>
              <a:latin typeface="Cambria Math" panose="02040503050406030204" pitchFamily="18" charset="0"/>
              <a:ea typeface="Cambria Math" panose="02040503050406030204" pitchFamily="18" charset="0"/>
              <a:cs typeface="Arial"/>
            </a:rPr>
            <a:t>↓</a:t>
          </a:r>
          <a:endParaRPr lang="en-US" sz="1400"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8" charset="-128"/>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ヒラギノ角ゴ Pro W3" pitchFamily="8" charset="-128"/>
              </a:defRPr>
            </a:lvl1pPr>
          </a:lstStyle>
          <a:p>
            <a:pPr>
              <a:defRPr/>
            </a:pPr>
            <a:fld id="{0403710F-BB05-48AB-9D4C-98537AC04C94}" type="slidenum">
              <a:rPr lang="en-US"/>
              <a:pPr>
                <a:defRPr/>
              </a:pPr>
              <a:t>‹#›</a:t>
            </a:fld>
            <a:endParaRPr lang="en-US"/>
          </a:p>
        </p:txBody>
      </p:sp>
    </p:spTree>
    <p:extLst>
      <p:ext uri="{BB962C8B-B14F-4D97-AF65-F5344CB8AC3E}">
        <p14:creationId xmlns:p14="http://schemas.microsoft.com/office/powerpoint/2010/main" val="2940896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8" charset="-128"/>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8" charset="-128"/>
              </a:defRPr>
            </a:lvl1pPr>
          </a:lstStyle>
          <a:p>
            <a:pPr>
              <a:defRPr/>
            </a:pPr>
            <a:fld id="{14BC84EE-AA72-4321-8E22-FC8CAFA202CD}" type="datetime1">
              <a:rPr lang="en-US"/>
              <a:pPr>
                <a:defRPr/>
              </a:pPr>
              <a:t>11/8/2019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8" charset="-128"/>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ヒラギノ角ゴ Pro W3" pitchFamily="8" charset="-128"/>
              </a:defRPr>
            </a:lvl1pPr>
          </a:lstStyle>
          <a:p>
            <a:pPr>
              <a:defRPr/>
            </a:pPr>
            <a:fld id="{1EE06171-AB1F-4D2C-A03C-822A58BD12A4}" type="slidenum">
              <a:rPr lang="en-US"/>
              <a:pPr>
                <a:defRPr/>
              </a:pPr>
              <a:t>‹#›</a:t>
            </a:fld>
            <a:endParaRPr lang="en-US"/>
          </a:p>
        </p:txBody>
      </p:sp>
    </p:spTree>
    <p:extLst>
      <p:ext uri="{BB962C8B-B14F-4D97-AF65-F5344CB8AC3E}">
        <p14:creationId xmlns:p14="http://schemas.microsoft.com/office/powerpoint/2010/main" val="18969845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1</a:t>
            </a:fld>
            <a:endParaRPr lang="en-US"/>
          </a:p>
        </p:txBody>
      </p:sp>
    </p:spTree>
    <p:extLst>
      <p:ext uri="{BB962C8B-B14F-4D97-AF65-F5344CB8AC3E}">
        <p14:creationId xmlns:p14="http://schemas.microsoft.com/office/powerpoint/2010/main" val="832256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measured the specific surface area of our Niobrara sample, which is shown as this blue line here, and this orange line is the cumulative surface area. You can see that the micropores and fine pores, they contribute a significant amount to the total surface area in Niobrara sample.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zh-CN" dirty="0"/>
          </a:p>
          <a:p>
            <a:endParaRPr lang="en-US" dirty="0"/>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10</a:t>
            </a:fld>
            <a:endParaRPr lang="en-US"/>
          </a:p>
        </p:txBody>
      </p:sp>
    </p:spTree>
    <p:extLst>
      <p:ext uri="{BB962C8B-B14F-4D97-AF65-F5344CB8AC3E}">
        <p14:creationId xmlns:p14="http://schemas.microsoft.com/office/powerpoint/2010/main" val="1598712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measured the composition of our Niobrara sample using XRD, which is shown in this table. </a:t>
            </a:r>
          </a:p>
          <a:p>
            <a:endParaRPr lang="en-US" dirty="0"/>
          </a:p>
          <a:p>
            <a:r>
              <a:rPr lang="en" altLang="zh-CN" sz="1200" b="0" i="0" kern="1200" dirty="0">
                <a:solidFill>
                  <a:schemeClr val="tx1"/>
                </a:solidFill>
                <a:effectLst/>
                <a:latin typeface="+mn-lt"/>
                <a:ea typeface="ＭＳ Ｐゴシック" pitchFamily="-110" charset="-128"/>
                <a:cs typeface="+mn-cs"/>
              </a:rPr>
              <a:t>You can see that the </a:t>
            </a:r>
            <a:r>
              <a:rPr lang="en-US" altLang="zh-CN" dirty="0"/>
              <a:t>predominant</a:t>
            </a:r>
            <a:r>
              <a:rPr lang="en" altLang="zh-CN" sz="1200" b="0" i="0" kern="1200" dirty="0">
                <a:solidFill>
                  <a:schemeClr val="tx1"/>
                </a:solidFill>
                <a:effectLst/>
                <a:latin typeface="+mn-lt"/>
                <a:ea typeface="ＭＳ Ｐゴシック" pitchFamily="-110" charset="-128"/>
                <a:cs typeface="+mn-cs"/>
              </a:rPr>
              <a:t> component of our Niobrara sample is calcite, with a weight percentage of about 73.5%, far more than the second most component, quartz, with a weight percentage of about 8.9%. This means that our modeling of the Niobrara sample using calcite is appropriate.</a:t>
            </a:r>
            <a:endParaRPr lang="en-US" dirty="0"/>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11</a:t>
            </a:fld>
            <a:endParaRPr lang="en-US"/>
          </a:p>
        </p:txBody>
      </p:sp>
    </p:spTree>
    <p:extLst>
      <p:ext uri="{BB962C8B-B14F-4D97-AF65-F5344CB8AC3E}">
        <p14:creationId xmlns:p14="http://schemas.microsoft.com/office/powerpoint/2010/main" val="650646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these measurement of rock properties, like pore size distribution and mineralogy, we also did some simulation work. </a:t>
            </a:r>
          </a:p>
          <a:p>
            <a:r>
              <a:rPr lang="en-US" dirty="0"/>
              <a:t>To simulate the sieving effect inside Niobrara sample during the flow process, we built a 1-D model based on traditional continuity equation, which is the advective net flux term equals the accumulative term, and we added diffusional flux, adsorption and sieving terms into this equation to better characterize other mechanisms. </a:t>
            </a:r>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12</a:t>
            </a:fld>
            <a:endParaRPr lang="en-US"/>
          </a:p>
        </p:txBody>
      </p:sp>
    </p:spTree>
    <p:extLst>
      <p:ext uri="{BB962C8B-B14F-4D97-AF65-F5344CB8AC3E}">
        <p14:creationId xmlns:p14="http://schemas.microsoft.com/office/powerpoint/2010/main" val="1025336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ltLang="zh-CN" sz="1200" b="0" i="0" kern="1200" dirty="0">
                <a:solidFill>
                  <a:schemeClr val="tx1"/>
                </a:solidFill>
                <a:effectLst/>
                <a:latin typeface="+mn-lt"/>
                <a:ea typeface="ＭＳ Ｐゴシック" pitchFamily="-110" charset="-128"/>
                <a:cs typeface="+mn-cs"/>
              </a:rPr>
              <a:t>So far, we have </a:t>
            </a:r>
            <a:r>
              <a:rPr lang="en-US" altLang="zh-CN" sz="1200" b="0" i="0" kern="1200" dirty="0">
                <a:solidFill>
                  <a:schemeClr val="tx1"/>
                </a:solidFill>
                <a:effectLst/>
                <a:latin typeface="+mn-lt"/>
                <a:ea typeface="ＭＳ Ｐゴシック" pitchFamily="-110" charset="-128"/>
                <a:cs typeface="+mn-cs"/>
              </a:rPr>
              <a:t>been able to</a:t>
            </a:r>
            <a:r>
              <a:rPr lang="en" altLang="zh-CN" sz="1200" b="0" i="0" kern="1200" dirty="0">
                <a:solidFill>
                  <a:schemeClr val="tx1"/>
                </a:solidFill>
                <a:effectLst/>
                <a:latin typeface="+mn-lt"/>
                <a:ea typeface="ＭＳ Ｐゴシック" pitchFamily="-110" charset="-128"/>
                <a:cs typeface="+mn-cs"/>
              </a:rPr>
              <a:t> numerically solve the model for a binary mixture, and </a:t>
            </a:r>
            <a:r>
              <a:rPr lang="en-US" altLang="zh-CN" sz="1200" b="0" i="0" kern="1200" dirty="0">
                <a:solidFill>
                  <a:schemeClr val="tx1"/>
                </a:solidFill>
                <a:effectLst/>
                <a:latin typeface="+mn-lt"/>
                <a:ea typeface="ＭＳ Ｐゴシック" pitchFamily="-110" charset="-128"/>
                <a:cs typeface="+mn-cs"/>
              </a:rPr>
              <a:t>we can </a:t>
            </a:r>
            <a:r>
              <a:rPr lang="en" altLang="zh-CN" sz="1200" b="0" i="0" kern="1200" dirty="0">
                <a:solidFill>
                  <a:schemeClr val="tx1"/>
                </a:solidFill>
                <a:effectLst/>
                <a:latin typeface="+mn-lt"/>
                <a:ea typeface="ＭＳ Ｐゴシック" pitchFamily="-110" charset="-128"/>
                <a:cs typeface="+mn-cs"/>
              </a:rPr>
              <a:t>implicitly calculate the mole fraction of each component in each grid block at each time step.</a:t>
            </a:r>
            <a:endParaRPr lang="en-US" dirty="0"/>
          </a:p>
          <a:p>
            <a:endParaRPr lang="en-US" dirty="0"/>
          </a:p>
          <a:p>
            <a:r>
              <a:rPr lang="en-US" dirty="0"/>
              <a:t>In the simulation, we used this equation to describe adsorption as a function of time. Most parameters in this equation can be obtained from measurements and molecular simulation, and we change coefficient m to fit the experimental results. You can see in this plot, with the increase of m, the grid block will reach its adsorption saturation more quickly.</a:t>
            </a:r>
          </a:p>
          <a:p>
            <a:endParaRPr lang="en-US" dirty="0"/>
          </a:p>
          <a:p>
            <a:r>
              <a:rPr lang="en-US" dirty="0"/>
              <a:t>Similarly, we brought up this equation to describe size exclusion as a function of time and we change these fitting parameters to fit experimental results.</a:t>
            </a:r>
          </a:p>
          <a:p>
            <a:endParaRPr lang="en-US" dirty="0"/>
          </a:p>
          <a:p>
            <a:r>
              <a:rPr lang="en-US" altLang="zh-CN" dirty="0"/>
              <a:t>For now we are just using these equations for preliminary models, but i</a:t>
            </a:r>
            <a:r>
              <a:rPr lang="en-US" dirty="0"/>
              <a:t>n the future, we will improve them to better characterize the behavior of adsorption and size exclusion .</a:t>
            </a:r>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13</a:t>
            </a:fld>
            <a:endParaRPr lang="en-US"/>
          </a:p>
        </p:txBody>
      </p:sp>
    </p:spTree>
    <p:extLst>
      <p:ext uri="{BB962C8B-B14F-4D97-AF65-F5344CB8AC3E}">
        <p14:creationId xmlns:p14="http://schemas.microsoft.com/office/powerpoint/2010/main" val="1909678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shows the preliminary result for a case using C10 and C17.</a:t>
            </a:r>
          </a:p>
          <a:p>
            <a:endParaRPr lang="en-US" dirty="0"/>
          </a:p>
          <a:p>
            <a:r>
              <a:rPr lang="en-US" dirty="0"/>
              <a:t>Here this tables lists some key input parameters for the model. We placed 102 grid blocks in the 1-d model. Injection fluid composition is about 80 mol% C10 and 20 mol% C17. The adsorption capacity of C17 is about three times of C10, and in this case there is no size exclusion for C10.</a:t>
            </a:r>
          </a:p>
          <a:p>
            <a:endParaRPr lang="en-US" dirty="0"/>
          </a:p>
          <a:p>
            <a:r>
              <a:rPr lang="en-US" dirty="0"/>
              <a:t>This plot shows the fluid composition inside Niobrara sample at 1000 timesteps. The x-axis is the grid block, and the y-axis is the fluid composition, expressed in terms of mole fraction of C10. You can see that, since more C17 molecules are adsorbed and filtered during the flow, the frontier of the fluid is pure C10 and more C17 remains inside the rock, making this part slightly less than 80%. Then, comes to 3000 timesteps, we can see C10 has broken through, C17 has not. </a:t>
            </a:r>
          </a:p>
          <a:p>
            <a:endParaRPr lang="en-US" dirty="0"/>
          </a:p>
          <a:p>
            <a:r>
              <a:rPr lang="en-US" dirty="0"/>
              <a:t>This plot shows the produced fluid composition vs. timestep. As you can see, C10 breakthrough first, and then C17 comes up and is produced. Due to the size exclusion of C17, we still produce a bit more C10 at the later stage here.</a:t>
            </a:r>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14</a:t>
            </a:fld>
            <a:endParaRPr lang="en-US"/>
          </a:p>
        </p:txBody>
      </p:sp>
    </p:spTree>
    <p:extLst>
      <p:ext uri="{BB962C8B-B14F-4D97-AF65-F5344CB8AC3E}">
        <p14:creationId xmlns:p14="http://schemas.microsoft.com/office/powerpoint/2010/main" val="1224192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about simulation. To investigate the effect of sieving and CO2 on crude oil, we did the exact same tests on 3 Niobrara samples using crude oil. So basically we did filtration test first, and followed by CO2 huff-n-puff.</a:t>
            </a:r>
          </a:p>
          <a:p>
            <a:endParaRPr lang="en-US" dirty="0"/>
          </a:p>
          <a:p>
            <a:r>
              <a:rPr lang="en-US" dirty="0"/>
              <a:t>For the analysis, we divide the oil components into four major groups, the light group, which is C3 to C6, medium group 1, which is C7 to C10, medium group 2, which is C11 to C20, and heavy group, which is C20 plus.</a:t>
            </a:r>
          </a:p>
          <a:p>
            <a:endParaRPr lang="en-US" dirty="0"/>
          </a:p>
          <a:p>
            <a:r>
              <a:rPr lang="en-US" dirty="0"/>
              <a:t>This is the experimental result from 1</a:t>
            </a:r>
            <a:r>
              <a:rPr lang="en-US" baseline="30000" dirty="0"/>
              <a:t>st</a:t>
            </a:r>
            <a:r>
              <a:rPr lang="en-US" dirty="0"/>
              <a:t> Niobrara sample. The x-axis is the number of pore volumes that have been produced, and the y-axis is the peak area percentage obtained from gas chromatography, which can approximately represent fluid composition.  As you can see, after the start of injection, due to the sieving effect, the fraction of the light group increases, and the heavy group decreases. After soaking the sample with CO2, the fraction of the light group decreases, while the medium group 2 and the heavy group increase, which indicates the mitigation of the sieving effect., and then, the sieving occurs again. For the other two Niobrara samples, we observed very similar results. And in the experiment, we observed an increase in flow rate in 2 samples after CO2 soaking.</a:t>
            </a:r>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15</a:t>
            </a:fld>
            <a:endParaRPr lang="en-US"/>
          </a:p>
        </p:txBody>
      </p:sp>
    </p:spTree>
    <p:extLst>
      <p:ext uri="{BB962C8B-B14F-4D97-AF65-F5344CB8AC3E}">
        <p14:creationId xmlns:p14="http://schemas.microsoft.com/office/powerpoint/2010/main" val="2527821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future work, we plan to …</a:t>
            </a:r>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16</a:t>
            </a:fld>
            <a:endParaRPr lang="en-US"/>
          </a:p>
        </p:txBody>
      </p:sp>
    </p:spTree>
    <p:extLst>
      <p:ext uri="{BB962C8B-B14F-4D97-AF65-F5344CB8AC3E}">
        <p14:creationId xmlns:p14="http://schemas.microsoft.com/office/powerpoint/2010/main" val="1740643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pPr>
              <a:defRPr/>
            </a:pPr>
            <a:fld id="{1EE06171-AB1F-4D2C-A03C-822A58BD12A4}" type="slidenum">
              <a:rPr lang="en-US" smtClean="0"/>
              <a:pPr>
                <a:defRPr/>
              </a:pPr>
              <a:t>18</a:t>
            </a:fld>
            <a:endParaRPr lang="en-US"/>
          </a:p>
        </p:txBody>
      </p:sp>
    </p:spTree>
    <p:extLst>
      <p:ext uri="{BB962C8B-B14F-4D97-AF65-F5344CB8AC3E}">
        <p14:creationId xmlns:p14="http://schemas.microsoft.com/office/powerpoint/2010/main" val="3824195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First, I’ll briefly review the work that has been done before the last meeting. (The sieving effect of Niobrara sample on the transport of hydrocarbon molecules, the experiments we performed, including filtration test and CO2 huff-n-puff test, and the molecular dynamics simulation of interactions between Niobrara surface and hydrocarbon molecules.)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After that, I’ll talk about our recent progress.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Then, I’ll close my presentation with our future work.</a:t>
            </a:r>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2</a:t>
            </a:fld>
            <a:endParaRPr lang="en-US"/>
          </a:p>
        </p:txBody>
      </p:sp>
    </p:spTree>
    <p:extLst>
      <p:ext uri="{BB962C8B-B14F-4D97-AF65-F5344CB8AC3E}">
        <p14:creationId xmlns:p14="http://schemas.microsoft.com/office/powerpoint/2010/main" val="116334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Through experiments, we find that Niobrara samples have a sieving effect on the transport of hydrocarbon molecules, which means if you inject hydrocarbon mixtures into Niobrara samples, lighter components can flow through, but heavier components are hindered or restricted. Because of this, more lighter components will be produced from rock or reservoir, while heavier components will be left behind.</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From our opinion, we believe there may be two main mechanisms for the sieving effect. The first mechanism is size exclusion. From the literature, we know that some of the pores and pore-throats in Niobrara samples have very similar sizes with hydrocarbon molecules. Therefore, some large molecules can be filtered by smaller pore throats during the flow. The second mechanism is preferential adsorption. Some studies have shown that different hydrocarbon molecules have different affinities to the rock surface, so some specific molecules are more easily adsorbed in Niobrara samples than the others and thus sieved in the flow process.</a:t>
            </a:r>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3</a:t>
            </a:fld>
            <a:endParaRPr lang="en-US"/>
          </a:p>
        </p:txBody>
      </p:sp>
    </p:spTree>
    <p:extLst>
      <p:ext uri="{BB962C8B-B14F-4D97-AF65-F5344CB8AC3E}">
        <p14:creationId xmlns:p14="http://schemas.microsoft.com/office/powerpoint/2010/main" val="266435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experiments we performed include filtration test and CO2 huff-n-puff test.</a:t>
            </a:r>
          </a:p>
          <a:p>
            <a:r>
              <a:rPr lang="en-US" dirty="0"/>
              <a:t>For filtration test, its objective is to probe the existence of sieving effect inside Niobrara sample. Basically, we injected a binary mixture of C10 and C17 into Niobrara samples and compared the composition between the injected and the produced fluid using gas chromatography, see if there is any difference.</a:t>
            </a:r>
          </a:p>
          <a:p>
            <a:r>
              <a:rPr lang="en-US" dirty="0"/>
              <a:t>For CO2 huff-n-puff test, its objective is to see if CO2 can mitigate the sieving effect and enhance oil recovery. Basically, we just shut down the injection of filtration test, injected CO2 into the core sample from the producing side, soak the sample with CO2, and then, resumed injection, and compare the composition of the injected and the produced fluid.</a:t>
            </a:r>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4</a:t>
            </a:fld>
            <a:endParaRPr lang="en-US"/>
          </a:p>
        </p:txBody>
      </p:sp>
    </p:spTree>
    <p:extLst>
      <p:ext uri="{BB962C8B-B14F-4D97-AF65-F5344CB8AC3E}">
        <p14:creationId xmlns:p14="http://schemas.microsoft.com/office/powerpoint/2010/main" val="182313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graph shows the experimental result of one sample.</a:t>
            </a:r>
            <a:r>
              <a:rPr lang="en" altLang="zh-CN" dirty="0"/>
              <a:t/>
            </a:r>
            <a:br>
              <a:rPr lang="en" altLang="zh-CN" dirty="0"/>
            </a:br>
            <a:r>
              <a:rPr lang="en" altLang="zh-CN" sz="1200" b="0" i="0" kern="1200" dirty="0">
                <a:solidFill>
                  <a:schemeClr val="tx1"/>
                </a:solidFill>
                <a:effectLst/>
                <a:latin typeface="+mn-lt"/>
                <a:ea typeface="ＭＳ Ｐゴシック" pitchFamily="-110" charset="-128"/>
                <a:cs typeface="+mn-cs"/>
              </a:rPr>
              <a:t>The x axis is the number of pore volumes of the fluid that has been produced, and the y axis is the composition of the fluid, expressed by the mole fraction of C10. This horizontal line represents the composition of the injected fluid, and this vertical line represents the CO2 injection.</a:t>
            </a:r>
            <a:r>
              <a:rPr lang="en-US" dirty="0"/>
              <a:t> All of these blue and purple points are the compositions of produced fluid.</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 altLang="zh-CN" sz="1200" b="0" i="0" kern="1200" dirty="0">
                <a:solidFill>
                  <a:schemeClr val="tx1"/>
                </a:solidFill>
                <a:effectLst/>
                <a:latin typeface="+mn-lt"/>
                <a:ea typeface="ＭＳ Ｐゴシック" pitchFamily="-110" charset="-128"/>
                <a:cs typeface="+mn-cs"/>
              </a:rPr>
              <a:t>As you can see, after we started the injection, we produced more C10, which indicates C17 was sieved. After soaking in CO2, we produced more C17 over a period of time, which indicates the sieving effect was mitigated, and then the sieving effect recurred, and we produced more C10 again.</a:t>
            </a:r>
            <a:endParaRPr lang="en-US" dirty="0"/>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5</a:t>
            </a:fld>
            <a:endParaRPr lang="en-US"/>
          </a:p>
        </p:txBody>
      </p:sp>
    </p:spTree>
    <p:extLst>
      <p:ext uri="{BB962C8B-B14F-4D97-AF65-F5344CB8AC3E}">
        <p14:creationId xmlns:p14="http://schemas.microsoft.com/office/powerpoint/2010/main" val="3293656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here shows our observations during the experiment. We tested six Niobrara samples, and for each of them, we observed the sieving effect in the filtration test. After CO2 soaking, we observed the mitigation of sieving in 5 samples and recurrence of sieving recurred in 3 samples. Additionally, in 5 Niobrara sample, we observed an increase of flow rate after CO2 soaking.</a:t>
            </a:r>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6</a:t>
            </a:fld>
            <a:endParaRPr lang="en-US"/>
          </a:p>
        </p:txBody>
      </p:sp>
    </p:spTree>
    <p:extLst>
      <p:ext uri="{BB962C8B-B14F-4D97-AF65-F5344CB8AC3E}">
        <p14:creationId xmlns:p14="http://schemas.microsoft.com/office/powerpoint/2010/main" val="4173676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did molecular dynamics simulations (of interactions between hydrocarbon molecules and rock with and without the presence of CO2)</a:t>
            </a:r>
            <a:r>
              <a:rPr lang="en" altLang="zh-CN" sz="1200" b="0" i="0" kern="1200" dirty="0">
                <a:solidFill>
                  <a:schemeClr val="tx1"/>
                </a:solidFill>
                <a:effectLst/>
                <a:latin typeface="+mn-lt"/>
                <a:ea typeface="ＭＳ Ｐゴシック" pitchFamily="-110" charset="-128"/>
                <a:cs typeface="+mn-cs"/>
              </a:rPr>
              <a:t> to try to find out whether Niobrara has preferential adsorption between C10 and C17 and to understand how CO2 mitigates the sieving effect.</a:t>
            </a:r>
            <a:endParaRPr lang="en-US" dirty="0"/>
          </a:p>
          <a:p>
            <a:r>
              <a:rPr lang="en-US" dirty="0"/>
              <a:t>Figure (a) shows the simulation system without CO2. We simulate Niobrara rock using calcite. These red and blue dots are C10 and C17 molecules, respectively. Figure (b) shows the density profile of C10 and C17 near the rock surface at equilibrium. You can see the first peak is dominated by C17, which means, Niobrara sample adsorbs more C17 than C10. </a:t>
            </a:r>
          </a:p>
          <a:p>
            <a:r>
              <a:rPr lang="en-US" dirty="0"/>
              <a:t>Then, as shown in figure (c), we introduce CO2 into the system. the density profile shows that the C17 peak is replaced by CO2, which indicates that adsorbed C17 molecules are released due to the injected CO2.</a:t>
            </a:r>
          </a:p>
          <a:p>
            <a:r>
              <a:rPr lang="en-US" dirty="0"/>
              <a:t>These are pretty much what we did before our last meeting.</a:t>
            </a:r>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7</a:t>
            </a:fld>
            <a:endParaRPr lang="en-US"/>
          </a:p>
        </p:txBody>
      </p:sp>
    </p:spTree>
    <p:extLst>
      <p:ext uri="{BB962C8B-B14F-4D97-AF65-F5344CB8AC3E}">
        <p14:creationId xmlns:p14="http://schemas.microsoft.com/office/powerpoint/2010/main" val="378887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show you our recent progress. </a:t>
            </a:r>
          </a:p>
          <a:p>
            <a:endParaRPr lang="en-US" dirty="0"/>
          </a:p>
          <a:p>
            <a:r>
              <a:rPr lang="en" altLang="zh-CN" sz="1200" b="0" i="0" kern="1200" dirty="0">
                <a:solidFill>
                  <a:schemeClr val="tx1"/>
                </a:solidFill>
                <a:effectLst/>
                <a:latin typeface="+mn-lt"/>
                <a:ea typeface="ＭＳ Ｐゴシック" pitchFamily="-110" charset="-128"/>
                <a:cs typeface="+mn-cs"/>
              </a:rPr>
              <a:t>We measured the pore size distribution of our Niobrara sample using nitrogen adsorption, which is shown as this blue line here, and this orange line is the cumulative pore volume. You can see that there are small peaks between 1 and 2 nm, which tells us that our Niobrara sample does have, maybe not much, but a certain amount of micropores.</a:t>
            </a:r>
            <a:endParaRPr lang="en-US" dirty="0"/>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8</a:t>
            </a:fld>
            <a:endParaRPr lang="en-US"/>
          </a:p>
        </p:txBody>
      </p:sp>
    </p:spTree>
    <p:extLst>
      <p:ext uri="{BB962C8B-B14F-4D97-AF65-F5344CB8AC3E}">
        <p14:creationId xmlns:p14="http://schemas.microsoft.com/office/powerpoint/2010/main" val="356346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literature, We found this plot, which shows the pore-throat size distribution measured by mercury injection in several shale samples, including Niobrara, which is represented by this red line. </a:t>
            </a:r>
          </a:p>
          <a:p>
            <a:endParaRPr lang="en-US" dirty="0"/>
          </a:p>
          <a:p>
            <a:r>
              <a:rPr lang="en" altLang="zh-CN" sz="1200" b="0" i="0" kern="1200" dirty="0">
                <a:solidFill>
                  <a:schemeClr val="tx1"/>
                </a:solidFill>
                <a:effectLst/>
                <a:latin typeface="+mn-lt"/>
                <a:ea typeface="ＭＳ Ｐゴシック" pitchFamily="-110" charset="-128"/>
                <a:cs typeface="+mn-cs"/>
              </a:rPr>
              <a:t>In this plot, the x-axis is the pore throat diameter and the y-axis is the cumulative pore volume. As you can see, for Niobrara samples, most of the pore volumes are located at the low end of the distribution, which means that most of the pores are connected by very small pore throats, like less than 10 nm. I think this evidence supports our assumption that large molecules can be filtered when flowing through Niobrara samples due to size exclusion.</a:t>
            </a:r>
            <a:endParaRPr lang="en-US" dirty="0"/>
          </a:p>
        </p:txBody>
      </p:sp>
      <p:sp>
        <p:nvSpPr>
          <p:cNvPr id="4" name="Slide Number Placeholder 3"/>
          <p:cNvSpPr>
            <a:spLocks noGrp="1"/>
          </p:cNvSpPr>
          <p:nvPr>
            <p:ph type="sldNum" sz="quarter" idx="10"/>
          </p:nvPr>
        </p:nvSpPr>
        <p:spPr/>
        <p:txBody>
          <a:bodyPr/>
          <a:lstStyle/>
          <a:p>
            <a:pPr>
              <a:defRPr/>
            </a:pPr>
            <a:fld id="{1EE06171-AB1F-4D2C-A03C-822A58BD12A4}" type="slidenum">
              <a:rPr lang="en-US" smtClean="0"/>
              <a:pPr>
                <a:defRPr/>
              </a:pPr>
              <a:t>9</a:t>
            </a:fld>
            <a:endParaRPr lang="en-US"/>
          </a:p>
        </p:txBody>
      </p:sp>
    </p:spTree>
    <p:extLst>
      <p:ext uri="{BB962C8B-B14F-4D97-AF65-F5344CB8AC3E}">
        <p14:creationId xmlns:p14="http://schemas.microsoft.com/office/powerpoint/2010/main" val="2412009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ED1F44AC-FF31-44E2-B4A2-480C439A19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261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B1948FB-EB97-4906-997C-8C6372295E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42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848787F-3637-433B-A113-2048EEF52F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546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E69EBB-88AA-FF4D-B28A-BBBAC72B944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499150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69EBB-88AA-FF4D-B28A-BBBAC72B944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392078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E69EBB-88AA-FF4D-B28A-BBBAC72B944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380430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E69EBB-88AA-FF4D-B28A-BBBAC72B944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3447664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E69EBB-88AA-FF4D-B28A-BBBAC72B9446}"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307507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69EBB-88AA-FF4D-B28A-BBBAC72B9446}"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621454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69EBB-88AA-FF4D-B28A-BBBAC72B9446}"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604776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69EBB-88AA-FF4D-B28A-BBBAC72B944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98320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C536313-D09D-426F-9168-BB9685A1F1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1263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E69EBB-88AA-FF4D-B28A-BBBAC72B9446}"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1755874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69EBB-88AA-FF4D-B28A-BBBAC72B944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607424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E69EBB-88AA-FF4D-B28A-BBBAC72B9446}"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433213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E69EBB-88AA-FF4D-B28A-BBBAC72B9446}"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6BBDE6-E92C-0749-93DB-4C1438A3C8C1}" type="slidenum">
              <a:rPr lang="en-US" smtClean="0"/>
              <a:t>‹#›</a:t>
            </a:fld>
            <a:endParaRPr lang="en-US"/>
          </a:p>
        </p:txBody>
      </p:sp>
    </p:spTree>
    <p:extLst>
      <p:ext uri="{BB962C8B-B14F-4D97-AF65-F5344CB8AC3E}">
        <p14:creationId xmlns:p14="http://schemas.microsoft.com/office/powerpoint/2010/main" val="210989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D19E29E-F8D2-4C4E-8E2B-55C28DB713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833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340B6F0-C5A0-4E37-9B94-CC8CE845A7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899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84BC040-8E91-43E6-AAB0-D2AE304F06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638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35FB0F1-B868-4019-8DBF-3AC41040F0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2589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0F6B5EBD-17E3-42E7-BC06-011F460547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756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7556CA7-C1D9-46A4-BA0A-E8C8433822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729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94049B7-D457-40B6-A048-600E1A5548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3163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40738"/>
            </a:gs>
            <a:gs pos="0">
              <a:srgbClr val="000000"/>
            </a:gs>
            <a:gs pos="74001">
              <a:srgbClr val="0A128C"/>
            </a:gs>
            <a:gs pos="100000">
              <a:srgbClr val="181CC7"/>
            </a:gs>
            <a:gs pos="100000">
              <a:srgbClr val="7005D4"/>
            </a:gs>
          </a:gsLst>
          <a:lin ang="5400000" scaled="0"/>
          <a:tileRect/>
        </a:gradFill>
        <a:effectLst/>
      </p:bgPr>
    </p:bg>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a:xfrm>
            <a:off x="7020088"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fld id="{1C1468E3-C147-42ED-BB11-8D32A00DC131}" type="slidenum">
              <a:rPr lang="en-US" sz="1400" smtClean="0">
                <a:solidFill>
                  <a:srgbClr val="FFFFFF"/>
                </a:solidFill>
              </a:rPr>
              <a:pPr/>
              <a:t>‹#›</a:t>
            </a:fld>
            <a:endParaRPr lang="en-US" sz="1400">
              <a:solidFill>
                <a:srgbClr val="FFFFFF"/>
              </a:solidFill>
            </a:endParaRPr>
          </a:p>
        </p:txBody>
      </p:sp>
      <p:sp>
        <p:nvSpPr>
          <p:cNvPr id="9" name="Rectangle 8"/>
          <p:cNvSpPr/>
          <p:nvPr userDrawn="1"/>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0" name="TextBox 9"/>
          <p:cNvSpPr txBox="1"/>
          <p:nvPr userDrawn="1"/>
        </p:nvSpPr>
        <p:spPr>
          <a:xfrm>
            <a:off x="1040958" y="6538119"/>
            <a:ext cx="4692097" cy="307777"/>
          </a:xfrm>
          <a:prstGeom prst="rect">
            <a:avLst/>
          </a:prstGeom>
          <a:noFill/>
        </p:spPr>
        <p:txBody>
          <a:bodyPr wrap="none" rtlCol="0">
            <a:spAutoFit/>
          </a:bodyPr>
          <a:lstStyle/>
          <a:p>
            <a:r>
              <a:rPr lang="en-US" sz="1400">
                <a:solidFill>
                  <a:srgbClr val="000000"/>
                </a:solidFill>
              </a:rPr>
              <a:t>Kick-Off Meeting, November 16, 2012, Golden, Colorado</a:t>
            </a:r>
          </a:p>
        </p:txBody>
      </p:sp>
      <p:grpSp>
        <p:nvGrpSpPr>
          <p:cNvPr id="11" name="Group 10"/>
          <p:cNvGrpSpPr>
            <a:grpSpLocks noChangeAspect="1"/>
          </p:cNvGrpSpPr>
          <p:nvPr userDrawn="1"/>
        </p:nvGrpSpPr>
        <p:grpSpPr>
          <a:xfrm>
            <a:off x="141396" y="6146400"/>
            <a:ext cx="763435" cy="609674"/>
            <a:chOff x="-32212" y="427945"/>
            <a:chExt cx="5134907" cy="4100706"/>
          </a:xfrm>
        </p:grpSpPr>
        <p:grpSp>
          <p:nvGrpSpPr>
            <p:cNvPr id="12" name="Group 11"/>
            <p:cNvGrpSpPr/>
            <p:nvPr/>
          </p:nvGrpSpPr>
          <p:grpSpPr>
            <a:xfrm>
              <a:off x="1124624" y="1927737"/>
              <a:ext cx="3978071" cy="2600914"/>
              <a:chOff x="918033" y="1927737"/>
              <a:chExt cx="3978071" cy="2600914"/>
            </a:xfrm>
          </p:grpSpPr>
          <p:sp>
            <p:nvSpPr>
              <p:cNvPr id="14" name="Isosceles Triangle 13"/>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Arc 12"/>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 name="TextBox 15"/>
          <p:cNvSpPr txBox="1"/>
          <p:nvPr userDrawn="1"/>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Tree>
    <p:extLst>
      <p:ext uri="{BB962C8B-B14F-4D97-AF65-F5344CB8AC3E}">
        <p14:creationId xmlns:p14="http://schemas.microsoft.com/office/powerpoint/2010/main" val="4286618153"/>
      </p:ext>
    </p:extLst>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29" r:id="rId7"/>
    <p:sldLayoutId id="2147484630" r:id="rId8"/>
    <p:sldLayoutId id="2147484631" r:id="rId9"/>
    <p:sldLayoutId id="2147484632" r:id="rId10"/>
    <p:sldLayoutId id="214748463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ヒラギノ角ゴ Pro W3" pitchFamily="-110" charset="-128"/>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cs typeface="ヒラギノ角ゴ Pro W3" pitchFamily="-110"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pitchFamily="-110"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69EBB-88AA-FF4D-B28A-BBBAC72B9446}" type="datetimeFigureOut">
              <a:rPr lang="en-US" smtClean="0"/>
              <a:t>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BBDE6-E92C-0749-93DB-4C1438A3C8C1}" type="slidenum">
              <a:rPr lang="en-US" smtClean="0"/>
              <a:t>‹#›</a:t>
            </a:fld>
            <a:endParaRPr lang="en-US"/>
          </a:p>
        </p:txBody>
      </p:sp>
    </p:spTree>
    <p:extLst>
      <p:ext uri="{BB962C8B-B14F-4D97-AF65-F5344CB8AC3E}">
        <p14:creationId xmlns:p14="http://schemas.microsoft.com/office/powerpoint/2010/main" val="601919703"/>
      </p:ext>
    </p:extLst>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8" r:id="rId4"/>
    <p:sldLayoutId id="2147484639" r:id="rId5"/>
    <p:sldLayoutId id="2147484640" r:id="rId6"/>
    <p:sldLayoutId id="2147484641" r:id="rId7"/>
    <p:sldLayoutId id="2147484642" r:id="rId8"/>
    <p:sldLayoutId id="2147484643" r:id="rId9"/>
    <p:sldLayoutId id="2147484644" r:id="rId10"/>
    <p:sldLayoutId id="2147484645" r:id="rId11"/>
    <p:sldLayoutId id="214748464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6.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hart" Target="../charts/chart40.xml"/><Relationship Id="rId11" Type="http://schemas.openxmlformats.org/officeDocument/2006/relationships/chart" Target="../charts/chart6.xml"/><Relationship Id="rId5" Type="http://schemas.openxmlformats.org/officeDocument/2006/relationships/chart" Target="../charts/chart4.xml"/><Relationship Id="rId10" Type="http://schemas.openxmlformats.org/officeDocument/2006/relationships/chart" Target="../charts/chart5.xml"/><Relationship Id="rId4" Type="http://schemas.openxmlformats.org/officeDocument/2006/relationships/image" Target="../media/image32.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doi.org/10.2118/196136-M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doi.org/10.15530/urtec-2019-69" TargetMode="External"/><Relationship Id="rId5" Type="http://schemas.openxmlformats.org/officeDocument/2006/relationships/hyperlink" Target="https://doi.org/10.2118/160141-MS" TargetMode="External"/><Relationship Id="rId4" Type="http://schemas.openxmlformats.org/officeDocument/2006/relationships/hyperlink" Target="http://doi.org/10.1038/s41598-017-15362-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tm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27"/>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1723715"/>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0" name="Rectangle 9"/>
          <p:cNvSpPr/>
          <p:nvPr/>
        </p:nvSpPr>
        <p:spPr bwMode="auto">
          <a:xfrm>
            <a:off x="0" y="-13510"/>
            <a:ext cx="9144000" cy="19184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46" name="Text Box 28"/>
          <p:cNvSpPr txBox="1">
            <a:spLocks noChangeArrowheads="1"/>
          </p:cNvSpPr>
          <p:nvPr/>
        </p:nvSpPr>
        <p:spPr bwMode="auto">
          <a:xfrm>
            <a:off x="289230" y="2474893"/>
            <a:ext cx="855283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ctr">
              <a:spcBef>
                <a:spcPct val="50000"/>
              </a:spcBef>
            </a:pPr>
            <a:r>
              <a:rPr lang="en-US" altLang="zh-CN" sz="2800" b="1">
                <a:solidFill>
                  <a:srgbClr val="FFFFFF"/>
                </a:solidFill>
                <a:latin typeface="Arial Rounded MT Bold"/>
                <a:cs typeface="Arial Rounded MT Bold"/>
              </a:rPr>
              <a:t>Experimental Study of Transport and EOR in Niobrara Cores</a:t>
            </a:r>
            <a:endParaRPr lang="en-US" sz="2800">
              <a:solidFill>
                <a:srgbClr val="FFFFFF"/>
              </a:solidFill>
              <a:latin typeface="Arial Rounded MT Bold"/>
              <a:cs typeface="Arial Rounded MT Bold"/>
            </a:endParaRPr>
          </a:p>
        </p:txBody>
      </p:sp>
      <p:sp>
        <p:nvSpPr>
          <p:cNvPr id="6147" name="Text Box 29"/>
          <p:cNvSpPr txBox="1">
            <a:spLocks noChangeArrowheads="1"/>
          </p:cNvSpPr>
          <p:nvPr/>
        </p:nvSpPr>
        <p:spPr bwMode="auto">
          <a:xfrm>
            <a:off x="968375" y="4393257"/>
            <a:ext cx="7181850" cy="80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ctr">
              <a:lnSpc>
                <a:spcPct val="60000"/>
              </a:lnSpc>
              <a:spcBef>
                <a:spcPct val="50000"/>
              </a:spcBef>
            </a:pPr>
            <a:r>
              <a:rPr lang="en-US" sz="1800">
                <a:solidFill>
                  <a:srgbClr val="FFFFFF"/>
                </a:solidFill>
                <a:latin typeface="Arial"/>
                <a:cs typeface="Arial"/>
              </a:rPr>
              <a:t>Ziming Zhu</a:t>
            </a:r>
          </a:p>
          <a:p>
            <a:pPr algn="ctr">
              <a:lnSpc>
                <a:spcPct val="60000"/>
              </a:lnSpc>
              <a:spcBef>
                <a:spcPct val="50000"/>
              </a:spcBef>
            </a:pPr>
            <a:r>
              <a:rPr lang="en-US" sz="1600">
                <a:solidFill>
                  <a:srgbClr val="FFFFFF"/>
                </a:solidFill>
                <a:latin typeface="Arial"/>
                <a:cs typeface="Arial"/>
              </a:rPr>
              <a:t>Ph.D. Petroleum Engineering</a:t>
            </a:r>
          </a:p>
          <a:p>
            <a:pPr algn="ctr">
              <a:lnSpc>
                <a:spcPct val="60000"/>
              </a:lnSpc>
              <a:spcBef>
                <a:spcPct val="50000"/>
              </a:spcBef>
            </a:pPr>
            <a:r>
              <a:rPr lang="en-US" sz="1600">
                <a:solidFill>
                  <a:srgbClr val="FFFFFF"/>
                </a:solidFill>
                <a:latin typeface="Arial"/>
                <a:cs typeface="Arial"/>
              </a:rPr>
              <a:t>Colorado School of Mines</a:t>
            </a:r>
          </a:p>
        </p:txBody>
      </p:sp>
      <p:sp>
        <p:nvSpPr>
          <p:cNvPr id="6150" name="Slide Number Placeholder 6"/>
          <p:cNvSpPr>
            <a:spLocks noGrp="1"/>
          </p:cNvSpPr>
          <p:nvPr>
            <p:ph type="sldNum" sz="quarter" idx="12"/>
          </p:nvPr>
        </p:nvSpPr>
        <p:spPr>
          <a:xfrm>
            <a:off x="7020088" y="627108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fld id="{1C1468E3-C147-42ED-BB11-8D32A00DC131}" type="slidenum">
              <a:rPr lang="en-US" sz="1400" smtClean="0">
                <a:solidFill>
                  <a:srgbClr val="FFFFFF"/>
                </a:solidFill>
              </a:rPr>
              <a:pPr/>
              <a:t>1</a:t>
            </a:fld>
            <a:endParaRPr lang="en-US" sz="1400">
              <a:solidFill>
                <a:srgbClr val="FFFFFF"/>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grpSp>
        <p:nvGrpSpPr>
          <p:cNvPr id="12" name="Group 11"/>
          <p:cNvGrpSpPr>
            <a:grpSpLocks noChangeAspect="1"/>
          </p:cNvGrpSpPr>
          <p:nvPr/>
        </p:nvGrpSpPr>
        <p:grpSpPr>
          <a:xfrm>
            <a:off x="162139" y="121590"/>
            <a:ext cx="1661931" cy="1737607"/>
            <a:chOff x="-32212" y="427945"/>
            <a:chExt cx="5226747" cy="5464750"/>
          </a:xfrm>
        </p:grpSpPr>
        <p:sp>
          <p:nvSpPr>
            <p:cNvPr id="13" name="Rectangle 12"/>
            <p:cNvSpPr/>
            <p:nvPr/>
          </p:nvSpPr>
          <p:spPr>
            <a:xfrm>
              <a:off x="1032783" y="4415367"/>
              <a:ext cx="4161752" cy="1477328"/>
            </a:xfrm>
            <a:prstGeom prst="rect">
              <a:avLst/>
            </a:prstGeom>
            <a:noFill/>
          </p:spPr>
          <p:txBody>
            <a:bodyPr wrap="square" lIns="0" tIns="0" rIns="0" bIns="0">
              <a:normAutofit/>
            </a:bodyPr>
            <a:lstStyle/>
            <a:p>
              <a:pPr algn="ctr"/>
              <a:r>
                <a:rPr lang="en-US" sz="2800" b="1">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latin typeface="Britannic Bold"/>
                  <a:cs typeface="Britannic Bold"/>
                </a:rPr>
                <a:t>U R E P</a:t>
              </a:r>
            </a:p>
          </p:txBody>
        </p:sp>
        <p:grpSp>
          <p:nvGrpSpPr>
            <p:cNvPr id="14" name="Group 13"/>
            <p:cNvGrpSpPr/>
            <p:nvPr/>
          </p:nvGrpSpPr>
          <p:grpSpPr>
            <a:xfrm>
              <a:off x="-32212" y="427945"/>
              <a:ext cx="5134907" cy="4100706"/>
              <a:chOff x="-32212" y="427945"/>
              <a:chExt cx="5134907" cy="4100706"/>
            </a:xfrm>
          </p:grpSpPr>
          <p:grpSp>
            <p:nvGrpSpPr>
              <p:cNvPr id="15" name="Group 14"/>
              <p:cNvGrpSpPr/>
              <p:nvPr/>
            </p:nvGrpSpPr>
            <p:grpSpPr>
              <a:xfrm>
                <a:off x="1124624" y="1927737"/>
                <a:ext cx="3978071" cy="2600914"/>
                <a:chOff x="918033" y="1927737"/>
                <a:chExt cx="3978071" cy="2600914"/>
              </a:xfrm>
            </p:grpSpPr>
            <p:sp>
              <p:nvSpPr>
                <p:cNvPr id="17" name="Isosceles Triangle 16"/>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Triangle 17"/>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Arc 15"/>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6" name="TextBox 5"/>
          <p:cNvSpPr txBox="1"/>
          <p:nvPr/>
        </p:nvSpPr>
        <p:spPr>
          <a:xfrm>
            <a:off x="1759473" y="661987"/>
            <a:ext cx="6237605" cy="769441"/>
          </a:xfrm>
          <a:prstGeom prst="rect">
            <a:avLst/>
          </a:prstGeom>
          <a:noFill/>
        </p:spPr>
        <p:txBody>
          <a:bodyPr wrap="none" rtlCol="0">
            <a:spAutoFit/>
          </a:bodyPr>
          <a:lstStyle/>
          <a:p>
            <a:pPr algn="ctr"/>
            <a:r>
              <a:rPr lang="en-US" sz="2000">
                <a:solidFill>
                  <a:schemeClr val="tx1"/>
                </a:solidFill>
                <a:latin typeface="Britannic Bold"/>
                <a:cs typeface="Britannic Bold"/>
              </a:rPr>
              <a:t>UNCONVENTIONAL RESERVOIR ENGINEERING PROJECT</a:t>
            </a:r>
          </a:p>
          <a:p>
            <a:pPr algn="ctr"/>
            <a:r>
              <a:rPr lang="en-US">
                <a:solidFill>
                  <a:schemeClr val="tx1"/>
                </a:solidFill>
                <a:latin typeface="Copperplate"/>
                <a:cs typeface="Copperplate"/>
              </a:rPr>
              <a:t>Colorado School of Mines</a:t>
            </a:r>
          </a:p>
        </p:txBody>
      </p:sp>
      <p:pic>
        <p:nvPicPr>
          <p:cNvPr id="9" name="Picture 8"/>
          <p:cNvPicPr>
            <a:picLocks noChangeAspect="1"/>
          </p:cNvPicPr>
          <p:nvPr/>
        </p:nvPicPr>
        <p:blipFill>
          <a:blip r:embed="rId4"/>
          <a:stretch>
            <a:fillRect/>
          </a:stretch>
        </p:blipFill>
        <p:spPr>
          <a:xfrm>
            <a:off x="7890798" y="587600"/>
            <a:ext cx="918793" cy="936834"/>
          </a:xfrm>
          <a:prstGeom prst="rect">
            <a:avLst/>
          </a:prstGeom>
        </p:spPr>
      </p:pic>
      <p:sp>
        <p:nvSpPr>
          <p:cNvPr id="20" name="TextBox 19"/>
          <p:cNvSpPr txBox="1"/>
          <p:nvPr/>
        </p:nvSpPr>
        <p:spPr>
          <a:xfrm>
            <a:off x="7904307" y="1445567"/>
            <a:ext cx="961922" cy="461665"/>
          </a:xfrm>
          <a:prstGeom prst="rect">
            <a:avLst/>
          </a:prstGeom>
          <a:noFill/>
        </p:spPr>
        <p:txBody>
          <a:bodyPr wrap="none" rtlCol="0">
            <a:spAutoFit/>
          </a:bodyPr>
          <a:lstStyle/>
          <a:p>
            <a:r>
              <a:rPr lang="en-US" b="1">
                <a:solidFill>
                  <a:srgbClr val="000000"/>
                </a:solidFill>
                <a:latin typeface="Copperplate Gothic Bold"/>
                <a:cs typeface="Copperplate Gothic Bold"/>
              </a:rPr>
              <a:t>CSM</a:t>
            </a:r>
          </a:p>
        </p:txBody>
      </p:sp>
      <p:sp>
        <p:nvSpPr>
          <p:cNvPr id="31" name="Rectangle 30"/>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grpSp>
        <p:nvGrpSpPr>
          <p:cNvPr id="33" name="Group 32"/>
          <p:cNvGrpSpPr>
            <a:grpSpLocks noChangeAspect="1"/>
          </p:cNvGrpSpPr>
          <p:nvPr/>
        </p:nvGrpSpPr>
        <p:grpSpPr>
          <a:xfrm>
            <a:off x="141396" y="6146400"/>
            <a:ext cx="763435" cy="609674"/>
            <a:chOff x="-32212" y="427945"/>
            <a:chExt cx="5134907" cy="4100706"/>
          </a:xfrm>
        </p:grpSpPr>
        <p:grpSp>
          <p:nvGrpSpPr>
            <p:cNvPr id="34" name="Group 33"/>
            <p:cNvGrpSpPr/>
            <p:nvPr/>
          </p:nvGrpSpPr>
          <p:grpSpPr>
            <a:xfrm>
              <a:off x="1124624" y="1927737"/>
              <a:ext cx="3978071" cy="2600914"/>
              <a:chOff x="918033" y="1927737"/>
              <a:chExt cx="3978071" cy="2600914"/>
            </a:xfrm>
          </p:grpSpPr>
          <p:sp>
            <p:nvSpPr>
              <p:cNvPr id="36" name="Isosceles Triangle 35"/>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Triangle 36"/>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Arc 34"/>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8" name="TextBox 37"/>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29" name="TextBox 28"/>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spTree>
    <p:extLst>
      <p:ext uri="{BB962C8B-B14F-4D97-AF65-F5344CB8AC3E}">
        <p14:creationId xmlns:p14="http://schemas.microsoft.com/office/powerpoint/2010/main" val="1298712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10</a:t>
            </a:fld>
            <a:endParaRPr lang="en-US" sz="1400">
              <a:solidFill>
                <a:srgbClr val="000000"/>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3990516" cy="523220"/>
          </a:xfrm>
          <a:prstGeom prst="rect">
            <a:avLst/>
          </a:prstGeom>
        </p:spPr>
        <p:txBody>
          <a:bodyPr wrap="none">
            <a:spAutoFit/>
          </a:bodyPr>
          <a:lstStyle/>
          <a:p>
            <a:r>
              <a:rPr lang="en-US" altLang="zh-CN" sz="2800" b="1">
                <a:solidFill>
                  <a:srgbClr val="000000"/>
                </a:solidFill>
                <a:latin typeface="Arial Rounded MT Bold"/>
                <a:cs typeface="Arial Rounded MT Bold"/>
              </a:rPr>
              <a:t>Specific Surface Area</a:t>
            </a:r>
            <a:endParaRPr lang="en-US" sz="2800" b="1">
              <a:solidFill>
                <a:srgbClr val="000000"/>
              </a:solidFill>
              <a:latin typeface="Arial Rounded MT Bold"/>
              <a:cs typeface="Arial Rounded MT Bold"/>
            </a:endParaRPr>
          </a:p>
        </p:txBody>
      </p:sp>
      <p:sp>
        <p:nvSpPr>
          <p:cNvPr id="22" name="TextBox 21">
            <a:extLst>
              <a:ext uri="{FF2B5EF4-FFF2-40B4-BE49-F238E27FC236}">
                <a16:creationId xmlns:a16="http://schemas.microsoft.com/office/drawing/2014/main" id="{C6887856-187D-4789-AAEA-B57BCE904105}"/>
              </a:ext>
            </a:extLst>
          </p:cNvPr>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sp>
        <p:nvSpPr>
          <p:cNvPr id="19" name="Text Box 28">
            <a:extLst>
              <a:ext uri="{FF2B5EF4-FFF2-40B4-BE49-F238E27FC236}">
                <a16:creationId xmlns:a16="http://schemas.microsoft.com/office/drawing/2014/main" id="{E0D24CAE-0DF6-4E57-89FD-EF592F8C0A61}"/>
              </a:ext>
            </a:extLst>
          </p:cNvPr>
          <p:cNvSpPr txBox="1">
            <a:spLocks noChangeArrowheads="1"/>
          </p:cNvSpPr>
          <p:nvPr/>
        </p:nvSpPr>
        <p:spPr bwMode="auto">
          <a:xfrm>
            <a:off x="101376" y="5421669"/>
            <a:ext cx="8579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38328" indent="-342900" algn="just">
              <a:spcBef>
                <a:spcPts val="0"/>
              </a:spcBef>
              <a:spcAft>
                <a:spcPts val="600"/>
              </a:spcAft>
              <a:buFont typeface="Wingdings" panose="05000000000000000000" pitchFamily="2" charset="2"/>
              <a:buChar char="§"/>
            </a:pPr>
            <a:r>
              <a:rPr lang="en-US" altLang="zh-CN" sz="1600">
                <a:solidFill>
                  <a:srgbClr val="FFFFFF"/>
                </a:solidFill>
                <a:latin typeface="Arial"/>
                <a:cs typeface="Arial"/>
              </a:rPr>
              <a:t>Micropores (&lt; 2 nm) and fine pores (&lt; 10 nm) contribute a significant amount to the total surface area in Niobrara sample.</a:t>
            </a:r>
          </a:p>
        </p:txBody>
      </p:sp>
      <p:graphicFrame>
        <p:nvGraphicFramePr>
          <p:cNvPr id="23" name="Chart 22">
            <a:extLst>
              <a:ext uri="{FF2B5EF4-FFF2-40B4-BE49-F238E27FC236}">
                <a16:creationId xmlns:a16="http://schemas.microsoft.com/office/drawing/2014/main" id="{3E0F0073-8475-45B9-ADCD-79533642618C}"/>
              </a:ext>
            </a:extLst>
          </p:cNvPr>
          <p:cNvGraphicFramePr>
            <a:graphicFrameLocks/>
          </p:cNvGraphicFramePr>
          <p:nvPr>
            <p:extLst>
              <p:ext uri="{D42A27DB-BD31-4B8C-83A1-F6EECF244321}">
                <p14:modId xmlns:p14="http://schemas.microsoft.com/office/powerpoint/2010/main" val="3570842976"/>
              </p:ext>
            </p:extLst>
          </p:nvPr>
        </p:nvGraphicFramePr>
        <p:xfrm>
          <a:off x="72000" y="983868"/>
          <a:ext cx="9000000" cy="4320000"/>
        </p:xfrm>
        <a:graphic>
          <a:graphicData uri="http://schemas.openxmlformats.org/drawingml/2006/chart">
            <c:chart xmlns:c="http://schemas.openxmlformats.org/drawingml/2006/chart" xmlns:r="http://schemas.openxmlformats.org/officeDocument/2006/relationships" r:id="rId4"/>
          </a:graphicData>
        </a:graphic>
      </p:graphicFrame>
      <p:sp>
        <p:nvSpPr>
          <p:cNvPr id="27" name="Right Brace 26">
            <a:extLst>
              <a:ext uri="{FF2B5EF4-FFF2-40B4-BE49-F238E27FC236}">
                <a16:creationId xmlns:a16="http://schemas.microsoft.com/office/drawing/2014/main" id="{C131EABD-F476-4D0C-A8FC-4E0B6B83797C}"/>
              </a:ext>
            </a:extLst>
          </p:cNvPr>
          <p:cNvSpPr/>
          <p:nvPr/>
        </p:nvSpPr>
        <p:spPr bwMode="auto">
          <a:xfrm rot="16200000" flipH="1">
            <a:off x="1177314" y="4226089"/>
            <a:ext cx="139601" cy="1209095"/>
          </a:xfrm>
          <a:prstGeom prst="rightBrace">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 name="TextBox 5">
            <a:extLst>
              <a:ext uri="{FF2B5EF4-FFF2-40B4-BE49-F238E27FC236}">
                <a16:creationId xmlns:a16="http://schemas.microsoft.com/office/drawing/2014/main" id="{448A6760-E8F6-43EC-B3EE-95F3D9A9B440}"/>
              </a:ext>
            </a:extLst>
          </p:cNvPr>
          <p:cNvSpPr txBox="1"/>
          <p:nvPr/>
        </p:nvSpPr>
        <p:spPr>
          <a:xfrm>
            <a:off x="726385" y="4945263"/>
            <a:ext cx="1125277" cy="338554"/>
          </a:xfrm>
          <a:prstGeom prst="rect">
            <a:avLst/>
          </a:prstGeom>
          <a:noFill/>
        </p:spPr>
        <p:txBody>
          <a:bodyPr wrap="square" rtlCol="0">
            <a:spAutoFit/>
          </a:bodyPr>
          <a:lstStyle/>
          <a:p>
            <a:r>
              <a:rPr lang="en-US" sz="1600">
                <a:solidFill>
                  <a:srgbClr val="FF0000"/>
                </a:solidFill>
              </a:rPr>
              <a:t>micropore</a:t>
            </a:r>
          </a:p>
        </p:txBody>
      </p:sp>
    </p:spTree>
    <p:extLst>
      <p:ext uri="{BB962C8B-B14F-4D97-AF65-F5344CB8AC3E}">
        <p14:creationId xmlns:p14="http://schemas.microsoft.com/office/powerpoint/2010/main" val="274879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11</a:t>
            </a:fld>
            <a:endParaRPr lang="en-US" sz="1400">
              <a:solidFill>
                <a:srgbClr val="000000"/>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3503588" cy="523220"/>
          </a:xfrm>
          <a:prstGeom prst="rect">
            <a:avLst/>
          </a:prstGeom>
        </p:spPr>
        <p:txBody>
          <a:bodyPr wrap="none">
            <a:spAutoFit/>
          </a:bodyPr>
          <a:lstStyle/>
          <a:p>
            <a:r>
              <a:rPr lang="en-US" sz="2800" b="1">
                <a:solidFill>
                  <a:srgbClr val="000000"/>
                </a:solidFill>
                <a:latin typeface="Arial Rounded MT Bold"/>
                <a:cs typeface="Arial Rounded MT Bold"/>
              </a:rPr>
              <a:t>Sample Mineralogy</a:t>
            </a:r>
          </a:p>
        </p:txBody>
      </p:sp>
      <p:sp>
        <p:nvSpPr>
          <p:cNvPr id="22" name="TextBox 21">
            <a:extLst>
              <a:ext uri="{FF2B5EF4-FFF2-40B4-BE49-F238E27FC236}">
                <a16:creationId xmlns:a16="http://schemas.microsoft.com/office/drawing/2014/main" id="{C6887856-187D-4789-AAEA-B57BCE904105}"/>
              </a:ext>
            </a:extLst>
          </p:cNvPr>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sp>
        <p:nvSpPr>
          <p:cNvPr id="25" name="Text Box 28">
            <a:extLst>
              <a:ext uri="{FF2B5EF4-FFF2-40B4-BE49-F238E27FC236}">
                <a16:creationId xmlns:a16="http://schemas.microsoft.com/office/drawing/2014/main" id="{522CECFA-455B-4C2E-BC46-F9AF512890D6}"/>
              </a:ext>
            </a:extLst>
          </p:cNvPr>
          <p:cNvSpPr txBox="1">
            <a:spLocks noChangeArrowheads="1"/>
          </p:cNvSpPr>
          <p:nvPr/>
        </p:nvSpPr>
        <p:spPr bwMode="auto">
          <a:xfrm>
            <a:off x="4733166" y="2029185"/>
            <a:ext cx="4169185"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38328" indent="-342900">
              <a:spcBef>
                <a:spcPts val="0"/>
              </a:spcBef>
              <a:spcAft>
                <a:spcPts val="600"/>
              </a:spcAft>
              <a:buFont typeface="Wingdings" panose="05000000000000000000" pitchFamily="2" charset="2"/>
              <a:buChar char="§"/>
            </a:pPr>
            <a:r>
              <a:rPr lang="en-US" altLang="zh-CN" sz="1600">
                <a:solidFill>
                  <a:srgbClr val="FFFFFF"/>
                </a:solidFill>
                <a:latin typeface="Arial"/>
                <a:cs typeface="Arial"/>
              </a:rPr>
              <a:t>Niobrara sample is collected from an outcrop in Longmont, Colorado.</a:t>
            </a:r>
          </a:p>
          <a:p>
            <a:pPr marL="338328" indent="-342900">
              <a:spcBef>
                <a:spcPts val="0"/>
              </a:spcBef>
              <a:spcAft>
                <a:spcPts val="600"/>
              </a:spcAft>
              <a:buFont typeface="Wingdings" panose="05000000000000000000" pitchFamily="2" charset="2"/>
              <a:buChar char="§"/>
            </a:pPr>
            <a:endParaRPr lang="en-US" altLang="zh-CN" sz="1600">
              <a:solidFill>
                <a:srgbClr val="FFFFFF"/>
              </a:solidFill>
              <a:latin typeface="Arial"/>
              <a:cs typeface="Arial"/>
            </a:endParaRPr>
          </a:p>
          <a:p>
            <a:pPr marL="338328" indent="-342900" algn="just">
              <a:spcBef>
                <a:spcPts val="0"/>
              </a:spcBef>
              <a:spcAft>
                <a:spcPts val="600"/>
              </a:spcAft>
              <a:buFont typeface="Wingdings" panose="05000000000000000000" pitchFamily="2" charset="2"/>
              <a:buChar char="§"/>
            </a:pPr>
            <a:r>
              <a:rPr lang="en-US" altLang="zh-CN" sz="1600">
                <a:solidFill>
                  <a:srgbClr val="FFFFFF"/>
                </a:solidFill>
                <a:latin typeface="Arial"/>
                <a:cs typeface="Arial"/>
              </a:rPr>
              <a:t>Mineralogy is tested using XRD.</a:t>
            </a:r>
          </a:p>
          <a:p>
            <a:pPr marL="338328" indent="-342900" algn="just">
              <a:spcBef>
                <a:spcPts val="0"/>
              </a:spcBef>
              <a:spcAft>
                <a:spcPts val="600"/>
              </a:spcAft>
              <a:buFont typeface="Wingdings" panose="05000000000000000000" pitchFamily="2" charset="2"/>
              <a:buChar char="§"/>
            </a:pPr>
            <a:endParaRPr lang="en-US" altLang="zh-CN" sz="1600">
              <a:solidFill>
                <a:srgbClr val="FFFFFF"/>
              </a:solidFill>
              <a:latin typeface="Arial"/>
              <a:cs typeface="Arial"/>
            </a:endParaRPr>
          </a:p>
          <a:p>
            <a:pPr marL="338328" indent="-342900">
              <a:spcBef>
                <a:spcPts val="0"/>
              </a:spcBef>
              <a:spcAft>
                <a:spcPts val="600"/>
              </a:spcAft>
              <a:buFont typeface="Wingdings" panose="05000000000000000000" pitchFamily="2" charset="2"/>
              <a:buChar char="§"/>
            </a:pPr>
            <a:r>
              <a:rPr lang="en-US" altLang="zh-CN" sz="1600">
                <a:solidFill>
                  <a:srgbClr val="FFFFFF"/>
                </a:solidFill>
                <a:latin typeface="Arial"/>
                <a:cs typeface="Arial"/>
              </a:rPr>
              <a:t>Calcite is the predominant component (73.5 wt.%).</a:t>
            </a:r>
          </a:p>
          <a:p>
            <a:pPr marL="338328" indent="-342900">
              <a:spcBef>
                <a:spcPts val="0"/>
              </a:spcBef>
              <a:spcAft>
                <a:spcPts val="600"/>
              </a:spcAft>
              <a:buFont typeface="Wingdings" panose="05000000000000000000" pitchFamily="2" charset="2"/>
              <a:buChar char="§"/>
            </a:pPr>
            <a:endParaRPr lang="en-US" altLang="zh-CN" sz="1600">
              <a:solidFill>
                <a:srgbClr val="FFFFFF"/>
              </a:solidFill>
              <a:latin typeface="Arial"/>
              <a:cs typeface="Arial"/>
            </a:endParaRPr>
          </a:p>
          <a:p>
            <a:pPr marL="338328" indent="-342900">
              <a:spcBef>
                <a:spcPts val="0"/>
              </a:spcBef>
              <a:spcAft>
                <a:spcPts val="600"/>
              </a:spcAft>
              <a:buFont typeface="Wingdings" panose="05000000000000000000" pitchFamily="2" charset="2"/>
              <a:buChar char="§"/>
            </a:pPr>
            <a:r>
              <a:rPr lang="en-US" altLang="zh-CN" sz="1600">
                <a:solidFill>
                  <a:srgbClr val="FFFFFF"/>
                </a:solidFill>
                <a:latin typeface="Arial"/>
                <a:cs typeface="Arial"/>
              </a:rPr>
              <a:t>Modeling Niobrara sample using calcite in molecular dynamics </a:t>
            </a:r>
            <a:r>
              <a:rPr lang="en-US" altLang="zh-CN" sz="1600">
                <a:latin typeface="Arial"/>
                <a:cs typeface="Arial"/>
              </a:rPr>
              <a:t>simulation is appropriate.</a:t>
            </a:r>
          </a:p>
        </p:txBody>
      </p:sp>
      <p:graphicFrame>
        <p:nvGraphicFramePr>
          <p:cNvPr id="21" name="表格 18">
            <a:extLst>
              <a:ext uri="{FF2B5EF4-FFF2-40B4-BE49-F238E27FC236}">
                <a16:creationId xmlns:a16="http://schemas.microsoft.com/office/drawing/2014/main" id="{F21A3A71-E938-47F4-98E4-5218C61C9EB6}"/>
              </a:ext>
            </a:extLst>
          </p:cNvPr>
          <p:cNvGraphicFramePr>
            <a:graphicFrameLocks noGrp="1"/>
          </p:cNvGraphicFramePr>
          <p:nvPr>
            <p:extLst>
              <p:ext uri="{D42A27DB-BD31-4B8C-83A1-F6EECF244321}">
                <p14:modId xmlns:p14="http://schemas.microsoft.com/office/powerpoint/2010/main" val="3757482706"/>
              </p:ext>
            </p:extLst>
          </p:nvPr>
        </p:nvGraphicFramePr>
        <p:xfrm>
          <a:off x="182306" y="1118420"/>
          <a:ext cx="4296411" cy="4268441"/>
        </p:xfrm>
        <a:graphic>
          <a:graphicData uri="http://schemas.openxmlformats.org/drawingml/2006/table">
            <a:tbl>
              <a:tblPr firstRow="1" bandRow="1">
                <a:tableStyleId>{5C22544A-7EE6-4342-B048-85BDC9FD1C3A}</a:tableStyleId>
              </a:tblPr>
              <a:tblGrid>
                <a:gridCol w="1446213">
                  <a:extLst>
                    <a:ext uri="{9D8B030D-6E8A-4147-A177-3AD203B41FA5}">
                      <a16:colId xmlns:a16="http://schemas.microsoft.com/office/drawing/2014/main" val="4017221727"/>
                    </a:ext>
                  </a:extLst>
                </a:gridCol>
                <a:gridCol w="1121093">
                  <a:extLst>
                    <a:ext uri="{9D8B030D-6E8A-4147-A177-3AD203B41FA5}">
                      <a16:colId xmlns:a16="http://schemas.microsoft.com/office/drawing/2014/main" val="1664432774"/>
                    </a:ext>
                  </a:extLst>
                </a:gridCol>
                <a:gridCol w="980464">
                  <a:extLst>
                    <a:ext uri="{9D8B030D-6E8A-4147-A177-3AD203B41FA5}">
                      <a16:colId xmlns:a16="http://schemas.microsoft.com/office/drawing/2014/main" val="1067041279"/>
                    </a:ext>
                  </a:extLst>
                </a:gridCol>
                <a:gridCol w="748641">
                  <a:extLst>
                    <a:ext uri="{9D8B030D-6E8A-4147-A177-3AD203B41FA5}">
                      <a16:colId xmlns:a16="http://schemas.microsoft.com/office/drawing/2014/main" val="1869623255"/>
                    </a:ext>
                  </a:extLst>
                </a:gridCol>
              </a:tblGrid>
              <a:tr h="177182">
                <a:tc rowSpan="2" gridSpan="2">
                  <a:txBody>
                    <a:bodyPr/>
                    <a:lstStyle/>
                    <a:p>
                      <a:pPr algn="ctr"/>
                      <a:r>
                        <a:rPr lang="en-US" altLang="zh-CN" sz="1400" b="0">
                          <a:solidFill>
                            <a:schemeClr val="bg1"/>
                          </a:solidFill>
                          <a:latin typeface="Arial" panose="020B0604020202020204" pitchFamily="34" charset="0"/>
                          <a:cs typeface="Arial" panose="020B0604020202020204" pitchFamily="34" charset="0"/>
                        </a:rPr>
                        <a:t>Component</a:t>
                      </a:r>
                      <a:endParaRPr lang="zh-CN" altLang="en-US" sz="14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2" hMerge="1">
                  <a:txBody>
                    <a:bodyPr/>
                    <a:lstStyle/>
                    <a:p>
                      <a:pPr algn="ctr"/>
                      <a:endParaRPr lang="zh-CN" altLang="en-US" sz="16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r>
                        <a:rPr lang="en-US" altLang="zh-CN" sz="1400" b="0">
                          <a:solidFill>
                            <a:schemeClr val="bg1"/>
                          </a:solidFill>
                          <a:latin typeface="Arial" panose="020B0604020202020204" pitchFamily="34" charset="0"/>
                          <a:cs typeface="Arial" panose="020B0604020202020204" pitchFamily="34" charset="0"/>
                        </a:rPr>
                        <a:t>Niobrara sample</a:t>
                      </a:r>
                      <a:endParaRPr lang="zh-CN" altLang="en-US" sz="14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CN" altLang="en-US" sz="16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0190828"/>
                  </a:ext>
                </a:extLst>
              </a:tr>
              <a:tr h="306041">
                <a:tc gridSpan="2" vMerge="1">
                  <a:txBody>
                    <a:bodyPr/>
                    <a:lstStyle/>
                    <a:p>
                      <a:endParaRPr lang="en-US"/>
                    </a:p>
                  </a:txBody>
                  <a:tcPr/>
                </a:tc>
                <a:tc hMerge="1" vMerge="1">
                  <a:txBody>
                    <a:bodyPr/>
                    <a:lstStyle/>
                    <a:p>
                      <a:pPr algn="ctr"/>
                      <a:endParaRPr lang="zh-CN" altLang="en-US" sz="1600" b="0">
                        <a:solidFill>
                          <a:schemeClr val="bg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a:solidFill>
                            <a:schemeClr val="bg1"/>
                          </a:solidFill>
                          <a:latin typeface="Arial" panose="020B0604020202020204" pitchFamily="34" charset="0"/>
                          <a:cs typeface="Arial" panose="020B0604020202020204" pitchFamily="34" charset="0"/>
                        </a:rPr>
                        <a:t>Wt.%</a:t>
                      </a: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a:solidFill>
                            <a:schemeClr val="bg1"/>
                          </a:solidFill>
                          <a:latin typeface="Arial" panose="020B0604020202020204" pitchFamily="34" charset="0"/>
                          <a:cs typeface="Arial" panose="020B0604020202020204" pitchFamily="34" charset="0"/>
                        </a:rPr>
                        <a:t>Vol.%</a:t>
                      </a: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015642"/>
                  </a:ext>
                </a:extLst>
              </a:tr>
              <a:tr h="241612">
                <a:tc rowSpan="3">
                  <a:txBody>
                    <a:bodyPr/>
                    <a:lstStyle/>
                    <a:p>
                      <a:pPr algn="ctr"/>
                      <a:r>
                        <a:rPr lang="en-US" altLang="zh-CN" sz="1400">
                          <a:solidFill>
                            <a:schemeClr val="bg1"/>
                          </a:solidFill>
                          <a:latin typeface="+mn-lt"/>
                        </a:rPr>
                        <a:t>Tectosilicates</a:t>
                      </a:r>
                      <a:endParaRPr lang="zh-CN" altLang="en-US" sz="14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Quartz</a:t>
                      </a:r>
                      <a:endParaRPr lang="zh-CN" altLang="en-US" sz="14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8.9</a:t>
                      </a:r>
                      <a:endParaRPr lang="zh-CN" altLang="en-US" sz="14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9.2</a:t>
                      </a:r>
                      <a:endParaRPr lang="zh-CN" altLang="en-US" sz="14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0044261"/>
                  </a:ext>
                </a:extLst>
              </a:tr>
              <a:tr h="241612">
                <a:tc vMerge="1">
                  <a:txBody>
                    <a:bodyPr/>
                    <a:lstStyle/>
                    <a:p>
                      <a:pPr algn="ct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K-spar</a:t>
                      </a:r>
                      <a:endParaRPr lang="zh-CN" altLang="en-US" sz="14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a:t>
                      </a:r>
                      <a:endParaRPr lang="zh-CN" altLang="en-US" sz="14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a:t>
                      </a:r>
                      <a:endParaRPr lang="zh-CN" altLang="en-US" sz="14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6221814"/>
                  </a:ext>
                </a:extLst>
              </a:tr>
              <a:tr h="241612">
                <a:tc vMerge="1">
                  <a:txBody>
                    <a:bodyPr/>
                    <a:lstStyle/>
                    <a:p>
                      <a:pPr algn="ct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400" err="1">
                          <a:solidFill>
                            <a:schemeClr val="bg1"/>
                          </a:solidFill>
                          <a:latin typeface="+mn-lt"/>
                        </a:rPr>
                        <a:t>Plag</a:t>
                      </a:r>
                      <a:r>
                        <a:rPr lang="en-US" altLang="zh-CN" sz="1400">
                          <a:solidFill>
                            <a:schemeClr val="bg1"/>
                          </a:solidFill>
                          <a:latin typeface="+mn-lt"/>
                        </a:rPr>
                        <a:t>.</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2.0</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2.1</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881531"/>
                  </a:ext>
                </a:extLst>
              </a:tr>
              <a:tr h="241612">
                <a:tc rowSpan="2">
                  <a:txBody>
                    <a:bodyPr/>
                    <a:lstStyle/>
                    <a:p>
                      <a:pPr algn="ctr"/>
                      <a:r>
                        <a:rPr lang="en-US" altLang="zh-CN" sz="1400" b="0">
                          <a:solidFill>
                            <a:schemeClr val="bg1"/>
                          </a:solidFill>
                          <a:latin typeface="+mn-lt"/>
                        </a:rPr>
                        <a:t>Carbonates</a:t>
                      </a:r>
                      <a:endParaRPr lang="zh-CN" altLang="en-US" sz="1400" b="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b="1">
                          <a:solidFill>
                            <a:srgbClr val="FFFF00"/>
                          </a:solidFill>
                          <a:latin typeface="+mn-lt"/>
                        </a:rPr>
                        <a:t>Calcite</a:t>
                      </a:r>
                      <a:endParaRPr lang="zh-CN" altLang="en-US" sz="1400" b="1">
                        <a:solidFill>
                          <a:srgbClr val="FFFF00"/>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400">
                          <a:solidFill>
                            <a:srgbClr val="FFFF00"/>
                          </a:solidFill>
                          <a:latin typeface="+mn-lt"/>
                        </a:rPr>
                        <a:t>73.5</a:t>
                      </a:r>
                      <a:endParaRPr lang="zh-CN" altLang="en-US" sz="1400">
                        <a:solidFill>
                          <a:srgbClr val="FFFF00"/>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74.2</a:t>
                      </a:r>
                      <a:endParaRPr lang="zh-CN" altLang="en-US" sz="14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6137348"/>
                  </a:ext>
                </a:extLst>
              </a:tr>
              <a:tr h="241612">
                <a:tc vMerge="1">
                  <a:txBody>
                    <a:bodyPr/>
                    <a:lstStyle/>
                    <a:p>
                      <a:pPr algn="ctr"/>
                      <a:endParaRPr lang="en-US" sz="160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400">
                          <a:solidFill>
                            <a:schemeClr val="bg1"/>
                          </a:solidFill>
                        </a:rPr>
                        <a:t>Dolomite</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a:solidFill>
                            <a:schemeClr val="bg1"/>
                          </a:solidFill>
                        </a:rPr>
                        <a:t>2.3</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2.2</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121342"/>
                  </a:ext>
                </a:extLst>
              </a:tr>
              <a:tr h="241612">
                <a:tc rowSpan="4">
                  <a:txBody>
                    <a:bodyPr/>
                    <a:lstStyle/>
                    <a:p>
                      <a:pPr algn="ctr"/>
                      <a:r>
                        <a:rPr lang="en-US" altLang="zh-CN" sz="1400">
                          <a:solidFill>
                            <a:schemeClr val="bg1"/>
                          </a:solidFill>
                          <a:latin typeface="+mn-lt"/>
                        </a:rPr>
                        <a:t>Clay </a:t>
                      </a:r>
                      <a:endParaRPr lang="zh-CN" altLang="en-US" sz="14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Chlorite</a:t>
                      </a:r>
                      <a:endParaRPr lang="zh-CN" altLang="en-US" sz="14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a:t>
                      </a:r>
                      <a:endParaRPr lang="zh-CN" altLang="en-US" sz="14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a:t>
                      </a:r>
                      <a:endParaRPr lang="zh-CN" altLang="en-US" sz="14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8246261"/>
                  </a:ext>
                </a:extLst>
              </a:tr>
              <a:tr h="241612">
                <a:tc vMerge="1">
                  <a:txBody>
                    <a:bodyPr/>
                    <a:lstStyle/>
                    <a:p>
                      <a:pPr algn="ctr"/>
                      <a:endParaRPr lang="zh-CN" altLang="en-US" sz="16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Kaolinite</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834743"/>
                  </a:ext>
                </a:extLst>
              </a:tr>
              <a:tr h="241612">
                <a:tc vMerge="1">
                  <a:txBody>
                    <a:bodyPr/>
                    <a:lstStyle/>
                    <a:p>
                      <a:pPr algn="ctr"/>
                      <a:endParaRPr lang="zh-CN" altLang="en-US" sz="16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err="1">
                          <a:solidFill>
                            <a:schemeClr val="bg1"/>
                          </a:solidFill>
                          <a:latin typeface="+mn-lt"/>
                        </a:rPr>
                        <a:t>Illite</a:t>
                      </a:r>
                      <a:r>
                        <a:rPr lang="en-US" altLang="zh-CN" sz="1400">
                          <a:solidFill>
                            <a:schemeClr val="bg1"/>
                          </a:solidFill>
                          <a:latin typeface="+mn-lt"/>
                        </a:rPr>
                        <a:t>/Mica</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4.9</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4.5</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9721802"/>
                  </a:ext>
                </a:extLst>
              </a:tr>
              <a:tr h="241612">
                <a:tc vMerge="1">
                  <a:txBody>
                    <a:bodyPr/>
                    <a:lstStyle/>
                    <a:p>
                      <a:pPr algn="ctr"/>
                      <a:endParaRPr lang="zh-CN" altLang="en-US" sz="16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Mx I/S*</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6.0</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6.2</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1444553"/>
                  </a:ext>
                </a:extLst>
              </a:tr>
              <a:tr h="241612">
                <a:tc rowSpan="3">
                  <a:txBody>
                    <a:bodyPr/>
                    <a:lstStyle/>
                    <a:p>
                      <a:pPr algn="ctr"/>
                      <a:r>
                        <a:rPr lang="en-US" altLang="zh-CN" sz="1400">
                          <a:solidFill>
                            <a:schemeClr val="bg1"/>
                          </a:solidFill>
                          <a:latin typeface="+mn-lt"/>
                        </a:rPr>
                        <a:t>Other</a:t>
                      </a:r>
                      <a:endParaRPr lang="zh-CN" altLang="en-US" sz="14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Pyrite</a:t>
                      </a:r>
                      <a:endParaRPr lang="zh-CN" altLang="en-US" sz="14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1.8</a:t>
                      </a:r>
                      <a:endParaRPr lang="zh-CN" altLang="en-US" sz="14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1.0</a:t>
                      </a:r>
                      <a:endParaRPr lang="zh-CN" altLang="en-US" sz="14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1763824"/>
                  </a:ext>
                </a:extLst>
              </a:tr>
              <a:tr h="241612">
                <a:tc vMerge="1">
                  <a:txBody>
                    <a:bodyPr/>
                    <a:lstStyle/>
                    <a:p>
                      <a:pPr algn="ctr"/>
                      <a:endParaRPr lang="zh-CN" altLang="en-US" sz="16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Marcasite</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239121"/>
                  </a:ext>
                </a:extLst>
              </a:tr>
              <a:tr h="241612">
                <a:tc vMerge="1">
                  <a:txBody>
                    <a:bodyPr/>
                    <a:lstStyle/>
                    <a:p>
                      <a:pPr algn="ctr"/>
                      <a:endParaRPr lang="zh-CN" altLang="en-US" sz="16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Apatite</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0.6</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400">
                          <a:solidFill>
                            <a:schemeClr val="bg1"/>
                          </a:solidFill>
                          <a:latin typeface="+mn-lt"/>
                        </a:rPr>
                        <a:t>0.6</a:t>
                      </a:r>
                      <a:endParaRPr lang="zh-CN" altLang="en-US" sz="14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0403435"/>
                  </a:ext>
                </a:extLst>
              </a:tr>
            </a:tbl>
          </a:graphicData>
        </a:graphic>
      </p:graphicFrame>
      <p:sp>
        <p:nvSpPr>
          <p:cNvPr id="26" name="文本框 6">
            <a:extLst>
              <a:ext uri="{FF2B5EF4-FFF2-40B4-BE49-F238E27FC236}">
                <a16:creationId xmlns:a16="http://schemas.microsoft.com/office/drawing/2014/main" id="{D4FC1B1F-CE8D-44DD-BD89-EC423BA00D93}"/>
              </a:ext>
            </a:extLst>
          </p:cNvPr>
          <p:cNvSpPr txBox="1"/>
          <p:nvPr/>
        </p:nvSpPr>
        <p:spPr>
          <a:xfrm>
            <a:off x="182306" y="5485099"/>
            <a:ext cx="3585511" cy="276999"/>
          </a:xfrm>
          <a:prstGeom prst="rect">
            <a:avLst/>
          </a:prstGeom>
          <a:noFill/>
        </p:spPr>
        <p:txBody>
          <a:bodyPr wrap="square" rtlCol="0">
            <a:spAutoFit/>
          </a:bodyPr>
          <a:lstStyle/>
          <a:p>
            <a:r>
              <a:rPr lang="en-US" altLang="zh-CN" sz="1200">
                <a:solidFill>
                  <a:srgbClr val="FFFFFF"/>
                </a:solidFill>
                <a:cs typeface="Arial"/>
              </a:rPr>
              <a:t>* Ordered interstratified mixed-layer </a:t>
            </a:r>
            <a:r>
              <a:rPr lang="en-US" altLang="zh-CN" sz="1200" err="1">
                <a:solidFill>
                  <a:srgbClr val="FFFFFF"/>
                </a:solidFill>
                <a:cs typeface="Arial"/>
              </a:rPr>
              <a:t>illite</a:t>
            </a:r>
            <a:r>
              <a:rPr lang="en-US" altLang="zh-CN" sz="1200">
                <a:solidFill>
                  <a:srgbClr val="FFFFFF"/>
                </a:solidFill>
                <a:cs typeface="Arial"/>
              </a:rPr>
              <a:t>/smectite.</a:t>
            </a:r>
            <a:endParaRPr kumimoji="1" lang="zh-CN" altLang="en-US" sz="1200"/>
          </a:p>
        </p:txBody>
      </p:sp>
    </p:spTree>
    <p:extLst>
      <p:ext uri="{BB962C8B-B14F-4D97-AF65-F5344CB8AC3E}">
        <p14:creationId xmlns:p14="http://schemas.microsoft.com/office/powerpoint/2010/main" val="4231482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12</a:t>
            </a:fld>
            <a:endParaRPr lang="en-US" sz="1400">
              <a:solidFill>
                <a:srgbClr val="000000"/>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1925527" cy="523220"/>
          </a:xfrm>
          <a:prstGeom prst="rect">
            <a:avLst/>
          </a:prstGeom>
        </p:spPr>
        <p:txBody>
          <a:bodyPr wrap="none">
            <a:spAutoFit/>
          </a:bodyPr>
          <a:lstStyle/>
          <a:p>
            <a:r>
              <a:rPr lang="en-US" sz="2800" b="1">
                <a:solidFill>
                  <a:srgbClr val="000000"/>
                </a:solidFill>
                <a:latin typeface="Arial Rounded MT Bold"/>
                <a:cs typeface="Arial Rounded MT Bold"/>
              </a:rPr>
              <a:t>1-D Model</a:t>
            </a:r>
          </a:p>
        </p:txBody>
      </p:sp>
      <p:sp>
        <p:nvSpPr>
          <p:cNvPr id="22" name="TextBox 21">
            <a:extLst>
              <a:ext uri="{FF2B5EF4-FFF2-40B4-BE49-F238E27FC236}">
                <a16:creationId xmlns:a16="http://schemas.microsoft.com/office/drawing/2014/main" id="{C6887856-187D-4789-AAEA-B57BCE904105}"/>
              </a:ext>
            </a:extLst>
          </p:cNvPr>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grpSp>
        <p:nvGrpSpPr>
          <p:cNvPr id="20" name="Group 19">
            <a:extLst>
              <a:ext uri="{FF2B5EF4-FFF2-40B4-BE49-F238E27FC236}">
                <a16:creationId xmlns:a16="http://schemas.microsoft.com/office/drawing/2014/main" id="{10E4D6F4-D687-4A13-BC64-E9D081ACAE64}"/>
              </a:ext>
            </a:extLst>
          </p:cNvPr>
          <p:cNvGrpSpPr/>
          <p:nvPr/>
        </p:nvGrpSpPr>
        <p:grpSpPr>
          <a:xfrm>
            <a:off x="691680" y="1460648"/>
            <a:ext cx="3751384" cy="1671560"/>
            <a:chOff x="922455" y="1055195"/>
            <a:chExt cx="4273229" cy="1867414"/>
          </a:xfrm>
        </p:grpSpPr>
        <p:sp>
          <p:nvSpPr>
            <p:cNvPr id="23" name="Cube 22">
              <a:extLst>
                <a:ext uri="{FF2B5EF4-FFF2-40B4-BE49-F238E27FC236}">
                  <a16:creationId xmlns:a16="http://schemas.microsoft.com/office/drawing/2014/main" id="{B477EB59-C5F6-4518-BE7E-A4582B9DA41E}"/>
                </a:ext>
              </a:extLst>
            </p:cNvPr>
            <p:cNvSpPr/>
            <p:nvPr/>
          </p:nvSpPr>
          <p:spPr>
            <a:xfrm>
              <a:off x="2057947" y="1055195"/>
              <a:ext cx="1867414" cy="1867414"/>
            </a:xfrm>
            <a:prstGeom prst="cube">
              <a:avLst/>
            </a:prstGeom>
            <a:solidFill>
              <a:srgbClr val="FF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TextBox 23">
              <a:extLst>
                <a:ext uri="{FF2B5EF4-FFF2-40B4-BE49-F238E27FC236}">
                  <a16:creationId xmlns:a16="http://schemas.microsoft.com/office/drawing/2014/main" id="{9CDE7CDD-D798-4379-B704-617C3B1F7189}"/>
                </a:ext>
              </a:extLst>
            </p:cNvPr>
            <p:cNvSpPr txBox="1"/>
            <p:nvPr/>
          </p:nvSpPr>
          <p:spPr>
            <a:xfrm>
              <a:off x="922455" y="1982248"/>
              <a:ext cx="741310" cy="343839"/>
            </a:xfrm>
            <a:prstGeom prst="rect">
              <a:avLst/>
            </a:prstGeom>
            <a:noFill/>
            <a:ln>
              <a:noFill/>
            </a:ln>
          </p:spPr>
          <p:txBody>
            <a:bodyPr wrap="square" rtlCol="0">
              <a:spAutoFit/>
            </a:bodyPr>
            <a:lstStyle/>
            <a:p>
              <a:r>
                <a:rPr lang="en-US" sz="1400"/>
                <a:t>influx</a:t>
              </a:r>
              <a:endParaRPr lang="en-US" sz="1600"/>
            </a:p>
          </p:txBody>
        </p:sp>
        <p:cxnSp>
          <p:nvCxnSpPr>
            <p:cNvPr id="27" name="Straight Arrow Connector 26">
              <a:extLst>
                <a:ext uri="{FF2B5EF4-FFF2-40B4-BE49-F238E27FC236}">
                  <a16:creationId xmlns:a16="http://schemas.microsoft.com/office/drawing/2014/main" id="{095EAEE4-317C-4879-8559-51DFAE10FD73}"/>
                </a:ext>
              </a:extLst>
            </p:cNvPr>
            <p:cNvCxnSpPr>
              <a:cxnSpLocks/>
            </p:cNvCxnSpPr>
            <p:nvPr/>
          </p:nvCxnSpPr>
          <p:spPr>
            <a:xfrm>
              <a:off x="1563686" y="2151525"/>
              <a:ext cx="4469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3608F16-0FC4-4A8A-97C5-7044EA6E3951}"/>
                </a:ext>
              </a:extLst>
            </p:cNvPr>
            <p:cNvCxnSpPr>
              <a:cxnSpLocks/>
            </p:cNvCxnSpPr>
            <p:nvPr/>
          </p:nvCxnSpPr>
          <p:spPr>
            <a:xfrm>
              <a:off x="3829893" y="1966859"/>
              <a:ext cx="4469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0C7EF4A-6C82-4AA4-8E91-090F4C8D5DA9}"/>
                </a:ext>
              </a:extLst>
            </p:cNvPr>
            <p:cNvSpPr txBox="1"/>
            <p:nvPr/>
          </p:nvSpPr>
          <p:spPr>
            <a:xfrm>
              <a:off x="4263967" y="1797582"/>
              <a:ext cx="931717" cy="343839"/>
            </a:xfrm>
            <a:prstGeom prst="rect">
              <a:avLst/>
            </a:prstGeom>
            <a:noFill/>
            <a:ln>
              <a:noFill/>
            </a:ln>
          </p:spPr>
          <p:txBody>
            <a:bodyPr wrap="square" rtlCol="0">
              <a:spAutoFit/>
            </a:bodyPr>
            <a:lstStyle/>
            <a:p>
              <a:r>
                <a:rPr lang="en-US" sz="1400"/>
                <a:t>outflux</a:t>
              </a:r>
            </a:p>
          </p:txBody>
        </p:sp>
        <p:sp>
          <p:nvSpPr>
            <p:cNvPr id="30" name="TextBox 29">
              <a:extLst>
                <a:ext uri="{FF2B5EF4-FFF2-40B4-BE49-F238E27FC236}">
                  <a16:creationId xmlns:a16="http://schemas.microsoft.com/office/drawing/2014/main" id="{D4611587-4A8C-49D2-BB07-F20F7E304EE9}"/>
                </a:ext>
              </a:extLst>
            </p:cNvPr>
            <p:cNvSpPr txBox="1"/>
            <p:nvPr/>
          </p:nvSpPr>
          <p:spPr>
            <a:xfrm>
              <a:off x="2057761" y="1955496"/>
              <a:ext cx="1433524" cy="343839"/>
            </a:xfrm>
            <a:prstGeom prst="rect">
              <a:avLst/>
            </a:prstGeom>
            <a:noFill/>
            <a:ln>
              <a:noFill/>
            </a:ln>
          </p:spPr>
          <p:txBody>
            <a:bodyPr wrap="square" rtlCol="0">
              <a:spAutoFit/>
            </a:bodyPr>
            <a:lstStyle/>
            <a:p>
              <a:r>
                <a:rPr lang="en-US" sz="1400">
                  <a:solidFill>
                    <a:schemeClr val="tx1"/>
                  </a:solidFill>
                </a:rPr>
                <a:t>accumulation</a:t>
              </a:r>
            </a:p>
          </p:txBody>
        </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913A992-6A3B-4B9A-9FFD-DEEDE5283ACE}"/>
                  </a:ext>
                </a:extLst>
              </p:cNvPr>
              <p:cNvSpPr txBox="1"/>
              <p:nvPr/>
            </p:nvSpPr>
            <p:spPr>
              <a:xfrm>
                <a:off x="4559300" y="1872197"/>
                <a:ext cx="4584700" cy="101566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1200" b="1" i="1">
                          <a:latin typeface="Cambria Math" panose="02040503050406030204" pitchFamily="18" charset="0"/>
                        </a:rPr>
                        <m:t>𝑰𝒏𝒇𝒍𝒖𝒙</m:t>
                      </m:r>
                      <m:r>
                        <a:rPr lang="en-US" sz="1200" b="1" i="1">
                          <a:latin typeface="Cambria Math" panose="02040503050406030204" pitchFamily="18" charset="0"/>
                        </a:rPr>
                        <m:t>−</m:t>
                      </m:r>
                      <m:r>
                        <a:rPr lang="en-US" sz="1200" b="1" i="1">
                          <a:latin typeface="Cambria Math" panose="02040503050406030204" pitchFamily="18" charset="0"/>
                        </a:rPr>
                        <m:t>𝒐𝒖𝒕𝒇𝒍𝒖𝒙</m:t>
                      </m:r>
                      <m:r>
                        <a:rPr lang="en-US" sz="1200" b="1" i="1">
                          <a:latin typeface="Cambria Math" panose="02040503050406030204" pitchFamily="18" charset="0"/>
                        </a:rPr>
                        <m:t>=</m:t>
                      </m:r>
                      <m:r>
                        <a:rPr lang="en-US" sz="1200" b="1" i="1">
                          <a:latin typeface="Cambria Math" panose="02040503050406030204" pitchFamily="18" charset="0"/>
                        </a:rPr>
                        <m:t>𝒂𝒄𝒄𝒖𝒎𝒖𝒍𝒂𝒕𝒊𝒐𝒏</m:t>
                      </m:r>
                    </m:oMath>
                  </m:oMathPara>
                </a14:m>
                <a:endParaRPr lang="en-US" sz="1200" b="1"/>
              </a:p>
              <a:p>
                <a:endParaRPr lang="en-US" sz="1200" b="1"/>
              </a:p>
              <a:p>
                <a:r>
                  <a:rPr lang="en-US" sz="1200" b="1"/>
                  <a:t>Flux</a:t>
                </a:r>
                <a:r>
                  <a:rPr lang="en-US" sz="1200"/>
                  <a:t>: molecular diffusion + advective flow</a:t>
                </a:r>
              </a:p>
              <a:p>
                <a:endParaRPr lang="en-US" sz="1200"/>
              </a:p>
              <a:p>
                <a:r>
                  <a:rPr lang="en-US" sz="1200" b="1"/>
                  <a:t>Accumulation</a:t>
                </a:r>
                <a:r>
                  <a:rPr lang="en-US" sz="1200"/>
                  <a:t>: mobile phase + adsorbed phase + sieved phase</a:t>
                </a:r>
              </a:p>
            </p:txBody>
          </p:sp>
        </mc:Choice>
        <mc:Fallback xmlns="">
          <p:sp>
            <p:nvSpPr>
              <p:cNvPr id="31" name="TextBox 30">
                <a:extLst>
                  <a:ext uri="{FF2B5EF4-FFF2-40B4-BE49-F238E27FC236}">
                    <a16:creationId xmlns:a16="http://schemas.microsoft.com/office/drawing/2014/main" id="{3913A992-6A3B-4B9A-9FFD-DEEDE5283ACE}"/>
                  </a:ext>
                </a:extLst>
              </p:cNvPr>
              <p:cNvSpPr txBox="1">
                <a:spLocks noRot="1" noChangeAspect="1" noMove="1" noResize="1" noEditPoints="1" noAdjustHandles="1" noChangeArrowheads="1" noChangeShapeType="1" noTextEdit="1"/>
              </p:cNvSpPr>
              <p:nvPr/>
            </p:nvSpPr>
            <p:spPr>
              <a:xfrm>
                <a:off x="4559300" y="1872197"/>
                <a:ext cx="4584700" cy="1015663"/>
              </a:xfrm>
              <a:prstGeom prst="rect">
                <a:avLst/>
              </a:prstGeom>
              <a:blipFill>
                <a:blip r:embed="rId4"/>
                <a:stretch>
                  <a:fillRect l="-133" b="-2994"/>
                </a:stretch>
              </a:blipFill>
            </p:spPr>
            <p:txBody>
              <a:bodyPr/>
              <a:lstStyle/>
              <a:p>
                <a:r>
                  <a:rPr lang="en-US">
                    <a:noFill/>
                  </a:rPr>
                  <a:t> </a:t>
                </a:r>
              </a:p>
            </p:txBody>
          </p:sp>
        </mc:Fallback>
      </mc:AlternateContent>
      <p:grpSp>
        <p:nvGrpSpPr>
          <p:cNvPr id="39" name="Group 38">
            <a:extLst>
              <a:ext uri="{FF2B5EF4-FFF2-40B4-BE49-F238E27FC236}">
                <a16:creationId xmlns:a16="http://schemas.microsoft.com/office/drawing/2014/main" id="{E3B94FC4-8EA2-4C17-BD11-3AA79B3D60C0}"/>
              </a:ext>
            </a:extLst>
          </p:cNvPr>
          <p:cNvGrpSpPr/>
          <p:nvPr/>
        </p:nvGrpSpPr>
        <p:grpSpPr>
          <a:xfrm>
            <a:off x="-1153504" y="4144936"/>
            <a:ext cx="7196429" cy="1067169"/>
            <a:chOff x="1959429" y="1027926"/>
            <a:chExt cx="8324602" cy="1562355"/>
          </a:xfrm>
        </p:grpSpPr>
        <p:grpSp>
          <p:nvGrpSpPr>
            <p:cNvPr id="40" name="Group 39">
              <a:extLst>
                <a:ext uri="{FF2B5EF4-FFF2-40B4-BE49-F238E27FC236}">
                  <a16:creationId xmlns:a16="http://schemas.microsoft.com/office/drawing/2014/main" id="{9C07FAE0-F815-48BB-ACAE-9A681543C3F5}"/>
                </a:ext>
              </a:extLst>
            </p:cNvPr>
            <p:cNvGrpSpPr/>
            <p:nvPr/>
          </p:nvGrpSpPr>
          <p:grpSpPr>
            <a:xfrm>
              <a:off x="1959429" y="1027926"/>
              <a:ext cx="8324602" cy="1562355"/>
              <a:chOff x="1959429" y="1027926"/>
              <a:chExt cx="8324602" cy="1562355"/>
            </a:xfrm>
          </p:grpSpPr>
          <p:grpSp>
            <p:nvGrpSpPr>
              <p:cNvPr id="44" name="Group 43">
                <a:extLst>
                  <a:ext uri="{FF2B5EF4-FFF2-40B4-BE49-F238E27FC236}">
                    <a16:creationId xmlns:a16="http://schemas.microsoft.com/office/drawing/2014/main" id="{9C4FD9FF-588E-4404-B230-FE49C6DF5EC9}"/>
                  </a:ext>
                </a:extLst>
              </p:cNvPr>
              <p:cNvGrpSpPr/>
              <p:nvPr/>
            </p:nvGrpSpPr>
            <p:grpSpPr>
              <a:xfrm>
                <a:off x="1959429" y="1027926"/>
                <a:ext cx="8324602" cy="1562355"/>
                <a:chOff x="1959429" y="1027926"/>
                <a:chExt cx="8324602" cy="1562355"/>
              </a:xfrm>
            </p:grpSpPr>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E880A956-FD43-4F25-AD1C-8BED8F4686A4}"/>
                        </a:ext>
                      </a:extLst>
                    </p:cNvPr>
                    <p:cNvSpPr/>
                    <p:nvPr/>
                  </p:nvSpPr>
                  <p:spPr>
                    <a:xfrm>
                      <a:off x="1959429" y="1027926"/>
                      <a:ext cx="8324602" cy="5019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1" i="1" smtClean="0">
                                <a:latin typeface="Cambria Math" panose="02040503050406030204" pitchFamily="18" charset="0"/>
                              </a:rPr>
                              <m:t>−</m:t>
                            </m:r>
                            <m:r>
                              <a:rPr lang="en-US" sz="1400" b="1" i="1">
                                <a:latin typeface="Cambria Math" panose="02040503050406030204" pitchFamily="18" charset="0"/>
                              </a:rPr>
                              <m:t>𝜵</m:t>
                            </m:r>
                            <m:r>
                              <a:rPr lang="en-US" sz="1400" b="1" i="1">
                                <a:latin typeface="Cambria Math" panose="02040503050406030204" pitchFamily="18" charset="0"/>
                              </a:rPr>
                              <m:t>∙</m:t>
                            </m:r>
                            <m:sSub>
                              <m:sSubPr>
                                <m:ctrlPr>
                                  <a:rPr lang="en-US" sz="1400" b="1" i="1" smtClean="0">
                                    <a:latin typeface="Cambria Math" panose="02040503050406030204" pitchFamily="18" charset="0"/>
                                  </a:rPr>
                                </m:ctrlPr>
                              </m:sSubPr>
                              <m:e>
                                <m:acc>
                                  <m:accPr>
                                    <m:chr m:val="⃗"/>
                                    <m:ctrlPr>
                                      <a:rPr lang="en-US" sz="1400" b="1" i="1" smtClean="0">
                                        <a:latin typeface="Cambria Math" panose="02040503050406030204" pitchFamily="18" charset="0"/>
                                      </a:rPr>
                                    </m:ctrlPr>
                                  </m:accPr>
                                  <m:e>
                                    <m:r>
                                      <a:rPr lang="en-US" sz="1400" b="1" i="1">
                                        <a:latin typeface="Cambria Math" panose="02040503050406030204" pitchFamily="18" charset="0"/>
                                      </a:rPr>
                                      <m:t>𝑱</m:t>
                                    </m:r>
                                  </m:e>
                                </m:acc>
                              </m:e>
                              <m:sub>
                                <m:r>
                                  <a:rPr lang="en-US" sz="1400" b="1" i="1" smtClean="0">
                                    <a:latin typeface="Cambria Math" panose="02040503050406030204" pitchFamily="18" charset="0"/>
                                  </a:rPr>
                                  <m:t>𝒊</m:t>
                                </m:r>
                              </m:sub>
                            </m:sSub>
                            <m:r>
                              <a:rPr lang="en-US" sz="1400" b="1" i="1">
                                <a:latin typeface="Cambria Math" panose="02040503050406030204" pitchFamily="18" charset="0"/>
                              </a:rPr>
                              <m:t>−</m:t>
                            </m:r>
                            <m:r>
                              <a:rPr lang="en-US" sz="1400" b="1" i="1">
                                <a:latin typeface="Cambria Math" panose="02040503050406030204" pitchFamily="18" charset="0"/>
                              </a:rPr>
                              <m:t>𝛁</m:t>
                            </m:r>
                            <m:d>
                              <m:dPr>
                                <m:ctrlPr>
                                  <a:rPr lang="en-US" sz="1400" b="1" i="1">
                                    <a:latin typeface="Cambria Math" panose="02040503050406030204" pitchFamily="18" charset="0"/>
                                  </a:rPr>
                                </m:ctrlPr>
                              </m:dPr>
                              <m:e>
                                <m:acc>
                                  <m:accPr>
                                    <m:chr m:val="⃗"/>
                                    <m:ctrlPr>
                                      <a:rPr lang="en-US" sz="1400" b="1" i="1">
                                        <a:latin typeface="Cambria Math" panose="02040503050406030204" pitchFamily="18" charset="0"/>
                                      </a:rPr>
                                    </m:ctrlPr>
                                  </m:accPr>
                                  <m:e>
                                    <m:r>
                                      <a:rPr lang="en-US" sz="1400" b="1" i="1">
                                        <a:latin typeface="Cambria Math" panose="02040503050406030204" pitchFamily="18" charset="0"/>
                                      </a:rPr>
                                      <m:t>𝒗</m:t>
                                    </m:r>
                                  </m:e>
                                </m:acc>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𝒄</m:t>
                                    </m:r>
                                  </m:e>
                                  <m:sub>
                                    <m:r>
                                      <a:rPr lang="en-US" sz="1400" b="1" i="1" smtClean="0">
                                        <a:latin typeface="Cambria Math" panose="02040503050406030204" pitchFamily="18" charset="0"/>
                                      </a:rPr>
                                      <m:t>𝒊</m:t>
                                    </m:r>
                                  </m:sub>
                                </m:sSub>
                              </m:e>
                            </m:d>
                            <m:r>
                              <a:rPr lang="en-US" sz="1400" b="1" i="1">
                                <a:latin typeface="Cambria Math" panose="02040503050406030204" pitchFamily="18" charset="0"/>
                              </a:rPr>
                              <m:t>=</m:t>
                            </m:r>
                            <m:r>
                              <a:rPr lang="en-US" sz="1400" b="1" i="1">
                                <a:latin typeface="Cambria Math" panose="02040503050406030204" pitchFamily="18" charset="0"/>
                              </a:rPr>
                              <m:t>𝝓</m:t>
                            </m:r>
                            <m:f>
                              <m:fPr>
                                <m:ctrlPr>
                                  <a:rPr lang="en-US" sz="1400" b="1" i="1">
                                    <a:latin typeface="Cambria Math" panose="02040503050406030204" pitchFamily="18" charset="0"/>
                                  </a:rPr>
                                </m:ctrlPr>
                              </m:fPr>
                              <m:num>
                                <m:r>
                                  <a:rPr lang="en-US" sz="1400" b="1" i="1">
                                    <a:latin typeface="Cambria Math" panose="02040503050406030204" pitchFamily="18" charset="0"/>
                                  </a:rPr>
                                  <m:t>𝝏</m:t>
                                </m:r>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𝒄</m:t>
                                    </m:r>
                                  </m:e>
                                  <m:sub>
                                    <m:r>
                                      <a:rPr lang="en-US" sz="1400" b="1" i="1" smtClean="0">
                                        <a:latin typeface="Cambria Math" panose="02040503050406030204" pitchFamily="18" charset="0"/>
                                      </a:rPr>
                                      <m:t>𝒊</m:t>
                                    </m:r>
                                  </m:sub>
                                </m:sSub>
                              </m:num>
                              <m:den>
                                <m:r>
                                  <a:rPr lang="en-US" sz="1400" b="1" i="1">
                                    <a:latin typeface="Cambria Math" panose="02040503050406030204" pitchFamily="18" charset="0"/>
                                  </a:rPr>
                                  <m:t>𝝏</m:t>
                                </m:r>
                                <m:r>
                                  <a:rPr lang="en-US" sz="1400" b="1" i="1">
                                    <a:latin typeface="Cambria Math" panose="02040503050406030204" pitchFamily="18" charset="0"/>
                                  </a:rPr>
                                  <m:t>𝒕</m:t>
                                </m:r>
                              </m:den>
                            </m:f>
                            <m:r>
                              <a:rPr lang="en-US" sz="1400" b="1" i="1">
                                <a:latin typeface="Cambria Math" panose="02040503050406030204" pitchFamily="18" charset="0"/>
                              </a:rPr>
                              <m:t>+</m:t>
                            </m:r>
                            <m:f>
                              <m:fPr>
                                <m:ctrlPr>
                                  <a:rPr lang="en-US" sz="1400" b="1" i="1">
                                    <a:latin typeface="Cambria Math" panose="02040503050406030204" pitchFamily="18" charset="0"/>
                                  </a:rPr>
                                </m:ctrlPr>
                              </m:fPr>
                              <m:num>
                                <m:r>
                                  <a:rPr lang="en-US" sz="1400" b="1" i="1">
                                    <a:latin typeface="Cambria Math" panose="02040503050406030204" pitchFamily="18" charset="0"/>
                                  </a:rPr>
                                  <m:t>𝝏</m:t>
                                </m:r>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𝑨</m:t>
                                    </m:r>
                                  </m:e>
                                  <m:sub>
                                    <m:r>
                                      <a:rPr lang="en-US" sz="1400" b="1" i="1" smtClean="0">
                                        <a:latin typeface="Cambria Math" panose="02040503050406030204" pitchFamily="18" charset="0"/>
                                      </a:rPr>
                                      <m:t>𝒊</m:t>
                                    </m:r>
                                  </m:sub>
                                </m:sSub>
                              </m:num>
                              <m:den>
                                <m:r>
                                  <a:rPr lang="en-US" sz="1400" b="1" i="1">
                                    <a:latin typeface="Cambria Math" panose="02040503050406030204" pitchFamily="18" charset="0"/>
                                  </a:rPr>
                                  <m:t>𝝏</m:t>
                                </m:r>
                                <m:r>
                                  <a:rPr lang="en-US" sz="1400" b="1" i="1">
                                    <a:latin typeface="Cambria Math" panose="02040503050406030204" pitchFamily="18" charset="0"/>
                                  </a:rPr>
                                  <m:t>𝒕</m:t>
                                </m:r>
                              </m:den>
                            </m:f>
                            <m:r>
                              <a:rPr lang="en-US" sz="1400" b="1" i="1">
                                <a:latin typeface="Cambria Math" panose="02040503050406030204" pitchFamily="18" charset="0"/>
                              </a:rPr>
                              <m:t>+</m:t>
                            </m:r>
                            <m:f>
                              <m:fPr>
                                <m:ctrlPr>
                                  <a:rPr lang="en-US" sz="1400" b="1" i="1">
                                    <a:latin typeface="Cambria Math" panose="02040503050406030204" pitchFamily="18" charset="0"/>
                                  </a:rPr>
                                </m:ctrlPr>
                              </m:fPr>
                              <m:num>
                                <m:r>
                                  <a:rPr lang="en-US" sz="1400" b="1" i="1">
                                    <a:latin typeface="Cambria Math" panose="02040503050406030204" pitchFamily="18" charset="0"/>
                                  </a:rPr>
                                  <m:t>𝝏</m:t>
                                </m:r>
                                <m:sSub>
                                  <m:sSubPr>
                                    <m:ctrlPr>
                                      <a:rPr lang="en-US" sz="1400" b="1" i="1" smtClean="0">
                                        <a:latin typeface="Cambria Math" panose="02040503050406030204" pitchFamily="18" charset="0"/>
                                      </a:rPr>
                                    </m:ctrlPr>
                                  </m:sSubPr>
                                  <m:e>
                                    <m:r>
                                      <a:rPr lang="en-US" sz="1400" b="1" i="1" smtClean="0">
                                        <a:latin typeface="Cambria Math" panose="02040503050406030204" pitchFamily="18" charset="0"/>
                                      </a:rPr>
                                      <m:t>𝑺</m:t>
                                    </m:r>
                                  </m:e>
                                  <m:sub>
                                    <m:r>
                                      <a:rPr lang="en-US" sz="1400" b="1" i="1" smtClean="0">
                                        <a:latin typeface="Cambria Math" panose="02040503050406030204" pitchFamily="18" charset="0"/>
                                      </a:rPr>
                                      <m:t>𝒊</m:t>
                                    </m:r>
                                  </m:sub>
                                </m:sSub>
                              </m:num>
                              <m:den>
                                <m:r>
                                  <a:rPr lang="en-US" sz="1400" b="1" i="1">
                                    <a:latin typeface="Cambria Math" panose="02040503050406030204" pitchFamily="18" charset="0"/>
                                  </a:rPr>
                                  <m:t>𝝏</m:t>
                                </m:r>
                                <m:r>
                                  <a:rPr lang="en-US" sz="1400" b="1" i="1">
                                    <a:latin typeface="Cambria Math" panose="02040503050406030204" pitchFamily="18" charset="0"/>
                                  </a:rPr>
                                  <m:t>𝒕</m:t>
                                </m:r>
                              </m:den>
                            </m:f>
                          </m:oMath>
                        </m:oMathPara>
                      </a14:m>
                      <a:endParaRPr lang="en-US" sz="1600" b="1"/>
                    </a:p>
                  </p:txBody>
                </p:sp>
              </mc:Choice>
              <mc:Fallback xmlns="">
                <p:sp>
                  <p:nvSpPr>
                    <p:cNvPr id="46" name="Rectangle 45">
                      <a:extLst>
                        <a:ext uri="{FF2B5EF4-FFF2-40B4-BE49-F238E27FC236}">
                          <a16:creationId xmlns:a16="http://schemas.microsoft.com/office/drawing/2014/main" id="{E880A956-FD43-4F25-AD1C-8BED8F4686A4}"/>
                        </a:ext>
                      </a:extLst>
                    </p:cNvPr>
                    <p:cNvSpPr>
                      <a:spLocks noRot="1" noChangeAspect="1" noMove="1" noResize="1" noEditPoints="1" noAdjustHandles="1" noChangeArrowheads="1" noChangeShapeType="1" noTextEdit="1"/>
                    </p:cNvSpPr>
                    <p:nvPr/>
                  </p:nvSpPr>
                  <p:spPr>
                    <a:xfrm>
                      <a:off x="1959429" y="1027926"/>
                      <a:ext cx="8324602" cy="501997"/>
                    </a:xfrm>
                    <a:prstGeom prst="rect">
                      <a:avLst/>
                    </a:prstGeom>
                    <a:blipFill>
                      <a:blip r:embed="rId5"/>
                      <a:stretch>
                        <a:fillRect b="-50000"/>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4D5353E2-EF25-414E-B0E8-E7CAFB74741C}"/>
                    </a:ext>
                  </a:extLst>
                </p:cNvPr>
                <p:cNvGrpSpPr/>
                <p:nvPr/>
              </p:nvGrpSpPr>
              <p:grpSpPr>
                <a:xfrm>
                  <a:off x="3266034" y="1703901"/>
                  <a:ext cx="5341827" cy="886380"/>
                  <a:chOff x="3266034" y="1703901"/>
                  <a:chExt cx="5341827" cy="886380"/>
                </a:xfrm>
              </p:grpSpPr>
              <p:sp>
                <p:nvSpPr>
                  <p:cNvPr id="48" name="TextBox 47">
                    <a:extLst>
                      <a:ext uri="{FF2B5EF4-FFF2-40B4-BE49-F238E27FC236}">
                        <a16:creationId xmlns:a16="http://schemas.microsoft.com/office/drawing/2014/main" id="{CFC1206F-D285-4241-B990-A90D449459CD}"/>
                      </a:ext>
                    </a:extLst>
                  </p:cNvPr>
                  <p:cNvSpPr txBox="1"/>
                  <p:nvPr/>
                </p:nvSpPr>
                <p:spPr>
                  <a:xfrm>
                    <a:off x="3266034" y="2176320"/>
                    <a:ext cx="1597232" cy="405531"/>
                  </a:xfrm>
                  <a:prstGeom prst="rect">
                    <a:avLst/>
                  </a:prstGeom>
                  <a:noFill/>
                </p:spPr>
                <p:txBody>
                  <a:bodyPr wrap="square" rtlCol="0">
                    <a:spAutoFit/>
                  </a:bodyPr>
                  <a:lstStyle/>
                  <a:p>
                    <a:r>
                      <a:rPr lang="en-US" sz="1200"/>
                      <a:t>diffusional flux</a:t>
                    </a:r>
                  </a:p>
                </p:txBody>
              </p:sp>
              <p:sp>
                <p:nvSpPr>
                  <p:cNvPr id="49" name="TextBox 48">
                    <a:extLst>
                      <a:ext uri="{FF2B5EF4-FFF2-40B4-BE49-F238E27FC236}">
                        <a16:creationId xmlns:a16="http://schemas.microsoft.com/office/drawing/2014/main" id="{2C4D61C7-09F8-4F0C-B855-1DAB101A1FF0}"/>
                      </a:ext>
                    </a:extLst>
                  </p:cNvPr>
                  <p:cNvSpPr txBox="1"/>
                  <p:nvPr/>
                </p:nvSpPr>
                <p:spPr>
                  <a:xfrm>
                    <a:off x="4776296" y="2162413"/>
                    <a:ext cx="1487325" cy="405531"/>
                  </a:xfrm>
                  <a:prstGeom prst="rect">
                    <a:avLst/>
                  </a:prstGeom>
                  <a:noFill/>
                </p:spPr>
                <p:txBody>
                  <a:bodyPr wrap="square" rtlCol="0">
                    <a:spAutoFit/>
                  </a:bodyPr>
                  <a:lstStyle/>
                  <a:p>
                    <a:r>
                      <a:rPr lang="en-US" sz="1200"/>
                      <a:t>advective flux</a:t>
                    </a:r>
                  </a:p>
                </p:txBody>
              </p:sp>
              <p:sp>
                <p:nvSpPr>
                  <p:cNvPr id="50" name="TextBox 49">
                    <a:extLst>
                      <a:ext uri="{FF2B5EF4-FFF2-40B4-BE49-F238E27FC236}">
                        <a16:creationId xmlns:a16="http://schemas.microsoft.com/office/drawing/2014/main" id="{A103BE2F-CD42-4E17-A462-BD27E446531D}"/>
                      </a:ext>
                    </a:extLst>
                  </p:cNvPr>
                  <p:cNvSpPr txBox="1"/>
                  <p:nvPr/>
                </p:nvSpPr>
                <p:spPr>
                  <a:xfrm>
                    <a:off x="6494430" y="2162413"/>
                    <a:ext cx="1281176" cy="405531"/>
                  </a:xfrm>
                  <a:prstGeom prst="rect">
                    <a:avLst/>
                  </a:prstGeom>
                  <a:noFill/>
                </p:spPr>
                <p:txBody>
                  <a:bodyPr wrap="square" rtlCol="0">
                    <a:spAutoFit/>
                  </a:bodyPr>
                  <a:lstStyle/>
                  <a:p>
                    <a:r>
                      <a:rPr lang="en-US" sz="1200"/>
                      <a:t>adsorption</a:t>
                    </a:r>
                  </a:p>
                </p:txBody>
              </p:sp>
              <p:sp>
                <p:nvSpPr>
                  <p:cNvPr id="51" name="TextBox 50">
                    <a:extLst>
                      <a:ext uri="{FF2B5EF4-FFF2-40B4-BE49-F238E27FC236}">
                        <a16:creationId xmlns:a16="http://schemas.microsoft.com/office/drawing/2014/main" id="{0C3DA9B1-5BC9-4E49-B34E-66DDCDDF4B62}"/>
                      </a:ext>
                    </a:extLst>
                  </p:cNvPr>
                  <p:cNvSpPr txBox="1"/>
                  <p:nvPr/>
                </p:nvSpPr>
                <p:spPr>
                  <a:xfrm>
                    <a:off x="7694449" y="2184750"/>
                    <a:ext cx="913412" cy="405531"/>
                  </a:xfrm>
                  <a:prstGeom prst="rect">
                    <a:avLst/>
                  </a:prstGeom>
                  <a:noFill/>
                </p:spPr>
                <p:txBody>
                  <a:bodyPr wrap="square" rtlCol="0">
                    <a:spAutoFit/>
                  </a:bodyPr>
                  <a:lstStyle/>
                  <a:p>
                    <a:r>
                      <a:rPr lang="en-US" sz="1200"/>
                      <a:t>sieving</a:t>
                    </a:r>
                  </a:p>
                </p:txBody>
              </p:sp>
              <p:grpSp>
                <p:nvGrpSpPr>
                  <p:cNvPr id="52" name="Group 51">
                    <a:extLst>
                      <a:ext uri="{FF2B5EF4-FFF2-40B4-BE49-F238E27FC236}">
                        <a16:creationId xmlns:a16="http://schemas.microsoft.com/office/drawing/2014/main" id="{ABE743F9-AA60-4CE2-9ADE-B77F549DC853}"/>
                      </a:ext>
                    </a:extLst>
                  </p:cNvPr>
                  <p:cNvGrpSpPr/>
                  <p:nvPr/>
                </p:nvGrpSpPr>
                <p:grpSpPr>
                  <a:xfrm>
                    <a:off x="4064651" y="1703901"/>
                    <a:ext cx="3928903" cy="472418"/>
                    <a:chOff x="4064651" y="1703901"/>
                    <a:chExt cx="3928903" cy="472418"/>
                  </a:xfrm>
                </p:grpSpPr>
                <p:cxnSp>
                  <p:nvCxnSpPr>
                    <p:cNvPr id="53" name="Straight Arrow Connector 52">
                      <a:extLst>
                        <a:ext uri="{FF2B5EF4-FFF2-40B4-BE49-F238E27FC236}">
                          <a16:creationId xmlns:a16="http://schemas.microsoft.com/office/drawing/2014/main" id="{E80BC1C0-8C0C-4E64-A28F-929A5C8EAB70}"/>
                        </a:ext>
                      </a:extLst>
                    </p:cNvPr>
                    <p:cNvCxnSpPr>
                      <a:cxnSpLocks/>
                      <a:endCxn id="48" idx="0"/>
                    </p:cNvCxnSpPr>
                    <p:nvPr/>
                  </p:nvCxnSpPr>
                  <p:spPr>
                    <a:xfrm flipH="1">
                      <a:off x="4064651" y="1821436"/>
                      <a:ext cx="509214" cy="3548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6D50970-3D37-449B-9697-9E186DB364D1}"/>
                        </a:ext>
                      </a:extLst>
                    </p:cNvPr>
                    <p:cNvCxnSpPr>
                      <a:cxnSpLocks/>
                    </p:cNvCxnSpPr>
                    <p:nvPr/>
                  </p:nvCxnSpPr>
                  <p:spPr>
                    <a:xfrm>
                      <a:off x="5336640" y="1703901"/>
                      <a:ext cx="45855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2CDC74C4-69B4-49F1-9C06-22FF2B8E81F7}"/>
                        </a:ext>
                      </a:extLst>
                    </p:cNvPr>
                    <p:cNvCxnSpPr>
                      <a:cxnSpLocks/>
                      <a:endCxn id="49" idx="0"/>
                    </p:cNvCxnSpPr>
                    <p:nvPr/>
                  </p:nvCxnSpPr>
                  <p:spPr>
                    <a:xfrm>
                      <a:off x="5519959" y="1809098"/>
                      <a:ext cx="0" cy="3533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7E97D5C-EDA7-4A83-950C-D4EDA6469D9D}"/>
                        </a:ext>
                      </a:extLst>
                    </p:cNvPr>
                    <p:cNvCxnSpPr>
                      <a:cxnSpLocks/>
                    </p:cNvCxnSpPr>
                    <p:nvPr/>
                  </p:nvCxnSpPr>
                  <p:spPr>
                    <a:xfrm>
                      <a:off x="7053250" y="1818679"/>
                      <a:ext cx="0" cy="3437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487322B8-A421-49A0-ADDE-DEF001A1917B}"/>
                        </a:ext>
                      </a:extLst>
                    </p:cNvPr>
                    <p:cNvCxnSpPr>
                      <a:cxnSpLocks/>
                    </p:cNvCxnSpPr>
                    <p:nvPr/>
                  </p:nvCxnSpPr>
                  <p:spPr>
                    <a:xfrm>
                      <a:off x="7647359" y="1809266"/>
                      <a:ext cx="346195" cy="3589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cxnSp>
            <p:nvCxnSpPr>
              <p:cNvPr id="45" name="Straight Connector 44">
                <a:extLst>
                  <a:ext uri="{FF2B5EF4-FFF2-40B4-BE49-F238E27FC236}">
                    <a16:creationId xmlns:a16="http://schemas.microsoft.com/office/drawing/2014/main" id="{7FFF1EBC-D697-47D7-AB6A-889D8C9A3DE4}"/>
                  </a:ext>
                </a:extLst>
              </p:cNvPr>
              <p:cNvCxnSpPr>
                <a:cxnSpLocks/>
              </p:cNvCxnSpPr>
              <p:nvPr/>
            </p:nvCxnSpPr>
            <p:spPr>
              <a:xfrm>
                <a:off x="6823973" y="1737490"/>
                <a:ext cx="45855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08E40229-99F5-4D92-BB51-E97AF657B41E}"/>
                </a:ext>
              </a:extLst>
            </p:cNvPr>
            <p:cNvGrpSpPr/>
            <p:nvPr/>
          </p:nvGrpSpPr>
          <p:grpSpPr>
            <a:xfrm>
              <a:off x="4452092" y="1705484"/>
              <a:ext cx="3468261" cy="32005"/>
              <a:chOff x="4452092" y="1705484"/>
              <a:chExt cx="3468261" cy="32005"/>
            </a:xfrm>
          </p:grpSpPr>
          <p:cxnSp>
            <p:nvCxnSpPr>
              <p:cNvPr id="42" name="Straight Connector 41">
                <a:extLst>
                  <a:ext uri="{FF2B5EF4-FFF2-40B4-BE49-F238E27FC236}">
                    <a16:creationId xmlns:a16="http://schemas.microsoft.com/office/drawing/2014/main" id="{B81D560C-2A33-46FE-A5EB-A7D0C8EC78F9}"/>
                  </a:ext>
                </a:extLst>
              </p:cNvPr>
              <p:cNvCxnSpPr>
                <a:cxnSpLocks/>
              </p:cNvCxnSpPr>
              <p:nvPr/>
            </p:nvCxnSpPr>
            <p:spPr>
              <a:xfrm>
                <a:off x="4452092" y="1705484"/>
                <a:ext cx="45855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BB1BB9D-FFF2-4F61-8591-1632FF88A339}"/>
                  </a:ext>
                </a:extLst>
              </p:cNvPr>
              <p:cNvCxnSpPr>
                <a:cxnSpLocks/>
              </p:cNvCxnSpPr>
              <p:nvPr/>
            </p:nvCxnSpPr>
            <p:spPr>
              <a:xfrm>
                <a:off x="7461800" y="1737489"/>
                <a:ext cx="45855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75E5060D-252F-456F-A76F-9C146C4F7D29}"/>
                  </a:ext>
                </a:extLst>
              </p:cNvPr>
              <p:cNvSpPr txBox="1"/>
              <p:nvPr/>
            </p:nvSpPr>
            <p:spPr>
              <a:xfrm>
                <a:off x="4677223" y="3585181"/>
                <a:ext cx="4953956" cy="2380652"/>
              </a:xfrm>
              <a:prstGeom prst="rect">
                <a:avLst/>
              </a:prstGeom>
              <a:noFill/>
            </p:spPr>
            <p:txBody>
              <a:bodyPr wrap="square" rtlCol="0">
                <a:spAutoFit/>
              </a:bodyPr>
              <a:lstStyle/>
              <a:p>
                <a:pPr>
                  <a:spcAft>
                    <a:spcPts val="600"/>
                  </a:spcAft>
                </a:pPr>
                <a14:m>
                  <m:oMath xmlns:m="http://schemas.openxmlformats.org/officeDocument/2006/math">
                    <m:acc>
                      <m:accPr>
                        <m:chr m:val="⃗"/>
                        <m:ctrlPr>
                          <a:rPr lang="en-US" sz="1400" b="1" i="1" smtClean="0">
                            <a:latin typeface="Cambria Math" panose="02040503050406030204" pitchFamily="18" charset="0"/>
                          </a:rPr>
                        </m:ctrlPr>
                      </m:accPr>
                      <m:e>
                        <m:r>
                          <a:rPr lang="en-US" sz="1400" b="1" i="1">
                            <a:latin typeface="Cambria Math" panose="02040503050406030204" pitchFamily="18" charset="0"/>
                          </a:rPr>
                          <m:t>𝑱</m:t>
                        </m:r>
                      </m:e>
                    </m:acc>
                    <m:r>
                      <a:rPr lang="en-US" sz="1400" b="0" i="0" smtClean="0">
                        <a:latin typeface="Cambria Math" panose="02040503050406030204" pitchFamily="18" charset="0"/>
                      </a:rPr>
                      <m:t>   </m:t>
                    </m:r>
                  </m:oMath>
                </a14:m>
                <a:r>
                  <a:rPr lang="en-US" sz="1400">
                    <a:cs typeface="Arial" panose="020B0604020202020204" pitchFamily="34" charset="0"/>
                  </a:rPr>
                  <a:t>diffusional flux, </a:t>
                </a:r>
                <a14:m>
                  <m:oMath xmlns:m="http://schemas.openxmlformats.org/officeDocument/2006/math">
                    <m:r>
                      <m:rPr>
                        <m:sty m:val="p"/>
                      </m:rPr>
                      <a:rPr lang="en-US" sz="1400" b="0" i="0" smtClean="0">
                        <a:latin typeface="Cambria Math" panose="02040503050406030204" pitchFamily="18" charset="0"/>
                        <a:ea typeface="Cambria Math" panose="02040503050406030204" pitchFamily="18" charset="0"/>
                      </a:rPr>
                      <m:t>mol</m:t>
                    </m:r>
                    <m:r>
                      <a:rPr lang="en-US" sz="1400" b="0" i="0" smtClean="0">
                        <a:latin typeface="Cambria Math" panose="02040503050406030204" pitchFamily="18" charset="0"/>
                        <a:ea typeface="Cambria Math" panose="02040503050406030204" pitchFamily="18" charset="0"/>
                      </a:rPr>
                      <m:t>/</m:t>
                    </m:r>
                    <m:sSup>
                      <m:sSupPr>
                        <m:ctrlPr>
                          <a:rPr lang="en-US" sz="1400" i="1" smtClean="0">
                            <a:latin typeface="Cambria Math" panose="02040503050406030204" pitchFamily="18" charset="0"/>
                            <a:ea typeface="Cambria Math" panose="02040503050406030204" pitchFamily="18" charset="0"/>
                          </a:rPr>
                        </m:ctrlPr>
                      </m:sSupPr>
                      <m:e>
                        <m:r>
                          <m:rPr>
                            <m:sty m:val="p"/>
                          </m:rPr>
                          <a:rPr lang="en-US" sz="1400" b="0" i="0" smtClean="0">
                            <a:latin typeface="Cambria Math" panose="02040503050406030204" pitchFamily="18" charset="0"/>
                            <a:ea typeface="Cambria Math" panose="02040503050406030204" pitchFamily="18" charset="0"/>
                          </a:rPr>
                          <m:t>m</m:t>
                        </m:r>
                      </m:e>
                      <m:sup>
                        <m:r>
                          <a:rPr lang="en-US" sz="1400" b="0" i="0" smtClean="0">
                            <a:latin typeface="Cambria Math" panose="02040503050406030204" pitchFamily="18" charset="0"/>
                            <a:ea typeface="Cambria Math" panose="02040503050406030204" pitchFamily="18" charset="0"/>
                          </a:rPr>
                          <m:t>2</m:t>
                        </m:r>
                      </m:sup>
                    </m:sSup>
                    <m:r>
                      <a:rPr lang="en-US" sz="1400" b="0" i="0" smtClean="0">
                        <a:latin typeface="Cambria Math" panose="02040503050406030204" pitchFamily="18" charset="0"/>
                        <a:ea typeface="Cambria Math" panose="02040503050406030204" pitchFamily="18" charset="0"/>
                      </a:rPr>
                      <m:t>∙</m:t>
                    </m:r>
                    <m:r>
                      <m:rPr>
                        <m:sty m:val="p"/>
                      </m:rPr>
                      <a:rPr lang="en-US" sz="1400" b="0" i="0" smtClean="0">
                        <a:latin typeface="Cambria Math" panose="02040503050406030204" pitchFamily="18" charset="0"/>
                        <a:ea typeface="Cambria Math" panose="02040503050406030204" pitchFamily="18" charset="0"/>
                      </a:rPr>
                      <m:t>s</m:t>
                    </m:r>
                  </m:oMath>
                </a14:m>
                <a:endParaRPr lang="en-US" sz="1400">
                  <a:cs typeface="Arial" panose="020B0604020202020204" pitchFamily="34" charset="0"/>
                </a:endParaRPr>
              </a:p>
              <a:p>
                <a:pPr>
                  <a:spcAft>
                    <a:spcPts val="600"/>
                  </a:spcAft>
                </a:pPr>
                <a14:m>
                  <m:oMath xmlns:m="http://schemas.openxmlformats.org/officeDocument/2006/math">
                    <m:acc>
                      <m:accPr>
                        <m:chr m:val="⃗"/>
                        <m:ctrlPr>
                          <a:rPr lang="en-US" sz="1400" b="1" i="1" smtClean="0">
                            <a:latin typeface="Cambria Math" panose="02040503050406030204" pitchFamily="18" charset="0"/>
                          </a:rPr>
                        </m:ctrlPr>
                      </m:accPr>
                      <m:e>
                        <m:r>
                          <a:rPr lang="en-US" sz="1400" b="1" i="1">
                            <a:latin typeface="Cambria Math" panose="02040503050406030204" pitchFamily="18" charset="0"/>
                          </a:rPr>
                          <m:t>𝒗</m:t>
                        </m:r>
                      </m:e>
                    </m:acc>
                    <m:r>
                      <a:rPr lang="en-US" sz="1400" b="0" i="0" smtClean="0">
                        <a:latin typeface="Cambria Math" panose="02040503050406030204" pitchFamily="18" charset="0"/>
                      </a:rPr>
                      <m:t>   </m:t>
                    </m:r>
                  </m:oMath>
                </a14:m>
                <a:r>
                  <a:rPr lang="en-US" sz="1400">
                    <a:cs typeface="Arial" panose="020B0604020202020204" pitchFamily="34" charset="0"/>
                  </a:rPr>
                  <a:t>velocity, </a:t>
                </a:r>
                <a14:m>
                  <m:oMath xmlns:m="http://schemas.openxmlformats.org/officeDocument/2006/math">
                    <m:r>
                      <m:rPr>
                        <m:sty m:val="p"/>
                      </m:rPr>
                      <a:rPr lang="en-US" sz="1400" b="0" i="0" smtClean="0">
                        <a:latin typeface="Cambria Math" panose="02040503050406030204" pitchFamily="18" charset="0"/>
                        <a:ea typeface="Cambria Math" panose="02040503050406030204" pitchFamily="18" charset="0"/>
                      </a:rPr>
                      <m:t>m</m:t>
                    </m:r>
                    <m:r>
                      <a:rPr lang="en-US" sz="1400" b="0" i="0" smtClean="0">
                        <a:latin typeface="Cambria Math" panose="02040503050406030204" pitchFamily="18" charset="0"/>
                        <a:ea typeface="Cambria Math" panose="02040503050406030204" pitchFamily="18" charset="0"/>
                      </a:rPr>
                      <m:t>/</m:t>
                    </m:r>
                    <m:r>
                      <m:rPr>
                        <m:sty m:val="p"/>
                      </m:rPr>
                      <a:rPr lang="en-US" sz="1400" b="0" i="0" smtClean="0">
                        <a:latin typeface="Cambria Math" panose="02040503050406030204" pitchFamily="18" charset="0"/>
                        <a:ea typeface="Cambria Math" panose="02040503050406030204" pitchFamily="18" charset="0"/>
                      </a:rPr>
                      <m:t>s</m:t>
                    </m:r>
                  </m:oMath>
                </a14:m>
                <a:endParaRPr lang="en-US" sz="1400">
                  <a:cs typeface="Arial" panose="020B0604020202020204" pitchFamily="34" charset="0"/>
                </a:endParaRPr>
              </a:p>
              <a:p>
                <a:pPr>
                  <a:spcAft>
                    <a:spcPts val="600"/>
                  </a:spcAft>
                </a:pPr>
                <a14:m>
                  <m:oMath xmlns:m="http://schemas.openxmlformats.org/officeDocument/2006/math">
                    <m:r>
                      <a:rPr lang="en-US" sz="1400" b="1" i="1" smtClean="0">
                        <a:latin typeface="Cambria Math" panose="02040503050406030204" pitchFamily="18" charset="0"/>
                      </a:rPr>
                      <m:t>𝝓</m:t>
                    </m:r>
                    <m:r>
                      <a:rPr lang="en-US" sz="1400" b="1" i="1" smtClean="0">
                        <a:latin typeface="Cambria Math" panose="02040503050406030204" pitchFamily="18" charset="0"/>
                      </a:rPr>
                      <m:t>  </m:t>
                    </m:r>
                  </m:oMath>
                </a14:m>
                <a:r>
                  <a:rPr lang="en-US" sz="1400">
                    <a:cs typeface="Arial" panose="020B0604020202020204" pitchFamily="34" charset="0"/>
                  </a:rPr>
                  <a:t>porosity</a:t>
                </a:r>
              </a:p>
              <a:p>
                <a:pPr>
                  <a:spcAft>
                    <a:spcPts val="600"/>
                  </a:spcAft>
                </a:pPr>
                <a14:m>
                  <m:oMath xmlns:m="http://schemas.openxmlformats.org/officeDocument/2006/math">
                    <m:r>
                      <a:rPr lang="en-US" sz="1400" b="1" i="1" smtClean="0">
                        <a:latin typeface="Cambria Math" panose="02040503050406030204" pitchFamily="18" charset="0"/>
                      </a:rPr>
                      <m:t>𝒄</m:t>
                    </m:r>
                    <m:r>
                      <a:rPr lang="en-US" sz="1400" b="0" i="0" smtClean="0">
                        <a:latin typeface="Cambria Math" panose="02040503050406030204" pitchFamily="18" charset="0"/>
                      </a:rPr>
                      <m:t>   </m:t>
                    </m:r>
                  </m:oMath>
                </a14:m>
                <a:r>
                  <a:rPr lang="en-US" sz="1400">
                    <a:cs typeface="Arial" panose="020B0604020202020204" pitchFamily="34" charset="0"/>
                  </a:rPr>
                  <a:t>molar density of mobile phase, </a:t>
                </a:r>
                <a14:m>
                  <m:oMath xmlns:m="http://schemas.openxmlformats.org/officeDocument/2006/math">
                    <m:r>
                      <m:rPr>
                        <m:sty m:val="p"/>
                      </m:rPr>
                      <a:rPr lang="en-US" sz="1400" b="0" i="0" smtClean="0">
                        <a:latin typeface="Cambria Math" panose="02040503050406030204" pitchFamily="18" charset="0"/>
                        <a:ea typeface="Cambria Math" panose="02040503050406030204" pitchFamily="18" charset="0"/>
                      </a:rPr>
                      <m:t>mol</m:t>
                    </m:r>
                    <m:r>
                      <a:rPr lang="en-US" sz="1400" b="0" i="0"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𝑚</m:t>
                        </m:r>
                      </m:e>
                      <m:sup>
                        <m:r>
                          <a:rPr lang="en-US" sz="1400" b="0" i="1" smtClean="0">
                            <a:latin typeface="Cambria Math" panose="02040503050406030204" pitchFamily="18" charset="0"/>
                            <a:ea typeface="Cambria Math" panose="02040503050406030204" pitchFamily="18" charset="0"/>
                          </a:rPr>
                          <m:t>3</m:t>
                        </m:r>
                      </m:sup>
                    </m:sSup>
                  </m:oMath>
                </a14:m>
                <a:endParaRPr lang="en-US" sz="1400">
                  <a:cs typeface="Arial" panose="020B0604020202020204" pitchFamily="34" charset="0"/>
                </a:endParaRPr>
              </a:p>
              <a:p>
                <a:pPr>
                  <a:spcAft>
                    <a:spcPts val="600"/>
                  </a:spcAft>
                </a:pPr>
                <a14:m>
                  <m:oMath xmlns:m="http://schemas.openxmlformats.org/officeDocument/2006/math">
                    <m:r>
                      <a:rPr lang="en-US" sz="1400" b="1" i="1" smtClean="0">
                        <a:latin typeface="Cambria Math" panose="02040503050406030204" pitchFamily="18" charset="0"/>
                      </a:rPr>
                      <m:t>𝑨</m:t>
                    </m:r>
                    <m:r>
                      <a:rPr lang="en-US" sz="1400" b="0" i="0" smtClean="0">
                        <a:latin typeface="Cambria Math" panose="02040503050406030204" pitchFamily="18" charset="0"/>
                      </a:rPr>
                      <m:t>   </m:t>
                    </m:r>
                  </m:oMath>
                </a14:m>
                <a:r>
                  <a:rPr lang="en-US" sz="1400">
                    <a:cs typeface="Arial" panose="020B0604020202020204" pitchFamily="34" charset="0"/>
                  </a:rPr>
                  <a:t>molar density of adsorbed phase, </a:t>
                </a:r>
                <a14:m>
                  <m:oMath xmlns:m="http://schemas.openxmlformats.org/officeDocument/2006/math">
                    <m:r>
                      <m:rPr>
                        <m:sty m:val="p"/>
                      </m:rPr>
                      <a:rPr lang="en-US" sz="1400" b="0" i="0" smtClean="0">
                        <a:latin typeface="Cambria Math" panose="02040503050406030204" pitchFamily="18" charset="0"/>
                        <a:ea typeface="Cambria Math" panose="02040503050406030204" pitchFamily="18" charset="0"/>
                      </a:rPr>
                      <m:t>mol</m:t>
                    </m:r>
                    <m:r>
                      <a:rPr lang="en-US" sz="1400" b="0" i="0"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𝑚</m:t>
                        </m:r>
                      </m:e>
                      <m:sup>
                        <m:r>
                          <a:rPr lang="en-US" sz="1400" b="0" i="1" smtClean="0">
                            <a:latin typeface="Cambria Math" panose="02040503050406030204" pitchFamily="18" charset="0"/>
                            <a:ea typeface="Cambria Math" panose="02040503050406030204" pitchFamily="18" charset="0"/>
                          </a:rPr>
                          <m:t>3</m:t>
                        </m:r>
                      </m:sup>
                    </m:sSup>
                  </m:oMath>
                </a14:m>
                <a:endParaRPr lang="en-US" sz="1400">
                  <a:cs typeface="Arial" panose="020B0604020202020204" pitchFamily="34" charset="0"/>
                </a:endParaRPr>
              </a:p>
              <a:p>
                <a:pPr>
                  <a:spcAft>
                    <a:spcPts val="600"/>
                  </a:spcAft>
                </a:pPr>
                <a14:m>
                  <m:oMath xmlns:m="http://schemas.openxmlformats.org/officeDocument/2006/math">
                    <m:r>
                      <a:rPr lang="en-US" sz="1400" b="1" i="1" smtClean="0">
                        <a:latin typeface="Cambria Math" panose="02040503050406030204" pitchFamily="18" charset="0"/>
                      </a:rPr>
                      <m:t>𝑺</m:t>
                    </m:r>
                    <m:r>
                      <a:rPr lang="en-US" sz="1400" b="0" i="0" smtClean="0">
                        <a:latin typeface="Cambria Math" panose="02040503050406030204" pitchFamily="18" charset="0"/>
                      </a:rPr>
                      <m:t>   </m:t>
                    </m:r>
                  </m:oMath>
                </a14:m>
                <a:r>
                  <a:rPr lang="en-US" sz="1400">
                    <a:cs typeface="Arial" panose="020B0604020202020204" pitchFamily="34" charset="0"/>
                  </a:rPr>
                  <a:t>molar density of sieved phase, </a:t>
                </a:r>
                <a14:m>
                  <m:oMath xmlns:m="http://schemas.openxmlformats.org/officeDocument/2006/math">
                    <m:r>
                      <m:rPr>
                        <m:sty m:val="p"/>
                      </m:rPr>
                      <a:rPr lang="en-US" sz="1400" b="0" i="0" smtClean="0">
                        <a:latin typeface="Cambria Math" panose="02040503050406030204" pitchFamily="18" charset="0"/>
                        <a:ea typeface="Cambria Math" panose="02040503050406030204" pitchFamily="18" charset="0"/>
                      </a:rPr>
                      <m:t>mol</m:t>
                    </m:r>
                    <m:r>
                      <a:rPr lang="en-US" sz="1400" b="0" i="0"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𝑚</m:t>
                        </m:r>
                      </m:e>
                      <m:sup>
                        <m:r>
                          <a:rPr lang="en-US" sz="1400" b="0" i="1" smtClean="0">
                            <a:latin typeface="Cambria Math" panose="02040503050406030204" pitchFamily="18" charset="0"/>
                            <a:ea typeface="Cambria Math" panose="02040503050406030204" pitchFamily="18" charset="0"/>
                          </a:rPr>
                          <m:t>3</m:t>
                        </m:r>
                      </m:sup>
                    </m:sSup>
                  </m:oMath>
                </a14:m>
                <a:endParaRPr lang="en-US" sz="1400">
                  <a:cs typeface="Arial" panose="020B0604020202020204" pitchFamily="34" charset="0"/>
                </a:endParaRPr>
              </a:p>
              <a:p>
                <a:pPr>
                  <a:spcAft>
                    <a:spcPts val="600"/>
                  </a:spcAft>
                </a:pPr>
                <a14:m>
                  <m:oMath xmlns:m="http://schemas.openxmlformats.org/officeDocument/2006/math">
                    <m:r>
                      <a:rPr lang="en-US" sz="1400" b="1" i="1" smtClean="0">
                        <a:latin typeface="Cambria Math" panose="02040503050406030204" pitchFamily="18" charset="0"/>
                      </a:rPr>
                      <m:t>𝒕</m:t>
                    </m:r>
                    <m:r>
                      <a:rPr lang="en-US" sz="1400" b="0" i="0" smtClean="0">
                        <a:latin typeface="Cambria Math" panose="02040503050406030204" pitchFamily="18" charset="0"/>
                      </a:rPr>
                      <m:t>    </m:t>
                    </m:r>
                  </m:oMath>
                </a14:m>
                <a:r>
                  <a:rPr lang="en-US" sz="1400">
                    <a:cs typeface="Arial" panose="020B0604020202020204" pitchFamily="34" charset="0"/>
                  </a:rPr>
                  <a:t>time, </a:t>
                </a:r>
                <a14:m>
                  <m:oMath xmlns:m="http://schemas.openxmlformats.org/officeDocument/2006/math">
                    <m:r>
                      <m:rPr>
                        <m:sty m:val="p"/>
                      </m:rPr>
                      <a:rPr lang="en-US" sz="1400" b="0" i="0" smtClean="0">
                        <a:latin typeface="Cambria Math" panose="02040503050406030204" pitchFamily="18" charset="0"/>
                        <a:ea typeface="Cambria Math" panose="02040503050406030204" pitchFamily="18" charset="0"/>
                      </a:rPr>
                      <m:t>s</m:t>
                    </m:r>
                  </m:oMath>
                </a14:m>
                <a:endParaRPr lang="en-US" sz="1400">
                  <a:cs typeface="Arial" panose="020B0604020202020204" pitchFamily="34" charset="0"/>
                </a:endParaRPr>
              </a:p>
              <a:p>
                <a:pPr>
                  <a:spcAft>
                    <a:spcPts val="600"/>
                  </a:spcAft>
                </a:pPr>
                <a14:m>
                  <m:oMath xmlns:m="http://schemas.openxmlformats.org/officeDocument/2006/math">
                    <m:r>
                      <a:rPr lang="en-US" sz="1400" b="1" i="1" smtClean="0">
                        <a:latin typeface="Cambria Math" panose="02040503050406030204" pitchFamily="18" charset="0"/>
                      </a:rPr>
                      <m:t>𝒊</m:t>
                    </m:r>
                  </m:oMath>
                </a14:m>
                <a:r>
                  <a:rPr lang="en-US" sz="1400">
                    <a:cs typeface="Arial" panose="020B0604020202020204" pitchFamily="34" charset="0"/>
                  </a:rPr>
                  <a:t>   component i</a:t>
                </a:r>
              </a:p>
            </p:txBody>
          </p:sp>
        </mc:Choice>
        <mc:Fallback xmlns="">
          <p:sp>
            <p:nvSpPr>
              <p:cNvPr id="58" name="TextBox 57">
                <a:extLst>
                  <a:ext uri="{FF2B5EF4-FFF2-40B4-BE49-F238E27FC236}">
                    <a16:creationId xmlns:a16="http://schemas.microsoft.com/office/drawing/2014/main" id="{75E5060D-252F-456F-A76F-9C146C4F7D29}"/>
                  </a:ext>
                </a:extLst>
              </p:cNvPr>
              <p:cNvSpPr txBox="1">
                <a:spLocks noRot="1" noChangeAspect="1" noMove="1" noResize="1" noEditPoints="1" noAdjustHandles="1" noChangeArrowheads="1" noChangeShapeType="1" noTextEdit="1"/>
              </p:cNvSpPr>
              <p:nvPr/>
            </p:nvSpPr>
            <p:spPr>
              <a:xfrm>
                <a:off x="4677223" y="3585181"/>
                <a:ext cx="4953956" cy="2380652"/>
              </a:xfrm>
              <a:prstGeom prst="rect">
                <a:avLst/>
              </a:prstGeom>
              <a:blipFill>
                <a:blip r:embed="rId6"/>
                <a:stretch>
                  <a:fillRect t="-1279" b="-1790"/>
                </a:stretch>
              </a:blipFill>
            </p:spPr>
            <p:txBody>
              <a:bodyPr/>
              <a:lstStyle/>
              <a:p>
                <a:r>
                  <a:rPr lang="en-US">
                    <a:noFill/>
                  </a:rPr>
                  <a:t> </a:t>
                </a:r>
              </a:p>
            </p:txBody>
          </p:sp>
        </mc:Fallback>
      </mc:AlternateContent>
      <p:sp>
        <p:nvSpPr>
          <p:cNvPr id="60" name="Text Box 28">
            <a:extLst>
              <a:ext uri="{FF2B5EF4-FFF2-40B4-BE49-F238E27FC236}">
                <a16:creationId xmlns:a16="http://schemas.microsoft.com/office/drawing/2014/main" id="{785E4F16-A610-4BB4-8F81-01AD862F15A2}"/>
              </a:ext>
            </a:extLst>
          </p:cNvPr>
          <p:cNvSpPr txBox="1">
            <a:spLocks noChangeArrowheads="1"/>
          </p:cNvSpPr>
          <p:nvPr/>
        </p:nvSpPr>
        <p:spPr bwMode="auto">
          <a:xfrm>
            <a:off x="479600" y="931421"/>
            <a:ext cx="8579601" cy="33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60000" indent="-342900" algn="just">
              <a:spcBef>
                <a:spcPts val="0"/>
              </a:spcBef>
              <a:buFont typeface="Wingdings" panose="05000000000000000000" pitchFamily="2" charset="2"/>
              <a:buChar char="§"/>
            </a:pPr>
            <a:r>
              <a:rPr lang="en-US" altLang="zh-CN" sz="1800">
                <a:solidFill>
                  <a:srgbClr val="FFFFFF"/>
                </a:solidFill>
                <a:cs typeface="Arial"/>
              </a:rPr>
              <a:t>Continuity equation coupled diffusion, adsorption and sieving</a:t>
            </a:r>
          </a:p>
        </p:txBody>
      </p:sp>
    </p:spTree>
    <p:extLst>
      <p:ext uri="{BB962C8B-B14F-4D97-AF65-F5344CB8AC3E}">
        <p14:creationId xmlns:p14="http://schemas.microsoft.com/office/powerpoint/2010/main" val="799144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419BA58D-C85A-47D3-B8AB-7AE3C20330CE}"/>
                  </a:ext>
                </a:extLst>
              </p:cNvPr>
              <p:cNvSpPr/>
              <p:nvPr/>
            </p:nvSpPr>
            <p:spPr>
              <a:xfrm>
                <a:off x="251341" y="2040594"/>
                <a:ext cx="5997059" cy="4035848"/>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
                </a:pPr>
                <a14:m>
                  <m:oMath xmlns:m="http://schemas.openxmlformats.org/officeDocument/2006/math">
                    <m:acc>
                      <m:accPr>
                        <m:chr m:val="⃗"/>
                        <m:ctrlPr>
                          <a:rPr lang="en-US" sz="1600" b="1" i="1" smtClean="0">
                            <a:latin typeface="Cambria Math" panose="02040503050406030204" pitchFamily="18" charset="0"/>
                          </a:rPr>
                        </m:ctrlPr>
                      </m:accPr>
                      <m:e>
                        <m:r>
                          <a:rPr lang="en-US" sz="1600" b="1" i="1">
                            <a:latin typeface="Cambria Math" panose="02040503050406030204" pitchFamily="18" charset="0"/>
                          </a:rPr>
                          <m:t>𝑱</m:t>
                        </m:r>
                      </m:e>
                    </m:acc>
                    <m:r>
                      <a:rPr lang="en-US" sz="1600" b="1" i="1">
                        <a:latin typeface="Cambria Math" panose="02040503050406030204" pitchFamily="18" charset="0"/>
                      </a:rPr>
                      <m:t>=</m:t>
                    </m:r>
                    <m:r>
                      <a:rPr lang="en-US" sz="1600" b="1" i="1" smtClean="0">
                        <a:latin typeface="Cambria Math" panose="02040503050406030204" pitchFamily="18" charset="0"/>
                      </a:rPr>
                      <m:t>−</m:t>
                    </m:r>
                    <m:r>
                      <a:rPr lang="en-US" sz="1600" b="1" i="1">
                        <a:latin typeface="Cambria Math" panose="02040503050406030204" pitchFamily="18" charset="0"/>
                      </a:rPr>
                      <m:t>𝑫</m:t>
                    </m:r>
                    <m:r>
                      <a:rPr lang="en-US" sz="1600" b="1" i="1" smtClean="0">
                        <a:latin typeface="Cambria Math" panose="02040503050406030204" pitchFamily="18" charset="0"/>
                      </a:rPr>
                      <m:t> </m:t>
                    </m:r>
                    <m:f>
                      <m:fPr>
                        <m:ctrlPr>
                          <a:rPr lang="en-US" sz="1600" b="1" i="1">
                            <a:latin typeface="Cambria Math" panose="02040503050406030204" pitchFamily="18" charset="0"/>
                          </a:rPr>
                        </m:ctrlPr>
                      </m:fPr>
                      <m:num>
                        <m:r>
                          <a:rPr lang="en-US" sz="1600" b="1" i="1">
                            <a:latin typeface="Cambria Math" panose="02040503050406030204" pitchFamily="18" charset="0"/>
                          </a:rPr>
                          <m:t>𝝓</m:t>
                        </m:r>
                      </m:num>
                      <m:den>
                        <m:r>
                          <a:rPr lang="en-US" sz="1600" b="1" i="1">
                            <a:latin typeface="Cambria Math" panose="02040503050406030204" pitchFamily="18" charset="0"/>
                            <a:ea typeface="Cambria Math" panose="02040503050406030204" pitchFamily="18" charset="0"/>
                          </a:rPr>
                          <m:t>𝝉</m:t>
                        </m:r>
                      </m:den>
                    </m:f>
                    <m:r>
                      <a:rPr lang="en-US" sz="1600" b="1" i="1" smtClean="0">
                        <a:latin typeface="Cambria Math" panose="02040503050406030204" pitchFamily="18" charset="0"/>
                        <a:ea typeface="Cambria Math" panose="02040503050406030204" pitchFamily="18" charset="0"/>
                      </a:rPr>
                      <m:t> </m:t>
                    </m:r>
                    <m:r>
                      <a:rPr lang="en-US" sz="1600" b="1" i="1">
                        <a:latin typeface="Cambria Math" panose="02040503050406030204" pitchFamily="18" charset="0"/>
                        <a:ea typeface="Cambria Math" panose="02040503050406030204" pitchFamily="18" charset="0"/>
                      </a:rPr>
                      <m:t>𝛁</m:t>
                    </m:r>
                    <m:r>
                      <a:rPr lang="en-US" sz="1600" b="1" i="1">
                        <a:latin typeface="Cambria Math" panose="02040503050406030204" pitchFamily="18" charset="0"/>
                        <a:ea typeface="Cambria Math" panose="02040503050406030204" pitchFamily="18" charset="0"/>
                      </a:rPr>
                      <m:t>𝒄</m:t>
                    </m:r>
                  </m:oMath>
                </a14:m>
                <a:endParaRPr lang="en-US" sz="1600"/>
              </a:p>
              <a:p>
                <a:r>
                  <a:rPr lang="en-US" sz="1600"/>
                  <a:t>     </a:t>
                </a:r>
                <a14:m>
                  <m:oMath xmlns:m="http://schemas.openxmlformats.org/officeDocument/2006/math">
                    <m:r>
                      <a:rPr lang="en-US" sz="1600" b="1" i="1" smtClean="0">
                        <a:latin typeface="Cambria Math" panose="02040503050406030204" pitchFamily="18" charset="0"/>
                      </a:rPr>
                      <m:t>𝑫</m:t>
                    </m:r>
                  </m:oMath>
                </a14:m>
                <a:r>
                  <a:rPr lang="en-US" sz="1600"/>
                  <a:t>   binary diffusion coefficient, </a:t>
                </a:r>
                <a14:m>
                  <m:oMath xmlns:m="http://schemas.openxmlformats.org/officeDocument/2006/math">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𝑚</m:t>
                        </m:r>
                      </m:e>
                      <m:sup>
                        <m:r>
                          <a:rPr lang="en-US" sz="1600" b="0" i="1" smtClean="0">
                            <a:latin typeface="Cambria Math" panose="02040503050406030204" pitchFamily="18" charset="0"/>
                            <a:ea typeface="Cambria Math" panose="02040503050406030204" pitchFamily="18" charset="0"/>
                          </a:rPr>
                          <m:t>2</m:t>
                        </m:r>
                      </m:sup>
                    </m:sSup>
                    <m:r>
                      <a:rPr lang="en-US" sz="1600" b="0" i="0" smtClean="0">
                        <a:latin typeface="Cambria Math" panose="02040503050406030204" pitchFamily="18" charset="0"/>
                        <a:ea typeface="Cambria Math" panose="02040503050406030204" pitchFamily="18" charset="0"/>
                      </a:rPr>
                      <m:t>/</m:t>
                    </m:r>
                    <m:r>
                      <m:rPr>
                        <m:sty m:val="p"/>
                      </m:rPr>
                      <a:rPr lang="en-US" sz="1600" b="0" i="0" smtClean="0">
                        <a:latin typeface="Cambria Math" panose="02040503050406030204" pitchFamily="18" charset="0"/>
                        <a:ea typeface="Cambria Math" panose="02040503050406030204" pitchFamily="18" charset="0"/>
                      </a:rPr>
                      <m:t>s</m:t>
                    </m:r>
                  </m:oMath>
                </a14:m>
                <a:r>
                  <a:rPr lang="en-US" sz="1600"/>
                  <a:t>                           </a:t>
                </a:r>
              </a:p>
              <a:p>
                <a:r>
                  <a:rPr lang="en-US" sz="1600" b="1">
                    <a:ea typeface="Cambria Math" panose="02040503050406030204" pitchFamily="18" charset="0"/>
                  </a:rPr>
                  <a:t>     </a:t>
                </a:r>
                <a14:m>
                  <m:oMath xmlns:m="http://schemas.openxmlformats.org/officeDocument/2006/math">
                    <m:r>
                      <a:rPr lang="en-US" sz="1600" b="1" i="1" smtClean="0">
                        <a:latin typeface="Cambria Math" panose="02040503050406030204" pitchFamily="18" charset="0"/>
                        <a:ea typeface="Cambria Math" panose="02040503050406030204" pitchFamily="18" charset="0"/>
                      </a:rPr>
                      <m:t>𝝉</m:t>
                    </m:r>
                  </m:oMath>
                </a14:m>
                <a:r>
                  <a:rPr lang="en-US" sz="1600"/>
                  <a:t>    tortuosity</a:t>
                </a:r>
              </a:p>
              <a:p>
                <a:pPr marL="285750" indent="-285750">
                  <a:spcBef>
                    <a:spcPts val="600"/>
                  </a:spcBef>
                  <a:spcAft>
                    <a:spcPts val="600"/>
                  </a:spcAft>
                  <a:buFont typeface="Wingdings" panose="05000000000000000000" pitchFamily="2" charset="2"/>
                  <a:buChar char="§"/>
                </a:pPr>
                <a14:m>
                  <m:oMath xmlns:m="http://schemas.openxmlformats.org/officeDocument/2006/math">
                    <m:r>
                      <a:rPr lang="en-US" sz="1600" b="1" i="1" smtClean="0">
                        <a:latin typeface="Cambria Math" panose="02040503050406030204" pitchFamily="18" charset="0"/>
                      </a:rPr>
                      <m:t>𝑨</m:t>
                    </m:r>
                    <m:r>
                      <a:rPr lang="en-US" sz="1600" b="1" i="1" smtClean="0">
                        <a:latin typeface="Cambria Math" panose="02040503050406030204" pitchFamily="18" charset="0"/>
                      </a:rPr>
                      <m:t>=</m:t>
                    </m:r>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𝑨</m:t>
                        </m:r>
                      </m:e>
                      <m:sub>
                        <m:r>
                          <a:rPr lang="en-US" sz="1600" b="1" i="1" smtClean="0">
                            <a:latin typeface="Cambria Math" panose="02040503050406030204" pitchFamily="18" charset="0"/>
                            <a:ea typeface="Cambria Math" panose="02040503050406030204" pitchFamily="18" charset="0"/>
                          </a:rPr>
                          <m:t>𝒔</m:t>
                        </m:r>
                      </m:sub>
                    </m:sSub>
                    <m:r>
                      <a:rPr lang="en-US" sz="1600" b="1" i="1" smtClean="0">
                        <a:latin typeface="Cambria Math" panose="02040503050406030204" pitchFamily="18" charset="0"/>
                        <a:ea typeface="Cambria Math" panose="02040503050406030204" pitchFamily="18" charset="0"/>
                      </a:rPr>
                      <m:t> </m:t>
                    </m:r>
                    <m:r>
                      <a:rPr lang="en-US" sz="1600" b="1" i="1" smtClean="0">
                        <a:latin typeface="Cambria Math" panose="02040503050406030204" pitchFamily="18" charset="0"/>
                        <a:ea typeface="Cambria Math" panose="02040503050406030204" pitchFamily="18" charset="0"/>
                      </a:rPr>
                      <m:t>𝝆</m:t>
                    </m:r>
                    <m:r>
                      <a:rPr lang="en-US" sz="1600" b="1" i="1" smtClean="0">
                        <a:latin typeface="Cambria Math" panose="02040503050406030204" pitchFamily="18" charset="0"/>
                        <a:ea typeface="Cambria Math" panose="02040503050406030204" pitchFamily="18" charset="0"/>
                      </a:rPr>
                      <m:t> </m:t>
                    </m:r>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𝒂</m:t>
                        </m:r>
                      </m:e>
                      <m:sub>
                        <m:r>
                          <a:rPr lang="en-US" sz="1600" b="1" i="1" smtClean="0">
                            <a:latin typeface="Cambria Math" panose="02040503050406030204" pitchFamily="18" charset="0"/>
                            <a:ea typeface="Cambria Math" panose="02040503050406030204" pitchFamily="18" charset="0"/>
                          </a:rPr>
                          <m:t>𝒎𝒂𝒙</m:t>
                        </m:r>
                      </m:sub>
                    </m:sSub>
                    <m:d>
                      <m:dPr>
                        <m:ctrlPr>
                          <a:rPr lang="en-US" sz="1600" b="1"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𝟏</m:t>
                        </m:r>
                        <m:r>
                          <a:rPr lang="en-US" sz="1600" b="1" i="1" smtClean="0">
                            <a:latin typeface="Cambria Math" panose="02040503050406030204" pitchFamily="18" charset="0"/>
                            <a:ea typeface="Cambria Math" panose="02040503050406030204" pitchFamily="18" charset="0"/>
                          </a:rPr>
                          <m:t>−</m:t>
                        </m:r>
                        <m:sSup>
                          <m:sSupPr>
                            <m:ctrlPr>
                              <a:rPr lang="en-US" sz="1600" b="1" i="1" smtClean="0">
                                <a:latin typeface="Cambria Math" panose="02040503050406030204" pitchFamily="18" charset="0"/>
                                <a:ea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𝒆</m:t>
                            </m:r>
                          </m:e>
                          <m:sup>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𝒎𝒕</m:t>
                            </m:r>
                          </m:sup>
                        </m:sSup>
                      </m:e>
                    </m:d>
                  </m:oMath>
                </a14:m>
                <a:endParaRPr lang="en-US" sz="1600"/>
              </a:p>
              <a:p>
                <a:r>
                  <a:rPr lang="en-US" sz="1600" b="1">
                    <a:ea typeface="Cambria Math" panose="02040503050406030204" pitchFamily="18" charset="0"/>
                  </a:rPr>
                  <a:t>     </a:t>
                </a:r>
                <a14:m>
                  <m:oMath xmlns:m="http://schemas.openxmlformats.org/officeDocument/2006/math">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𝑨</m:t>
                        </m:r>
                      </m:e>
                      <m:sub>
                        <m:r>
                          <a:rPr lang="en-US" sz="1600" b="1" i="1" smtClean="0">
                            <a:latin typeface="Cambria Math" panose="02040503050406030204" pitchFamily="18" charset="0"/>
                            <a:ea typeface="Cambria Math" panose="02040503050406030204" pitchFamily="18" charset="0"/>
                          </a:rPr>
                          <m:t>𝒔</m:t>
                        </m:r>
                      </m:sub>
                    </m:sSub>
                  </m:oMath>
                </a14:m>
                <a:r>
                  <a:rPr lang="en-US" sz="1600"/>
                  <a:t>        specific surface area of rock sample, </a:t>
                </a:r>
                <a14:m>
                  <m:oMath xmlns:m="http://schemas.openxmlformats.org/officeDocument/2006/math">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𝑚</m:t>
                        </m:r>
                      </m:e>
                      <m:sup>
                        <m:r>
                          <a:rPr lang="en-US" sz="1600" b="0" i="1" smtClean="0">
                            <a:latin typeface="Cambria Math" panose="02040503050406030204" pitchFamily="18" charset="0"/>
                            <a:ea typeface="Cambria Math" panose="02040503050406030204" pitchFamily="18" charset="0"/>
                          </a:rPr>
                          <m:t>2</m:t>
                        </m:r>
                      </m:sup>
                    </m:sSup>
                    <m:r>
                      <a:rPr lang="en-US" sz="1600" b="0" i="0" smtClean="0">
                        <a:latin typeface="Cambria Math" panose="02040503050406030204" pitchFamily="18" charset="0"/>
                        <a:ea typeface="Cambria Math" panose="02040503050406030204" pitchFamily="18" charset="0"/>
                      </a:rPr>
                      <m:t>/</m:t>
                    </m:r>
                    <m:r>
                      <m:rPr>
                        <m:sty m:val="p"/>
                      </m:rPr>
                      <a:rPr lang="en-US" sz="1600" b="0" i="0" smtClean="0">
                        <a:latin typeface="Cambria Math" panose="02040503050406030204" pitchFamily="18" charset="0"/>
                        <a:ea typeface="Cambria Math" panose="02040503050406030204" pitchFamily="18" charset="0"/>
                      </a:rPr>
                      <m:t>g</m:t>
                    </m:r>
                  </m:oMath>
                </a14:m>
                <a:endParaRPr lang="en-US" sz="1600"/>
              </a:p>
              <a:p>
                <a:r>
                  <a:rPr lang="en-US" sz="1600" b="1">
                    <a:ea typeface="Cambria Math" panose="02040503050406030204" pitchFamily="18" charset="0"/>
                  </a:rPr>
                  <a:t>     </a:t>
                </a:r>
                <a14:m>
                  <m:oMath xmlns:m="http://schemas.openxmlformats.org/officeDocument/2006/math">
                    <m:r>
                      <a:rPr lang="en-US" sz="1600" b="1" i="1" smtClean="0">
                        <a:latin typeface="Cambria Math" panose="02040503050406030204" pitchFamily="18" charset="0"/>
                        <a:ea typeface="Cambria Math" panose="02040503050406030204" pitchFamily="18" charset="0"/>
                      </a:rPr>
                      <m:t>𝝆</m:t>
                    </m:r>
                  </m:oMath>
                </a14:m>
                <a:r>
                  <a:rPr lang="en-US" sz="1600"/>
                  <a:t>          density of rock sample, </a:t>
                </a:r>
                <a14:m>
                  <m:oMath xmlns:m="http://schemas.openxmlformats.org/officeDocument/2006/math">
                    <m:r>
                      <a:rPr lang="en-US" sz="1600" b="0" i="1" smtClean="0">
                        <a:latin typeface="Cambria Math" panose="02040503050406030204" pitchFamily="18" charset="0"/>
                        <a:ea typeface="Cambria Math" panose="02040503050406030204" pitchFamily="18" charset="0"/>
                      </a:rPr>
                      <m:t>𝑔</m:t>
                    </m:r>
                    <m:r>
                      <a:rPr lang="en-US" sz="1600" b="0" i="0"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𝑚</m:t>
                        </m:r>
                      </m:e>
                      <m:sup>
                        <m:r>
                          <a:rPr lang="en-US" sz="1600" b="0" i="1" smtClean="0">
                            <a:latin typeface="Cambria Math" panose="02040503050406030204" pitchFamily="18" charset="0"/>
                            <a:ea typeface="Cambria Math" panose="02040503050406030204" pitchFamily="18" charset="0"/>
                          </a:rPr>
                          <m:t>3</m:t>
                        </m:r>
                      </m:sup>
                    </m:sSup>
                  </m:oMath>
                </a14:m>
                <a:r>
                  <a:rPr lang="en-US" sz="1600" b="1">
                    <a:ea typeface="Cambria Math" panose="02040503050406030204" pitchFamily="18" charset="0"/>
                  </a:rPr>
                  <a:t> </a:t>
                </a:r>
              </a:p>
              <a:p>
                <a:r>
                  <a:rPr lang="en-US" sz="1600" b="1">
                    <a:ea typeface="Cambria Math" panose="02040503050406030204" pitchFamily="18" charset="0"/>
                  </a:rPr>
                  <a:t>     </a:t>
                </a:r>
                <a14:m>
                  <m:oMath xmlns:m="http://schemas.openxmlformats.org/officeDocument/2006/math">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𝒂</m:t>
                        </m:r>
                      </m:e>
                      <m:sub>
                        <m:r>
                          <a:rPr lang="en-US" sz="1600" b="1" i="1" smtClean="0">
                            <a:latin typeface="Cambria Math" panose="02040503050406030204" pitchFamily="18" charset="0"/>
                            <a:ea typeface="Cambria Math" panose="02040503050406030204" pitchFamily="18" charset="0"/>
                          </a:rPr>
                          <m:t>𝒎𝒂𝒙</m:t>
                        </m:r>
                      </m:sub>
                    </m:sSub>
                  </m:oMath>
                </a14:m>
                <a:r>
                  <a:rPr lang="en-US" sz="1600"/>
                  <a:t>    maximum adsorption capacity of rock sample</a:t>
                </a:r>
              </a:p>
              <a:p>
                <a:r>
                  <a:rPr lang="en-US" sz="1600"/>
                  <a:t>                 for a specific component, </a:t>
                </a:r>
                <a14:m>
                  <m:oMath xmlns:m="http://schemas.openxmlformats.org/officeDocument/2006/math">
                    <m:r>
                      <a:rPr lang="en-US" sz="1600" b="0" i="1" smtClean="0">
                        <a:latin typeface="Cambria Math" panose="02040503050406030204" pitchFamily="18" charset="0"/>
                        <a:ea typeface="Cambria Math" panose="02040503050406030204" pitchFamily="18" charset="0"/>
                      </a:rPr>
                      <m:t>𝑚𝑜𝑙</m:t>
                    </m:r>
                    <m:r>
                      <a:rPr lang="en-US" sz="1600" b="0" i="0"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𝑚</m:t>
                        </m:r>
                      </m:e>
                      <m:sup>
                        <m:r>
                          <a:rPr lang="en-US" sz="1600" b="0" i="1" smtClean="0">
                            <a:latin typeface="Cambria Math" panose="02040503050406030204" pitchFamily="18" charset="0"/>
                            <a:ea typeface="Cambria Math" panose="02040503050406030204" pitchFamily="18" charset="0"/>
                          </a:rPr>
                          <m:t>2</m:t>
                        </m:r>
                      </m:sup>
                    </m:sSup>
                  </m:oMath>
                </a14:m>
                <a:endParaRPr lang="en-US" sz="1600"/>
              </a:p>
              <a:p>
                <a:r>
                  <a:rPr lang="en-US" sz="1600" b="1">
                    <a:ea typeface="Cambria Math" panose="02040503050406030204" pitchFamily="18" charset="0"/>
                  </a:rPr>
                  <a:t>     </a:t>
                </a:r>
                <a14:m>
                  <m:oMath xmlns:m="http://schemas.openxmlformats.org/officeDocument/2006/math">
                    <m:r>
                      <a:rPr lang="en-US" sz="1600" b="1" i="1" smtClean="0">
                        <a:solidFill>
                          <a:srgbClr val="FFFF00"/>
                        </a:solidFill>
                        <a:latin typeface="Cambria Math" panose="02040503050406030204" pitchFamily="18" charset="0"/>
                        <a:ea typeface="Cambria Math" panose="02040503050406030204" pitchFamily="18" charset="0"/>
                      </a:rPr>
                      <m:t>𝒎</m:t>
                    </m:r>
                  </m:oMath>
                </a14:m>
                <a:r>
                  <a:rPr lang="en-US" sz="1600"/>
                  <a:t>         speed coefficient for adsorption</a:t>
                </a:r>
                <a:endParaRPr lang="en-US" sz="1600">
                  <a:solidFill>
                    <a:srgbClr val="FFFF00"/>
                  </a:solidFill>
                </a:endParaRPr>
              </a:p>
              <a:p>
                <a:r>
                  <a:rPr lang="en-US" sz="1600" b="1">
                    <a:ea typeface="Cambria Math" panose="02040503050406030204" pitchFamily="18" charset="0"/>
                  </a:rPr>
                  <a:t>     </a:t>
                </a:r>
                <a14:m>
                  <m:oMath xmlns:m="http://schemas.openxmlformats.org/officeDocument/2006/math">
                    <m:r>
                      <a:rPr lang="en-US" sz="1600" b="1" i="0" smtClean="0">
                        <a:latin typeface="Cambria Math" panose="02040503050406030204" pitchFamily="18" charset="0"/>
                        <a:ea typeface="Cambria Math" panose="02040503050406030204" pitchFamily="18" charset="0"/>
                      </a:rPr>
                      <m:t>𝐭</m:t>
                    </m:r>
                  </m:oMath>
                </a14:m>
                <a:r>
                  <a:rPr lang="en-US" sz="1600"/>
                  <a:t>           time, </a:t>
                </a:r>
                <a14:m>
                  <m:oMath xmlns:m="http://schemas.openxmlformats.org/officeDocument/2006/math">
                    <m:r>
                      <a:rPr lang="en-US" sz="1600" b="0" i="1" smtClean="0">
                        <a:latin typeface="Cambria Math" panose="02040503050406030204" pitchFamily="18" charset="0"/>
                        <a:ea typeface="Cambria Math" panose="02040503050406030204" pitchFamily="18" charset="0"/>
                      </a:rPr>
                      <m:t>𝑠</m:t>
                    </m:r>
                  </m:oMath>
                </a14:m>
                <a:endParaRPr lang="en-US" sz="1600"/>
              </a:p>
              <a:p>
                <a:pPr marL="285750" indent="-285750">
                  <a:spcBef>
                    <a:spcPts val="600"/>
                  </a:spcBef>
                  <a:spcAft>
                    <a:spcPts val="600"/>
                  </a:spcAft>
                  <a:buFont typeface="Wingdings" panose="05000000000000000000" pitchFamily="2" charset="2"/>
                  <a:buChar char="§"/>
                </a:pPr>
                <a14:m>
                  <m:oMath xmlns:m="http://schemas.openxmlformats.org/officeDocument/2006/math">
                    <m:r>
                      <a:rPr lang="en-US" sz="1600" b="1" i="1" smtClean="0">
                        <a:latin typeface="Cambria Math" panose="02040503050406030204" pitchFamily="18" charset="0"/>
                      </a:rPr>
                      <m:t>𝑺</m:t>
                    </m:r>
                    <m:r>
                      <a:rPr lang="en-US" sz="1600" b="1" i="1" smtClean="0">
                        <a:latin typeface="Cambria Math" panose="02040503050406030204" pitchFamily="18" charset="0"/>
                      </a:rPr>
                      <m:t>=</m:t>
                    </m:r>
                    <m:sSub>
                      <m:sSubPr>
                        <m:ctrlPr>
                          <a:rPr lang="en-US" sz="1600" b="1"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𝑺</m:t>
                        </m:r>
                      </m:e>
                      <m:sub>
                        <m:r>
                          <a:rPr lang="en-US" sz="1600" b="1" i="1" smtClean="0">
                            <a:latin typeface="Cambria Math" panose="02040503050406030204" pitchFamily="18" charset="0"/>
                            <a:ea typeface="Cambria Math" panose="02040503050406030204" pitchFamily="18" charset="0"/>
                          </a:rPr>
                          <m:t>𝒎𝒂𝒙</m:t>
                        </m:r>
                      </m:sub>
                    </m:sSub>
                    <m:d>
                      <m:dPr>
                        <m:ctrlPr>
                          <a:rPr lang="en-US" sz="1600" b="1" i="1" smtClean="0">
                            <a:latin typeface="Cambria Math" panose="02040503050406030204" pitchFamily="18" charset="0"/>
                            <a:ea typeface="Cambria Math" panose="02040503050406030204" pitchFamily="18" charset="0"/>
                          </a:rPr>
                        </m:ctrlPr>
                      </m:dPr>
                      <m:e>
                        <m:r>
                          <a:rPr lang="en-US" sz="1600" b="1" i="1" smtClean="0">
                            <a:latin typeface="Cambria Math" panose="02040503050406030204" pitchFamily="18" charset="0"/>
                            <a:ea typeface="Cambria Math" panose="02040503050406030204" pitchFamily="18" charset="0"/>
                          </a:rPr>
                          <m:t>𝟏</m:t>
                        </m:r>
                        <m:r>
                          <a:rPr lang="en-US" sz="1600" b="1" i="1" smtClean="0">
                            <a:latin typeface="Cambria Math" panose="02040503050406030204" pitchFamily="18" charset="0"/>
                            <a:ea typeface="Cambria Math" panose="02040503050406030204" pitchFamily="18" charset="0"/>
                          </a:rPr>
                          <m:t>−</m:t>
                        </m:r>
                        <m:sSup>
                          <m:sSupPr>
                            <m:ctrlPr>
                              <a:rPr lang="en-US" sz="1600" b="1" i="1" smtClean="0">
                                <a:latin typeface="Cambria Math" panose="02040503050406030204" pitchFamily="18" charset="0"/>
                                <a:ea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𝒆</m:t>
                            </m:r>
                          </m:e>
                          <m:sup>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𝒏𝒕</m:t>
                            </m:r>
                          </m:sup>
                        </m:sSup>
                      </m:e>
                    </m:d>
                  </m:oMath>
                </a14:m>
                <a:endParaRPr lang="en-US" sz="1600"/>
              </a:p>
              <a:p>
                <a:r>
                  <a:rPr lang="en-US" sz="1600" b="1">
                    <a:ea typeface="Cambria Math" panose="02040503050406030204" pitchFamily="18" charset="0"/>
                  </a:rPr>
                  <a:t>     </a:t>
                </a:r>
                <a14:m>
                  <m:oMath xmlns:m="http://schemas.openxmlformats.org/officeDocument/2006/math">
                    <m:sSub>
                      <m:sSubPr>
                        <m:ctrlPr>
                          <a:rPr lang="en-US" sz="1600" b="1" i="1" smtClean="0">
                            <a:solidFill>
                              <a:srgbClr val="FFFF00"/>
                            </a:solidFill>
                            <a:latin typeface="Cambria Math" panose="02040503050406030204" pitchFamily="18" charset="0"/>
                            <a:ea typeface="Cambria Math" panose="02040503050406030204" pitchFamily="18" charset="0"/>
                          </a:rPr>
                        </m:ctrlPr>
                      </m:sSubPr>
                      <m:e>
                        <m:r>
                          <a:rPr lang="en-US" sz="1600" b="1" i="1" smtClean="0">
                            <a:solidFill>
                              <a:srgbClr val="FFFF00"/>
                            </a:solidFill>
                            <a:latin typeface="Cambria Math" panose="02040503050406030204" pitchFamily="18" charset="0"/>
                            <a:ea typeface="Cambria Math" panose="02040503050406030204" pitchFamily="18" charset="0"/>
                          </a:rPr>
                          <m:t>𝑺</m:t>
                        </m:r>
                      </m:e>
                      <m:sub>
                        <m:r>
                          <a:rPr lang="en-US" sz="1600" b="1" i="1" smtClean="0">
                            <a:solidFill>
                              <a:srgbClr val="FFFF00"/>
                            </a:solidFill>
                            <a:latin typeface="Cambria Math" panose="02040503050406030204" pitchFamily="18" charset="0"/>
                            <a:ea typeface="Cambria Math" panose="02040503050406030204" pitchFamily="18" charset="0"/>
                          </a:rPr>
                          <m:t>𝒎𝒂𝒙</m:t>
                        </m:r>
                      </m:sub>
                    </m:sSub>
                  </m:oMath>
                </a14:m>
                <a:r>
                  <a:rPr lang="en-US" sz="1600"/>
                  <a:t>    maximum sieving capacity of a single grid block  </a:t>
                </a:r>
              </a:p>
              <a:p>
                <a:r>
                  <a:rPr lang="en-US" sz="1600"/>
                  <a:t>                 in a rock sample for a specific component, </a:t>
                </a:r>
                <a14:m>
                  <m:oMath xmlns:m="http://schemas.openxmlformats.org/officeDocument/2006/math">
                    <m:r>
                      <a:rPr lang="en-US" sz="1600" b="0" i="1" smtClean="0">
                        <a:latin typeface="Cambria Math" panose="02040503050406030204" pitchFamily="18" charset="0"/>
                        <a:ea typeface="Cambria Math" panose="02040503050406030204" pitchFamily="18" charset="0"/>
                      </a:rPr>
                      <m:t>𝑚𝑜𝑙</m:t>
                    </m:r>
                    <m:r>
                      <a:rPr lang="en-US" sz="1600" b="0" i="0"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𝑚</m:t>
                        </m:r>
                      </m:e>
                      <m:sup>
                        <m:r>
                          <a:rPr lang="en-US" sz="1600" b="0" i="1" smtClean="0">
                            <a:latin typeface="Cambria Math" panose="02040503050406030204" pitchFamily="18" charset="0"/>
                            <a:ea typeface="Cambria Math" panose="02040503050406030204" pitchFamily="18" charset="0"/>
                          </a:rPr>
                          <m:t>3</m:t>
                        </m:r>
                      </m:sup>
                    </m:sSup>
                  </m:oMath>
                </a14:m>
                <a:endParaRPr lang="en-US" sz="1600" b="1">
                  <a:ea typeface="Cambria Math" panose="02040503050406030204" pitchFamily="18" charset="0"/>
                </a:endParaRPr>
              </a:p>
              <a:p>
                <a:r>
                  <a:rPr lang="en-US" sz="1600" b="1">
                    <a:ea typeface="Cambria Math" panose="02040503050406030204" pitchFamily="18" charset="0"/>
                  </a:rPr>
                  <a:t>     </a:t>
                </a:r>
                <a14:m>
                  <m:oMath xmlns:m="http://schemas.openxmlformats.org/officeDocument/2006/math">
                    <m:r>
                      <a:rPr lang="en-US" sz="1600" b="1" i="1" smtClean="0">
                        <a:solidFill>
                          <a:srgbClr val="FFFF00"/>
                        </a:solidFill>
                        <a:latin typeface="Cambria Math" panose="02040503050406030204" pitchFamily="18" charset="0"/>
                        <a:ea typeface="Cambria Math" panose="02040503050406030204" pitchFamily="18" charset="0"/>
                      </a:rPr>
                      <m:t>𝒏</m:t>
                    </m:r>
                  </m:oMath>
                </a14:m>
                <a:r>
                  <a:rPr lang="en-US" sz="1600"/>
                  <a:t>         speed coefficient for sieving </a:t>
                </a:r>
                <a:endParaRPr lang="en-US" sz="1600">
                  <a:solidFill>
                    <a:srgbClr val="FFFF00"/>
                  </a:solidFill>
                </a:endParaRPr>
              </a:p>
            </p:txBody>
          </p:sp>
        </mc:Choice>
        <mc:Fallback xmlns="">
          <p:sp>
            <p:nvSpPr>
              <p:cNvPr id="61" name="Rectangle 60">
                <a:extLst>
                  <a:ext uri="{FF2B5EF4-FFF2-40B4-BE49-F238E27FC236}">
                    <a16:creationId xmlns:a16="http://schemas.microsoft.com/office/drawing/2014/main" id="{419BA58D-C85A-47D3-B8AB-7AE3C20330CE}"/>
                  </a:ext>
                </a:extLst>
              </p:cNvPr>
              <p:cNvSpPr>
                <a:spLocks noRot="1" noChangeAspect="1" noMove="1" noResize="1" noEditPoints="1" noAdjustHandles="1" noChangeArrowheads="1" noChangeShapeType="1" noTextEdit="1"/>
              </p:cNvSpPr>
              <p:nvPr/>
            </p:nvSpPr>
            <p:spPr>
              <a:xfrm>
                <a:off x="251341" y="2040594"/>
                <a:ext cx="5997059" cy="4035848"/>
              </a:xfrm>
              <a:prstGeom prst="rect">
                <a:avLst/>
              </a:prstGeom>
              <a:blipFill>
                <a:blip r:embed="rId3"/>
                <a:stretch>
                  <a:fillRect l="-407" t="-604" b="-1057"/>
                </a:stretch>
              </a:blipFill>
            </p:spPr>
            <p:txBody>
              <a:bodyPr/>
              <a:lstStyle/>
              <a:p>
                <a:r>
                  <a:rPr lang="en-US">
                    <a:noFill/>
                  </a:rPr>
                  <a:t> </a:t>
                </a:r>
              </a:p>
            </p:txBody>
          </p:sp>
        </mc:Fallback>
      </mc:AlternateContent>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13</a:t>
            </a:fld>
            <a:endParaRPr lang="en-US" sz="1400">
              <a:solidFill>
                <a:srgbClr val="000000"/>
              </a:solidFill>
            </a:endParaRPr>
          </a:p>
        </p:txBody>
      </p:sp>
      <p:pic>
        <p:nvPicPr>
          <p:cNvPr id="3" name="Picture 2"/>
          <p:cNvPicPr>
            <a:picLocks noChangeAspect="1"/>
          </p:cNvPicPr>
          <p:nvPr/>
        </p:nvPicPr>
        <p:blipFill>
          <a:blip r:embed="rId4"/>
          <a:stretch>
            <a:fillRect/>
          </a:stretch>
        </p:blipFill>
        <p:spPr>
          <a:xfrm>
            <a:off x="4559300" y="3416300"/>
            <a:ext cx="12700" cy="12700"/>
          </a:xfrm>
          <a:prstGeom prst="rect">
            <a:avLst/>
          </a:prstGeom>
        </p:spPr>
      </p:pic>
      <p:pic>
        <p:nvPicPr>
          <p:cNvPr id="4" name="Picture 3"/>
          <p:cNvPicPr>
            <a:picLocks noChangeAspect="1"/>
          </p:cNvPicPr>
          <p:nvPr/>
        </p:nvPicPr>
        <p:blipFill>
          <a:blip r:embed="rId4"/>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1925527" cy="523220"/>
          </a:xfrm>
          <a:prstGeom prst="rect">
            <a:avLst/>
          </a:prstGeom>
        </p:spPr>
        <p:txBody>
          <a:bodyPr wrap="none">
            <a:spAutoFit/>
          </a:bodyPr>
          <a:lstStyle/>
          <a:p>
            <a:r>
              <a:rPr lang="en-US" sz="2800" b="1">
                <a:solidFill>
                  <a:srgbClr val="000000"/>
                </a:solidFill>
                <a:latin typeface="Arial Rounded MT Bold"/>
                <a:cs typeface="Arial Rounded MT Bold"/>
              </a:rPr>
              <a:t>1-D Model</a:t>
            </a:r>
          </a:p>
        </p:txBody>
      </p:sp>
      <p:sp>
        <p:nvSpPr>
          <p:cNvPr id="22" name="TextBox 21">
            <a:extLst>
              <a:ext uri="{FF2B5EF4-FFF2-40B4-BE49-F238E27FC236}">
                <a16:creationId xmlns:a16="http://schemas.microsoft.com/office/drawing/2014/main" id="{C6887856-187D-4789-AAEA-B57BCE904105}"/>
              </a:ext>
            </a:extLst>
          </p:cNvPr>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grpSp>
        <p:nvGrpSpPr>
          <p:cNvPr id="8" name="Group 7">
            <a:extLst>
              <a:ext uri="{FF2B5EF4-FFF2-40B4-BE49-F238E27FC236}">
                <a16:creationId xmlns:a16="http://schemas.microsoft.com/office/drawing/2014/main" id="{222F8C47-EFED-4E94-B4DF-0DF8652F2BDD}"/>
              </a:ext>
            </a:extLst>
          </p:cNvPr>
          <p:cNvGrpSpPr/>
          <p:nvPr/>
        </p:nvGrpSpPr>
        <p:grpSpPr>
          <a:xfrm>
            <a:off x="251341" y="902991"/>
            <a:ext cx="8329806" cy="1413464"/>
            <a:chOff x="386682" y="1020528"/>
            <a:chExt cx="8329806" cy="1413464"/>
          </a:xfrm>
        </p:grpSpPr>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A8311EE7-B940-4E61-B0F1-62F59377FD41}"/>
                    </a:ext>
                  </a:extLst>
                </p:cNvPr>
                <p:cNvSpPr/>
                <p:nvPr/>
              </p:nvSpPr>
              <p:spPr>
                <a:xfrm>
                  <a:off x="427512" y="1020528"/>
                  <a:ext cx="8288976" cy="1413464"/>
                </a:xfrm>
                <a:prstGeom prst="rect">
                  <a:avLst/>
                </a:prstGeom>
              </p:spPr>
              <p:txBody>
                <a:bodyPr wrap="square">
                  <a:spAutoFit/>
                </a:bodyPr>
                <a:lstStyle/>
                <a:p>
                  <a:pPr>
                    <a:spcAft>
                      <a:spcPts val="600"/>
                    </a:spcAft>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m:t>
                        </m:r>
                        <m:r>
                          <a:rPr lang="en-US" sz="1600" b="1" i="1">
                            <a:latin typeface="Cambria Math" panose="02040503050406030204" pitchFamily="18" charset="0"/>
                          </a:rPr>
                          <m:t>𝜵</m:t>
                        </m:r>
                        <m:r>
                          <a:rPr lang="en-US" sz="1600" b="1" i="1">
                            <a:latin typeface="Cambria Math" panose="02040503050406030204" pitchFamily="18" charset="0"/>
                          </a:rPr>
                          <m:t>∙</m:t>
                        </m:r>
                        <m:acc>
                          <m:accPr>
                            <m:chr m:val="⃗"/>
                            <m:ctrlPr>
                              <a:rPr lang="en-US" sz="1600" b="1" i="1">
                                <a:latin typeface="Cambria Math" panose="02040503050406030204" pitchFamily="18" charset="0"/>
                              </a:rPr>
                            </m:ctrlPr>
                          </m:accPr>
                          <m:e>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𝑱</m:t>
                                </m:r>
                              </m:e>
                              <m:sub>
                                <m:r>
                                  <a:rPr lang="en-US" sz="1600" b="1" i="1" smtClean="0">
                                    <a:latin typeface="Cambria Math" panose="02040503050406030204" pitchFamily="18" charset="0"/>
                                  </a:rPr>
                                  <m:t>𝟏</m:t>
                                </m:r>
                              </m:sub>
                            </m:sSub>
                          </m:e>
                        </m:acc>
                        <m:r>
                          <a:rPr lang="en-US" sz="1600" b="1" i="1">
                            <a:latin typeface="Cambria Math" panose="02040503050406030204" pitchFamily="18" charset="0"/>
                          </a:rPr>
                          <m:t>−</m:t>
                        </m:r>
                        <m:r>
                          <a:rPr lang="en-US" sz="1600" b="1" i="1">
                            <a:latin typeface="Cambria Math" panose="02040503050406030204" pitchFamily="18" charset="0"/>
                          </a:rPr>
                          <m:t>𝛁</m:t>
                        </m:r>
                        <m:d>
                          <m:dPr>
                            <m:ctrlPr>
                              <a:rPr lang="en-US" sz="1600" b="1" i="1" smtClean="0">
                                <a:latin typeface="Cambria Math" panose="02040503050406030204" pitchFamily="18" charset="0"/>
                              </a:rPr>
                            </m:ctrlPr>
                          </m:dPr>
                          <m:e>
                            <m:acc>
                              <m:accPr>
                                <m:chr m:val="⃗"/>
                                <m:ctrlPr>
                                  <a:rPr lang="en-US" sz="1600" b="1" i="1">
                                    <a:latin typeface="Cambria Math" panose="02040503050406030204" pitchFamily="18" charset="0"/>
                                  </a:rPr>
                                </m:ctrlPr>
                              </m:accPr>
                              <m:e>
                                <m:r>
                                  <a:rPr lang="en-US" sz="1600" b="1" i="1">
                                    <a:latin typeface="Cambria Math" panose="02040503050406030204" pitchFamily="18" charset="0"/>
                                  </a:rPr>
                                  <m:t>𝒗</m:t>
                                </m:r>
                              </m:e>
                            </m:acc>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𝒄</m:t>
                                </m:r>
                              </m:e>
                              <m:sub>
                                <m:r>
                                  <a:rPr lang="en-US" sz="1600" b="1" i="1" smtClean="0">
                                    <a:latin typeface="Cambria Math" panose="02040503050406030204" pitchFamily="18" charset="0"/>
                                  </a:rPr>
                                  <m:t>𝟏</m:t>
                                </m:r>
                              </m:sub>
                            </m:sSub>
                          </m:e>
                        </m:d>
                        <m:r>
                          <a:rPr lang="en-US" sz="1600" b="1" i="1">
                            <a:latin typeface="Cambria Math" panose="02040503050406030204" pitchFamily="18" charset="0"/>
                          </a:rPr>
                          <m:t>=</m:t>
                        </m:r>
                        <m:r>
                          <a:rPr lang="en-US" sz="1600" b="1" i="1">
                            <a:latin typeface="Cambria Math" panose="02040503050406030204" pitchFamily="18" charset="0"/>
                          </a:rPr>
                          <m:t>𝝓</m:t>
                        </m:r>
                        <m:f>
                          <m:fPr>
                            <m:ctrlPr>
                              <a:rPr lang="en-US" sz="1600" b="1" i="1">
                                <a:latin typeface="Cambria Math" panose="02040503050406030204" pitchFamily="18" charset="0"/>
                              </a:rPr>
                            </m:ctrlPr>
                          </m:fPr>
                          <m:num>
                            <m:r>
                              <a:rPr lang="en-US" sz="1600" b="1" i="1">
                                <a:latin typeface="Cambria Math" panose="02040503050406030204" pitchFamily="18" charset="0"/>
                              </a:rPr>
                              <m:t>𝝏</m:t>
                            </m:r>
                            <m:sSub>
                              <m:sSubPr>
                                <m:ctrlPr>
                                  <a:rPr lang="en-US" sz="1600" b="1" i="1">
                                    <a:latin typeface="Cambria Math" panose="02040503050406030204" pitchFamily="18" charset="0"/>
                                  </a:rPr>
                                </m:ctrlPr>
                              </m:sSubPr>
                              <m:e>
                                <m:r>
                                  <a:rPr lang="en-US" sz="1600" b="1" i="1">
                                    <a:latin typeface="Cambria Math" panose="02040503050406030204" pitchFamily="18" charset="0"/>
                                  </a:rPr>
                                  <m:t>𝒄</m:t>
                                </m:r>
                              </m:e>
                              <m:sub>
                                <m:r>
                                  <a:rPr lang="en-US" sz="1600" b="1" i="1">
                                    <a:latin typeface="Cambria Math" panose="02040503050406030204" pitchFamily="18" charset="0"/>
                                  </a:rPr>
                                  <m:t>𝟏</m:t>
                                </m:r>
                              </m:sub>
                            </m:sSub>
                          </m:num>
                          <m:den>
                            <m:r>
                              <a:rPr lang="en-US" sz="1600" b="1" i="1">
                                <a:latin typeface="Cambria Math" panose="02040503050406030204" pitchFamily="18" charset="0"/>
                              </a:rPr>
                              <m:t>𝝏</m:t>
                            </m:r>
                            <m:r>
                              <a:rPr lang="en-US" sz="1600" b="1" i="1">
                                <a:latin typeface="Cambria Math" panose="02040503050406030204" pitchFamily="18" charset="0"/>
                              </a:rPr>
                              <m:t>𝒕</m:t>
                            </m:r>
                          </m:den>
                        </m:f>
                        <m:r>
                          <a:rPr lang="en-US" sz="1600" b="1" i="1">
                            <a:latin typeface="Cambria Math" panose="02040503050406030204" pitchFamily="18" charset="0"/>
                          </a:rPr>
                          <m:t>+</m:t>
                        </m:r>
                        <m:f>
                          <m:fPr>
                            <m:ctrlPr>
                              <a:rPr lang="en-US" sz="1600" b="1" i="1">
                                <a:latin typeface="Cambria Math" panose="02040503050406030204" pitchFamily="18" charset="0"/>
                              </a:rPr>
                            </m:ctrlPr>
                          </m:fPr>
                          <m:num>
                            <m:r>
                              <a:rPr lang="en-US" sz="1600" b="1" i="1">
                                <a:latin typeface="Cambria Math" panose="02040503050406030204" pitchFamily="18" charset="0"/>
                              </a:rPr>
                              <m:t>𝝏</m:t>
                            </m:r>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𝑨</m:t>
                                </m:r>
                              </m:e>
                              <m:sub>
                                <m:r>
                                  <a:rPr lang="en-US" sz="1600" b="1" i="1" smtClean="0">
                                    <a:latin typeface="Cambria Math" panose="02040503050406030204" pitchFamily="18" charset="0"/>
                                  </a:rPr>
                                  <m:t>𝟏</m:t>
                                </m:r>
                              </m:sub>
                            </m:sSub>
                          </m:num>
                          <m:den>
                            <m:r>
                              <a:rPr lang="en-US" sz="1600" b="1" i="1">
                                <a:latin typeface="Cambria Math" panose="02040503050406030204" pitchFamily="18" charset="0"/>
                              </a:rPr>
                              <m:t>𝝏</m:t>
                            </m:r>
                            <m:r>
                              <a:rPr lang="en-US" sz="1600" b="1" i="1">
                                <a:latin typeface="Cambria Math" panose="02040503050406030204" pitchFamily="18" charset="0"/>
                              </a:rPr>
                              <m:t>𝒕</m:t>
                            </m:r>
                          </m:den>
                        </m:f>
                        <m:r>
                          <a:rPr lang="en-US" sz="1600" b="1" i="1">
                            <a:latin typeface="Cambria Math" panose="02040503050406030204" pitchFamily="18" charset="0"/>
                          </a:rPr>
                          <m:t>+</m:t>
                        </m:r>
                        <m:f>
                          <m:fPr>
                            <m:ctrlPr>
                              <a:rPr lang="en-US" sz="1600" b="1" i="1">
                                <a:latin typeface="Cambria Math" panose="02040503050406030204" pitchFamily="18" charset="0"/>
                              </a:rPr>
                            </m:ctrlPr>
                          </m:fPr>
                          <m:num>
                            <m:r>
                              <a:rPr lang="en-US" sz="1600" b="1" i="1">
                                <a:latin typeface="Cambria Math" panose="02040503050406030204" pitchFamily="18" charset="0"/>
                              </a:rPr>
                              <m:t>𝝏</m:t>
                            </m:r>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𝑺</m:t>
                                </m:r>
                              </m:e>
                              <m:sub>
                                <m:r>
                                  <a:rPr lang="en-US" sz="1600" b="1" i="1" smtClean="0">
                                    <a:latin typeface="Cambria Math" panose="02040503050406030204" pitchFamily="18" charset="0"/>
                                  </a:rPr>
                                  <m:t>𝟏</m:t>
                                </m:r>
                              </m:sub>
                            </m:sSub>
                          </m:num>
                          <m:den>
                            <m:r>
                              <a:rPr lang="en-US" sz="1600" b="1" i="1">
                                <a:latin typeface="Cambria Math" panose="02040503050406030204" pitchFamily="18" charset="0"/>
                              </a:rPr>
                              <m:t>𝝏</m:t>
                            </m:r>
                            <m:r>
                              <a:rPr lang="en-US" sz="1600" b="1" i="1">
                                <a:latin typeface="Cambria Math" panose="02040503050406030204" pitchFamily="18" charset="0"/>
                              </a:rPr>
                              <m:t>𝒕</m:t>
                            </m:r>
                          </m:den>
                        </m:f>
                      </m:oMath>
                    </m:oMathPara>
                  </a14:m>
                  <a:endParaRPr lang="en-US" sz="2000" b="1"/>
                </a:p>
                <a:p>
                  <a:pPr/>
                  <a14:m>
                    <m:oMathPara xmlns:m="http://schemas.openxmlformats.org/officeDocument/2006/math">
                      <m:oMathParaPr>
                        <m:jc m:val="centerGroup"/>
                      </m:oMathParaPr>
                      <m:oMath xmlns:m="http://schemas.openxmlformats.org/officeDocument/2006/math">
                        <m:r>
                          <a:rPr lang="en-US" sz="1600" b="1" i="1">
                            <a:latin typeface="Cambria Math" panose="02040503050406030204" pitchFamily="18" charset="0"/>
                          </a:rPr>
                          <m:t>−</m:t>
                        </m:r>
                        <m:r>
                          <a:rPr lang="en-US" sz="1600" b="1" i="1">
                            <a:latin typeface="Cambria Math" panose="02040503050406030204" pitchFamily="18" charset="0"/>
                          </a:rPr>
                          <m:t>𝜵</m:t>
                        </m:r>
                        <m:r>
                          <a:rPr lang="en-US" sz="1600" b="1" i="1">
                            <a:latin typeface="Cambria Math" panose="02040503050406030204" pitchFamily="18" charset="0"/>
                          </a:rPr>
                          <m:t>∙</m:t>
                        </m:r>
                        <m:acc>
                          <m:accPr>
                            <m:chr m:val="⃗"/>
                            <m:ctrlPr>
                              <a:rPr lang="en-US" sz="1600" b="1" i="1">
                                <a:latin typeface="Cambria Math" panose="02040503050406030204" pitchFamily="18" charset="0"/>
                              </a:rPr>
                            </m:ctrlPr>
                          </m:accPr>
                          <m:e>
                            <m:sSub>
                              <m:sSubPr>
                                <m:ctrlPr>
                                  <a:rPr lang="en-US" sz="1600" b="1" i="1">
                                    <a:latin typeface="Cambria Math" panose="02040503050406030204" pitchFamily="18" charset="0"/>
                                  </a:rPr>
                                </m:ctrlPr>
                              </m:sSubPr>
                              <m:e>
                                <m:r>
                                  <a:rPr lang="en-US" sz="1600" b="1" i="1">
                                    <a:latin typeface="Cambria Math" panose="02040503050406030204" pitchFamily="18" charset="0"/>
                                  </a:rPr>
                                  <m:t>𝑱</m:t>
                                </m:r>
                              </m:e>
                              <m:sub>
                                <m:r>
                                  <a:rPr lang="en-US" sz="1600" b="1" i="1" smtClean="0">
                                    <a:latin typeface="Cambria Math" panose="02040503050406030204" pitchFamily="18" charset="0"/>
                                  </a:rPr>
                                  <m:t>𝟐</m:t>
                                </m:r>
                              </m:sub>
                            </m:sSub>
                          </m:e>
                        </m:acc>
                        <m:r>
                          <a:rPr lang="en-US" sz="1600" b="1" i="1">
                            <a:latin typeface="Cambria Math" panose="02040503050406030204" pitchFamily="18" charset="0"/>
                          </a:rPr>
                          <m:t>−</m:t>
                        </m:r>
                        <m:r>
                          <a:rPr lang="en-US" sz="1600" b="1" i="1">
                            <a:latin typeface="Cambria Math" panose="02040503050406030204" pitchFamily="18" charset="0"/>
                          </a:rPr>
                          <m:t>𝛁</m:t>
                        </m:r>
                        <m:d>
                          <m:dPr>
                            <m:ctrlPr>
                              <a:rPr lang="en-US" sz="1600" b="1" i="1">
                                <a:latin typeface="Cambria Math" panose="02040503050406030204" pitchFamily="18" charset="0"/>
                              </a:rPr>
                            </m:ctrlPr>
                          </m:dPr>
                          <m:e>
                            <m:acc>
                              <m:accPr>
                                <m:chr m:val="⃗"/>
                                <m:ctrlPr>
                                  <a:rPr lang="en-US" sz="1600" b="1" i="1">
                                    <a:latin typeface="Cambria Math" panose="02040503050406030204" pitchFamily="18" charset="0"/>
                                  </a:rPr>
                                </m:ctrlPr>
                              </m:accPr>
                              <m:e>
                                <m:r>
                                  <a:rPr lang="en-US" sz="1600" b="1" i="1">
                                    <a:latin typeface="Cambria Math" panose="02040503050406030204" pitchFamily="18" charset="0"/>
                                  </a:rPr>
                                  <m:t>𝒗</m:t>
                                </m:r>
                              </m:e>
                            </m:acc>
                            <m:sSub>
                              <m:sSubPr>
                                <m:ctrlPr>
                                  <a:rPr lang="en-US" sz="1600" b="1" i="1">
                                    <a:latin typeface="Cambria Math" panose="02040503050406030204" pitchFamily="18" charset="0"/>
                                  </a:rPr>
                                </m:ctrlPr>
                              </m:sSubPr>
                              <m:e>
                                <m:r>
                                  <a:rPr lang="en-US" sz="1600" b="1" i="1">
                                    <a:latin typeface="Cambria Math" panose="02040503050406030204" pitchFamily="18" charset="0"/>
                                  </a:rPr>
                                  <m:t>𝒄</m:t>
                                </m:r>
                              </m:e>
                              <m:sub>
                                <m:r>
                                  <a:rPr lang="en-US" sz="1600" b="1" i="1" smtClean="0">
                                    <a:latin typeface="Cambria Math" panose="02040503050406030204" pitchFamily="18" charset="0"/>
                                  </a:rPr>
                                  <m:t>𝟐</m:t>
                                </m:r>
                              </m:sub>
                            </m:sSub>
                          </m:e>
                        </m:d>
                        <m:r>
                          <a:rPr lang="en-US" sz="1600" b="1" i="1">
                            <a:latin typeface="Cambria Math" panose="02040503050406030204" pitchFamily="18" charset="0"/>
                          </a:rPr>
                          <m:t>=</m:t>
                        </m:r>
                        <m:r>
                          <a:rPr lang="en-US" sz="1600" b="1" i="1">
                            <a:latin typeface="Cambria Math" panose="02040503050406030204" pitchFamily="18" charset="0"/>
                          </a:rPr>
                          <m:t>𝝓</m:t>
                        </m:r>
                        <m:f>
                          <m:fPr>
                            <m:ctrlPr>
                              <a:rPr lang="en-US" sz="1600" b="1" i="1">
                                <a:latin typeface="Cambria Math" panose="02040503050406030204" pitchFamily="18" charset="0"/>
                              </a:rPr>
                            </m:ctrlPr>
                          </m:fPr>
                          <m:num>
                            <m:r>
                              <a:rPr lang="en-US" sz="1600" b="1" i="1">
                                <a:latin typeface="Cambria Math" panose="02040503050406030204" pitchFamily="18" charset="0"/>
                              </a:rPr>
                              <m:t>𝝏</m:t>
                            </m:r>
                            <m:sSub>
                              <m:sSubPr>
                                <m:ctrlPr>
                                  <a:rPr lang="en-US" sz="1600" b="1" i="1">
                                    <a:latin typeface="Cambria Math" panose="02040503050406030204" pitchFamily="18" charset="0"/>
                                  </a:rPr>
                                </m:ctrlPr>
                              </m:sSubPr>
                              <m:e>
                                <m:r>
                                  <a:rPr lang="en-US" sz="1600" b="1" i="1">
                                    <a:latin typeface="Cambria Math" panose="02040503050406030204" pitchFamily="18" charset="0"/>
                                  </a:rPr>
                                  <m:t>𝒄</m:t>
                                </m:r>
                              </m:e>
                              <m:sub>
                                <m:r>
                                  <a:rPr lang="en-US" sz="1600" b="1" i="1" smtClean="0">
                                    <a:latin typeface="Cambria Math" panose="02040503050406030204" pitchFamily="18" charset="0"/>
                                  </a:rPr>
                                  <m:t>𝟐</m:t>
                                </m:r>
                              </m:sub>
                            </m:sSub>
                          </m:num>
                          <m:den>
                            <m:r>
                              <a:rPr lang="en-US" sz="1600" b="1" i="1">
                                <a:latin typeface="Cambria Math" panose="02040503050406030204" pitchFamily="18" charset="0"/>
                              </a:rPr>
                              <m:t>𝝏</m:t>
                            </m:r>
                            <m:r>
                              <a:rPr lang="en-US" sz="1600" b="1" i="1">
                                <a:latin typeface="Cambria Math" panose="02040503050406030204" pitchFamily="18" charset="0"/>
                              </a:rPr>
                              <m:t>𝒕</m:t>
                            </m:r>
                          </m:den>
                        </m:f>
                        <m:r>
                          <a:rPr lang="en-US" sz="1600" b="1" i="1">
                            <a:latin typeface="Cambria Math" panose="02040503050406030204" pitchFamily="18" charset="0"/>
                          </a:rPr>
                          <m:t>+</m:t>
                        </m:r>
                        <m:f>
                          <m:fPr>
                            <m:ctrlPr>
                              <a:rPr lang="en-US" sz="1600" b="1" i="1">
                                <a:latin typeface="Cambria Math" panose="02040503050406030204" pitchFamily="18" charset="0"/>
                              </a:rPr>
                            </m:ctrlPr>
                          </m:fPr>
                          <m:num>
                            <m:r>
                              <a:rPr lang="en-US" sz="1600" b="1" i="1">
                                <a:latin typeface="Cambria Math" panose="02040503050406030204" pitchFamily="18" charset="0"/>
                              </a:rPr>
                              <m:t>𝝏</m:t>
                            </m:r>
                            <m:sSub>
                              <m:sSubPr>
                                <m:ctrlPr>
                                  <a:rPr lang="en-US" sz="1600" b="1" i="1">
                                    <a:latin typeface="Cambria Math" panose="02040503050406030204" pitchFamily="18" charset="0"/>
                                  </a:rPr>
                                </m:ctrlPr>
                              </m:sSubPr>
                              <m:e>
                                <m:r>
                                  <a:rPr lang="en-US" sz="1600" b="1" i="1">
                                    <a:latin typeface="Cambria Math" panose="02040503050406030204" pitchFamily="18" charset="0"/>
                                  </a:rPr>
                                  <m:t>𝑨</m:t>
                                </m:r>
                              </m:e>
                              <m:sub>
                                <m:r>
                                  <a:rPr lang="en-US" sz="1600" b="1" i="1" smtClean="0">
                                    <a:latin typeface="Cambria Math" panose="02040503050406030204" pitchFamily="18" charset="0"/>
                                  </a:rPr>
                                  <m:t>𝟐</m:t>
                                </m:r>
                              </m:sub>
                            </m:sSub>
                          </m:num>
                          <m:den>
                            <m:r>
                              <a:rPr lang="en-US" sz="1600" b="1" i="1">
                                <a:latin typeface="Cambria Math" panose="02040503050406030204" pitchFamily="18" charset="0"/>
                              </a:rPr>
                              <m:t>𝝏</m:t>
                            </m:r>
                            <m:r>
                              <a:rPr lang="en-US" sz="1600" b="1" i="1">
                                <a:latin typeface="Cambria Math" panose="02040503050406030204" pitchFamily="18" charset="0"/>
                              </a:rPr>
                              <m:t>𝒕</m:t>
                            </m:r>
                          </m:den>
                        </m:f>
                        <m:r>
                          <a:rPr lang="en-US" sz="1600" b="1" i="1">
                            <a:latin typeface="Cambria Math" panose="02040503050406030204" pitchFamily="18" charset="0"/>
                          </a:rPr>
                          <m:t>+</m:t>
                        </m:r>
                        <m:f>
                          <m:fPr>
                            <m:ctrlPr>
                              <a:rPr lang="en-US" sz="1600" b="1" i="1">
                                <a:latin typeface="Cambria Math" panose="02040503050406030204" pitchFamily="18" charset="0"/>
                              </a:rPr>
                            </m:ctrlPr>
                          </m:fPr>
                          <m:num>
                            <m:r>
                              <a:rPr lang="en-US" sz="1600" b="1" i="1">
                                <a:latin typeface="Cambria Math" panose="02040503050406030204" pitchFamily="18" charset="0"/>
                              </a:rPr>
                              <m:t>𝝏</m:t>
                            </m:r>
                            <m:sSub>
                              <m:sSubPr>
                                <m:ctrlPr>
                                  <a:rPr lang="en-US" sz="1600" b="1" i="1" smtClean="0">
                                    <a:latin typeface="Cambria Math" panose="02040503050406030204" pitchFamily="18" charset="0"/>
                                  </a:rPr>
                                </m:ctrlPr>
                              </m:sSubPr>
                              <m:e>
                                <m:r>
                                  <a:rPr lang="en-US" sz="1600" b="1" i="1">
                                    <a:latin typeface="Cambria Math" panose="02040503050406030204" pitchFamily="18" charset="0"/>
                                  </a:rPr>
                                  <m:t>𝑺</m:t>
                                </m:r>
                              </m:e>
                              <m:sub>
                                <m:r>
                                  <a:rPr lang="en-US" sz="1600" b="1" i="1" smtClean="0">
                                    <a:latin typeface="Cambria Math" panose="02040503050406030204" pitchFamily="18" charset="0"/>
                                  </a:rPr>
                                  <m:t>𝟐</m:t>
                                </m:r>
                              </m:sub>
                            </m:sSub>
                          </m:num>
                          <m:den>
                            <m:r>
                              <a:rPr lang="en-US" sz="1600" b="1" i="1">
                                <a:latin typeface="Cambria Math" panose="02040503050406030204" pitchFamily="18" charset="0"/>
                              </a:rPr>
                              <m:t>𝝏</m:t>
                            </m:r>
                            <m:r>
                              <a:rPr lang="en-US" sz="1600" b="1" i="1">
                                <a:latin typeface="Cambria Math" panose="02040503050406030204" pitchFamily="18" charset="0"/>
                              </a:rPr>
                              <m:t>𝒕</m:t>
                            </m:r>
                          </m:den>
                        </m:f>
                      </m:oMath>
                    </m:oMathPara>
                  </a14:m>
                  <a:endParaRPr lang="en-US" sz="1600" b="1"/>
                </a:p>
                <a:p>
                  <a:endParaRPr lang="en-US" sz="2000" b="1"/>
                </a:p>
              </p:txBody>
            </p:sp>
          </mc:Choice>
          <mc:Fallback xmlns="">
            <p:sp>
              <p:nvSpPr>
                <p:cNvPr id="59" name="Rectangle 58">
                  <a:extLst>
                    <a:ext uri="{FF2B5EF4-FFF2-40B4-BE49-F238E27FC236}">
                      <a16:creationId xmlns:a16="http://schemas.microsoft.com/office/drawing/2014/main" id="{A8311EE7-B940-4E61-B0F1-62F59377FD41}"/>
                    </a:ext>
                  </a:extLst>
                </p:cNvPr>
                <p:cNvSpPr>
                  <a:spLocks noRot="1" noChangeAspect="1" noMove="1" noResize="1" noEditPoints="1" noAdjustHandles="1" noChangeArrowheads="1" noChangeShapeType="1" noTextEdit="1"/>
                </p:cNvSpPr>
                <p:nvPr/>
              </p:nvSpPr>
              <p:spPr>
                <a:xfrm>
                  <a:off x="427512" y="1020528"/>
                  <a:ext cx="8288976" cy="1413464"/>
                </a:xfrm>
                <a:prstGeom prst="rect">
                  <a:avLst/>
                </a:prstGeom>
                <a:blipFill>
                  <a:blip r:embed="rId5"/>
                  <a:stretch>
                    <a:fillRect/>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B02AFBC4-0724-42DA-9048-BE8A9DD000DA}"/>
                </a:ext>
              </a:extLst>
            </p:cNvPr>
            <p:cNvSpPr/>
            <p:nvPr/>
          </p:nvSpPr>
          <p:spPr bwMode="auto">
            <a:xfrm>
              <a:off x="2204020" y="1265116"/>
              <a:ext cx="316523" cy="661321"/>
            </a:xfrm>
            <a:prstGeom prst="leftBrace">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7" name="TextBox 6">
              <a:extLst>
                <a:ext uri="{FF2B5EF4-FFF2-40B4-BE49-F238E27FC236}">
                  <a16:creationId xmlns:a16="http://schemas.microsoft.com/office/drawing/2014/main" id="{3F9F8CE4-CCA5-4FEB-90AD-50404125CA93}"/>
                </a:ext>
              </a:extLst>
            </p:cNvPr>
            <p:cNvSpPr txBox="1"/>
            <p:nvPr/>
          </p:nvSpPr>
          <p:spPr>
            <a:xfrm>
              <a:off x="386682" y="1397811"/>
              <a:ext cx="1767265" cy="338554"/>
            </a:xfrm>
            <a:prstGeom prst="rect">
              <a:avLst/>
            </a:prstGeom>
            <a:noFill/>
          </p:spPr>
          <p:txBody>
            <a:bodyPr wrap="square" rtlCol="0">
              <a:spAutoFit/>
            </a:bodyPr>
            <a:lstStyle/>
            <a:p>
              <a:pPr marL="285750" indent="-285750">
                <a:buFont typeface="Wingdings" panose="05000000000000000000" pitchFamily="2" charset="2"/>
                <a:buChar char="§"/>
              </a:pPr>
              <a:r>
                <a:rPr lang="en-US" sz="1600"/>
                <a:t>Binary mixture</a:t>
              </a:r>
            </a:p>
          </p:txBody>
        </p:sp>
      </p:grpSp>
      <p:pic>
        <p:nvPicPr>
          <p:cNvPr id="62" name="Picture 61" descr="A close up of a logo&#10;&#10;Description automatically generated">
            <a:extLst>
              <a:ext uri="{FF2B5EF4-FFF2-40B4-BE49-F238E27FC236}">
                <a16:creationId xmlns:a16="http://schemas.microsoft.com/office/drawing/2014/main" id="{507A3040-2B8D-467F-A66B-2CD34D2D15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9363"/>
          <a:stretch/>
        </p:blipFill>
        <p:spPr>
          <a:xfrm>
            <a:off x="5714999" y="2068711"/>
            <a:ext cx="2569346" cy="1289276"/>
          </a:xfrm>
          <a:prstGeom prst="rect">
            <a:avLst/>
          </a:prstGeom>
        </p:spPr>
      </p:pic>
      <p:sp>
        <p:nvSpPr>
          <p:cNvPr id="18" name="Rectangle 17">
            <a:extLst>
              <a:ext uri="{FF2B5EF4-FFF2-40B4-BE49-F238E27FC236}">
                <a16:creationId xmlns:a16="http://schemas.microsoft.com/office/drawing/2014/main" id="{E13A24CB-8F9B-47A7-BEA9-86A40EB4DEC8}"/>
              </a:ext>
            </a:extLst>
          </p:cNvPr>
          <p:cNvSpPr/>
          <p:nvPr/>
        </p:nvSpPr>
        <p:spPr>
          <a:xfrm>
            <a:off x="6517113" y="3377863"/>
            <a:ext cx="1575778" cy="338554"/>
          </a:xfrm>
          <a:prstGeom prst="rect">
            <a:avLst/>
          </a:prstGeom>
        </p:spPr>
        <p:txBody>
          <a:bodyPr wrap="square">
            <a:spAutoFit/>
          </a:bodyPr>
          <a:lstStyle/>
          <a:p>
            <a:pPr algn="ctr"/>
            <a:r>
              <a:rPr lang="en-US" sz="1600"/>
              <a:t>adsorption test</a:t>
            </a:r>
          </a:p>
        </p:txBody>
      </p:sp>
      <p:sp>
        <p:nvSpPr>
          <p:cNvPr id="19" name="Rectangle 18">
            <a:extLst>
              <a:ext uri="{FF2B5EF4-FFF2-40B4-BE49-F238E27FC236}">
                <a16:creationId xmlns:a16="http://schemas.microsoft.com/office/drawing/2014/main" id="{A7B8CA4C-CA69-4330-A069-B6090AEA8525}"/>
              </a:ext>
            </a:extLst>
          </p:cNvPr>
          <p:cNvSpPr/>
          <p:nvPr/>
        </p:nvSpPr>
        <p:spPr>
          <a:xfrm>
            <a:off x="6361356" y="4995274"/>
            <a:ext cx="1887294" cy="338554"/>
          </a:xfrm>
          <a:prstGeom prst="rect">
            <a:avLst/>
          </a:prstGeom>
        </p:spPr>
        <p:txBody>
          <a:bodyPr wrap="square">
            <a:spAutoFit/>
          </a:bodyPr>
          <a:lstStyle/>
          <a:p>
            <a:pPr algn="ctr"/>
            <a:r>
              <a:rPr lang="en-US" sz="1600">
                <a:solidFill>
                  <a:srgbClr val="FFFF00"/>
                </a:solidFill>
              </a:rPr>
              <a:t>fitting parameters</a:t>
            </a:r>
          </a:p>
        </p:txBody>
      </p:sp>
      <p:cxnSp>
        <p:nvCxnSpPr>
          <p:cNvPr id="47" name="Connector: Elbow 46">
            <a:extLst>
              <a:ext uri="{FF2B5EF4-FFF2-40B4-BE49-F238E27FC236}">
                <a16:creationId xmlns:a16="http://schemas.microsoft.com/office/drawing/2014/main" id="{4BB765BF-706A-47F0-B375-7A7B7C27482E}"/>
              </a:ext>
            </a:extLst>
          </p:cNvPr>
          <p:cNvCxnSpPr>
            <a:cxnSpLocks/>
            <a:endCxn id="19" idx="0"/>
          </p:cNvCxnSpPr>
          <p:nvPr/>
        </p:nvCxnSpPr>
        <p:spPr bwMode="auto">
          <a:xfrm>
            <a:off x="4559300" y="4519618"/>
            <a:ext cx="2745703" cy="475656"/>
          </a:xfrm>
          <a:prstGeom prst="bentConnector2">
            <a:avLst/>
          </a:prstGeom>
          <a:solidFill>
            <a:schemeClr val="accent1"/>
          </a:solidFill>
          <a:ln w="12700" cap="flat" cmpd="sng" algn="ctr">
            <a:solidFill>
              <a:schemeClr val="bg1"/>
            </a:solidFill>
            <a:prstDash val="sysDash"/>
            <a:round/>
            <a:headEnd type="none" w="med" len="med"/>
            <a:tailEnd type="triangle"/>
          </a:ln>
          <a:effectLst/>
        </p:spPr>
      </p:cxnSp>
      <p:cxnSp>
        <p:nvCxnSpPr>
          <p:cNvPr id="54" name="Connector: Elbow 53">
            <a:extLst>
              <a:ext uri="{FF2B5EF4-FFF2-40B4-BE49-F238E27FC236}">
                <a16:creationId xmlns:a16="http://schemas.microsoft.com/office/drawing/2014/main" id="{7697FABF-CDE0-4920-9931-A2E7E811B233}"/>
              </a:ext>
            </a:extLst>
          </p:cNvPr>
          <p:cNvCxnSpPr>
            <a:cxnSpLocks/>
            <a:endCxn id="19" idx="2"/>
          </p:cNvCxnSpPr>
          <p:nvPr/>
        </p:nvCxnSpPr>
        <p:spPr bwMode="auto">
          <a:xfrm flipV="1">
            <a:off x="4200525" y="5333828"/>
            <a:ext cx="3104478" cy="581890"/>
          </a:xfrm>
          <a:prstGeom prst="bentConnector2">
            <a:avLst/>
          </a:prstGeom>
          <a:solidFill>
            <a:schemeClr val="accent1"/>
          </a:solidFill>
          <a:ln w="12700" cap="flat" cmpd="sng" algn="ctr">
            <a:solidFill>
              <a:schemeClr val="bg1"/>
            </a:solidFill>
            <a:prstDash val="sysDash"/>
            <a:round/>
            <a:headEnd type="none" w="med" len="med"/>
            <a:tailEnd type="triangle"/>
          </a:ln>
          <a:effectLst/>
        </p:spPr>
      </p:cxnSp>
      <p:cxnSp>
        <p:nvCxnSpPr>
          <p:cNvPr id="63" name="Connector: Elbow 62">
            <a:extLst>
              <a:ext uri="{FF2B5EF4-FFF2-40B4-BE49-F238E27FC236}">
                <a16:creationId xmlns:a16="http://schemas.microsoft.com/office/drawing/2014/main" id="{7BCA75F4-8C41-4693-B4C0-C8A539174414}"/>
              </a:ext>
            </a:extLst>
          </p:cNvPr>
          <p:cNvCxnSpPr>
            <a:cxnSpLocks/>
            <a:endCxn id="19" idx="1"/>
          </p:cNvCxnSpPr>
          <p:nvPr/>
        </p:nvCxnSpPr>
        <p:spPr bwMode="auto">
          <a:xfrm flipV="1">
            <a:off x="5714999" y="5164551"/>
            <a:ext cx="646357" cy="209666"/>
          </a:xfrm>
          <a:prstGeom prst="bentConnector3">
            <a:avLst>
              <a:gd name="adj1" fmla="val 50000"/>
            </a:avLst>
          </a:prstGeom>
          <a:solidFill>
            <a:schemeClr val="accent1"/>
          </a:solidFill>
          <a:ln w="12700" cap="flat" cmpd="sng" algn="ctr">
            <a:solidFill>
              <a:schemeClr val="bg1"/>
            </a:solidFill>
            <a:prstDash val="sysDash"/>
            <a:round/>
            <a:headEnd type="none" w="med" len="med"/>
            <a:tailEnd type="triangle"/>
          </a:ln>
          <a:effectLst/>
        </p:spPr>
      </p:cxnSp>
      <p:sp>
        <p:nvSpPr>
          <p:cNvPr id="6146" name="Rectangle 6145">
            <a:extLst>
              <a:ext uri="{FF2B5EF4-FFF2-40B4-BE49-F238E27FC236}">
                <a16:creationId xmlns:a16="http://schemas.microsoft.com/office/drawing/2014/main" id="{EE764EA0-9224-4FE8-BAFB-27BFC00BD74F}"/>
              </a:ext>
            </a:extLst>
          </p:cNvPr>
          <p:cNvSpPr/>
          <p:nvPr/>
        </p:nvSpPr>
        <p:spPr>
          <a:xfrm>
            <a:off x="6278920" y="3862933"/>
            <a:ext cx="2052165" cy="338554"/>
          </a:xfrm>
          <a:prstGeom prst="rect">
            <a:avLst/>
          </a:prstGeom>
        </p:spPr>
        <p:txBody>
          <a:bodyPr wrap="none">
            <a:spAutoFit/>
          </a:bodyPr>
          <a:lstStyle/>
          <a:p>
            <a:pPr algn="ctr"/>
            <a:r>
              <a:rPr lang="en-US" sz="1600"/>
              <a:t>molecular simulation</a:t>
            </a:r>
          </a:p>
        </p:txBody>
      </p:sp>
      <p:cxnSp>
        <p:nvCxnSpPr>
          <p:cNvPr id="6156" name="Straight Arrow Connector 6155">
            <a:extLst>
              <a:ext uri="{FF2B5EF4-FFF2-40B4-BE49-F238E27FC236}">
                <a16:creationId xmlns:a16="http://schemas.microsoft.com/office/drawing/2014/main" id="{4C9DF510-181B-4349-A03F-A7BB68BB81F7}"/>
              </a:ext>
            </a:extLst>
          </p:cNvPr>
          <p:cNvCxnSpPr>
            <a:cxnSpLocks/>
            <a:endCxn id="6146" idx="1"/>
          </p:cNvCxnSpPr>
          <p:nvPr/>
        </p:nvCxnSpPr>
        <p:spPr bwMode="auto">
          <a:xfrm>
            <a:off x="5878570" y="4032210"/>
            <a:ext cx="400350" cy="0"/>
          </a:xfrm>
          <a:prstGeom prst="straightConnector1">
            <a:avLst/>
          </a:prstGeom>
          <a:solidFill>
            <a:schemeClr val="accent1"/>
          </a:solidFill>
          <a:ln w="12700" cap="flat" cmpd="sng" algn="ctr">
            <a:solidFill>
              <a:schemeClr val="bg1"/>
            </a:solidFill>
            <a:prstDash val="sysDash"/>
            <a:round/>
            <a:headEnd type="none" w="med" len="med"/>
            <a:tailEnd type="triangle"/>
          </a:ln>
          <a:effectLst/>
        </p:spPr>
      </p:cxnSp>
      <p:cxnSp>
        <p:nvCxnSpPr>
          <p:cNvPr id="82" name="Straight Arrow Connector 81">
            <a:extLst>
              <a:ext uri="{FF2B5EF4-FFF2-40B4-BE49-F238E27FC236}">
                <a16:creationId xmlns:a16="http://schemas.microsoft.com/office/drawing/2014/main" id="{EEDE3237-F446-43A6-813F-C3F57FAC9D61}"/>
              </a:ext>
            </a:extLst>
          </p:cNvPr>
          <p:cNvCxnSpPr>
            <a:cxnSpLocks/>
            <a:endCxn id="18" idx="1"/>
          </p:cNvCxnSpPr>
          <p:nvPr/>
        </p:nvCxnSpPr>
        <p:spPr bwMode="auto">
          <a:xfrm flipV="1">
            <a:off x="5782232" y="3547140"/>
            <a:ext cx="734881" cy="1994"/>
          </a:xfrm>
          <a:prstGeom prst="straightConnector1">
            <a:avLst/>
          </a:prstGeom>
          <a:solidFill>
            <a:schemeClr val="accent1"/>
          </a:solidFill>
          <a:ln w="12700" cap="flat" cmpd="sng" algn="ctr">
            <a:solidFill>
              <a:schemeClr val="bg1"/>
            </a:solidFill>
            <a:prstDash val="sysDash"/>
            <a:round/>
            <a:headEnd type="none" w="med" len="med"/>
            <a:tailEnd type="triangle"/>
          </a:ln>
          <a:effectLst/>
        </p:spPr>
      </p:cxnSp>
    </p:spTree>
    <p:extLst>
      <p:ext uri="{BB962C8B-B14F-4D97-AF65-F5344CB8AC3E}">
        <p14:creationId xmlns:p14="http://schemas.microsoft.com/office/powerpoint/2010/main" val="1696038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E709D584-9B8A-4E39-895B-C8B28C856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227" y="1457641"/>
            <a:ext cx="5289428" cy="3960000"/>
          </a:xfrm>
          <a:prstGeom prst="rect">
            <a:avLst/>
          </a:prstGeom>
        </p:spPr>
      </p:pic>
      <p:grpSp>
        <p:nvGrpSpPr>
          <p:cNvPr id="29" name="Group 28">
            <a:extLst>
              <a:ext uri="{FF2B5EF4-FFF2-40B4-BE49-F238E27FC236}">
                <a16:creationId xmlns:a16="http://schemas.microsoft.com/office/drawing/2014/main" id="{CF7C8EAA-2F6B-4625-A5C4-5AB94777D53F}"/>
              </a:ext>
            </a:extLst>
          </p:cNvPr>
          <p:cNvGrpSpPr/>
          <p:nvPr/>
        </p:nvGrpSpPr>
        <p:grpSpPr>
          <a:xfrm>
            <a:off x="3730918" y="1454236"/>
            <a:ext cx="5289428" cy="3960000"/>
            <a:chOff x="6282806" y="3371887"/>
            <a:chExt cx="5289428" cy="3960000"/>
          </a:xfrm>
        </p:grpSpPr>
        <p:pic>
          <p:nvPicPr>
            <p:cNvPr id="15" name="Picture 14" descr="A screenshot of a cell phone&#10;&#10;Description automatically generated">
              <a:extLst>
                <a:ext uri="{FF2B5EF4-FFF2-40B4-BE49-F238E27FC236}">
                  <a16:creationId xmlns:a16="http://schemas.microsoft.com/office/drawing/2014/main" id="{6DAD5B67-3E3E-498D-A4E3-379B58A8D3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806" y="3371887"/>
              <a:ext cx="5289428" cy="3960000"/>
            </a:xfrm>
            <a:prstGeom prst="rect">
              <a:avLst/>
            </a:prstGeom>
          </p:spPr>
        </p:pic>
        <p:pic>
          <p:nvPicPr>
            <p:cNvPr id="20" name="Picture 19" descr="A screenshot of a social media post&#10;&#10;Description automatically generated">
              <a:extLst>
                <a:ext uri="{FF2B5EF4-FFF2-40B4-BE49-F238E27FC236}">
                  <a16:creationId xmlns:a16="http://schemas.microsoft.com/office/drawing/2014/main" id="{F98927CD-BF90-4941-BE2C-33F3DBFB7E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2451" y="4705909"/>
              <a:ext cx="2404285" cy="1800000"/>
            </a:xfrm>
            <a:prstGeom prst="rect">
              <a:avLst/>
            </a:prstGeom>
          </p:spPr>
        </p:pic>
        <p:sp>
          <p:nvSpPr>
            <p:cNvPr id="39" name="矩形 14">
              <a:extLst>
                <a:ext uri="{FF2B5EF4-FFF2-40B4-BE49-F238E27FC236}">
                  <a16:creationId xmlns:a16="http://schemas.microsoft.com/office/drawing/2014/main" id="{72046E03-7E26-4A96-BAC3-73A84B2EF0AF}"/>
                </a:ext>
              </a:extLst>
            </p:cNvPr>
            <p:cNvSpPr/>
            <p:nvPr/>
          </p:nvSpPr>
          <p:spPr bwMode="auto">
            <a:xfrm>
              <a:off x="11003449" y="4361404"/>
              <a:ext cx="149026" cy="158961"/>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bg1"/>
                </a:solidFill>
                <a:effectLst/>
                <a:latin typeface="Arial" charset="0"/>
                <a:ea typeface="ヒラギノ角ゴ Pro W3" pitchFamily="8" charset="-128"/>
              </a:endParaRPr>
            </a:p>
          </p:txBody>
        </p:sp>
        <p:cxnSp>
          <p:nvCxnSpPr>
            <p:cNvPr id="44" name="直线连接符 38">
              <a:extLst>
                <a:ext uri="{FF2B5EF4-FFF2-40B4-BE49-F238E27FC236}">
                  <a16:creationId xmlns:a16="http://schemas.microsoft.com/office/drawing/2014/main" id="{4B5359FC-C43D-4851-AB0D-3BA9A3D3F5BA}"/>
                </a:ext>
              </a:extLst>
            </p:cNvPr>
            <p:cNvCxnSpPr>
              <a:cxnSpLocks/>
            </p:cNvCxnSpPr>
            <p:nvPr/>
          </p:nvCxnSpPr>
          <p:spPr bwMode="auto">
            <a:xfrm flipH="1">
              <a:off x="10656737" y="4520365"/>
              <a:ext cx="416069" cy="1085544"/>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45" name="直线连接符 18">
              <a:extLst>
                <a:ext uri="{FF2B5EF4-FFF2-40B4-BE49-F238E27FC236}">
                  <a16:creationId xmlns:a16="http://schemas.microsoft.com/office/drawing/2014/main" id="{615BA8C7-E519-4208-B3FD-E7A95465317C}"/>
                </a:ext>
              </a:extLst>
            </p:cNvPr>
            <p:cNvCxnSpPr>
              <a:cxnSpLocks/>
              <a:stCxn id="39" idx="1"/>
              <a:endCxn id="20" idx="0"/>
            </p:cNvCxnSpPr>
            <p:nvPr/>
          </p:nvCxnSpPr>
          <p:spPr bwMode="auto">
            <a:xfrm flipH="1">
              <a:off x="9454594" y="4440885"/>
              <a:ext cx="1548855" cy="265024"/>
            </a:xfrm>
            <a:prstGeom prst="line">
              <a:avLst/>
            </a:prstGeom>
            <a:solidFill>
              <a:schemeClr val="accent1"/>
            </a:solidFill>
            <a:ln w="12700" cap="flat" cmpd="sng" algn="ctr">
              <a:solidFill>
                <a:srgbClr val="FF0000"/>
              </a:solidFill>
              <a:prstDash val="solid"/>
              <a:round/>
              <a:headEnd type="none" w="med" len="med"/>
              <a:tailEnd type="none" w="med" len="med"/>
            </a:ln>
            <a:effectLst/>
          </p:spPr>
        </p:cxnSp>
      </p:grpSp>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14</a:t>
            </a:fld>
            <a:endParaRPr lang="en-US" sz="1400">
              <a:solidFill>
                <a:srgbClr val="000000"/>
              </a:solidFill>
            </a:endParaRPr>
          </a:p>
        </p:txBody>
      </p:sp>
      <p:pic>
        <p:nvPicPr>
          <p:cNvPr id="3" name="Picture 2"/>
          <p:cNvPicPr>
            <a:picLocks noChangeAspect="1"/>
          </p:cNvPicPr>
          <p:nvPr/>
        </p:nvPicPr>
        <p:blipFill>
          <a:blip r:embed="rId6"/>
          <a:stretch>
            <a:fillRect/>
          </a:stretch>
        </p:blipFill>
        <p:spPr>
          <a:xfrm>
            <a:off x="4559300" y="3416300"/>
            <a:ext cx="12700" cy="12700"/>
          </a:xfrm>
          <a:prstGeom prst="rect">
            <a:avLst/>
          </a:prstGeom>
        </p:spPr>
      </p:pic>
      <p:pic>
        <p:nvPicPr>
          <p:cNvPr id="4" name="Picture 3"/>
          <p:cNvPicPr>
            <a:picLocks noChangeAspect="1"/>
          </p:cNvPicPr>
          <p:nvPr/>
        </p:nvPicPr>
        <p:blipFill>
          <a:blip r:embed="rId6"/>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1925527" cy="523220"/>
          </a:xfrm>
          <a:prstGeom prst="rect">
            <a:avLst/>
          </a:prstGeom>
        </p:spPr>
        <p:txBody>
          <a:bodyPr wrap="none">
            <a:spAutoFit/>
          </a:bodyPr>
          <a:lstStyle/>
          <a:p>
            <a:r>
              <a:rPr lang="en-US" sz="2800" b="1">
                <a:solidFill>
                  <a:srgbClr val="000000"/>
                </a:solidFill>
                <a:latin typeface="Arial Rounded MT Bold"/>
                <a:cs typeface="Arial Rounded MT Bold"/>
              </a:rPr>
              <a:t>1-D Model</a:t>
            </a:r>
          </a:p>
        </p:txBody>
      </p:sp>
      <p:sp>
        <p:nvSpPr>
          <p:cNvPr id="22" name="TextBox 21">
            <a:extLst>
              <a:ext uri="{FF2B5EF4-FFF2-40B4-BE49-F238E27FC236}">
                <a16:creationId xmlns:a16="http://schemas.microsoft.com/office/drawing/2014/main" id="{C6887856-187D-4789-AAEA-B57BCE904105}"/>
              </a:ext>
            </a:extLst>
          </p:cNvPr>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graphicFrame>
        <p:nvGraphicFramePr>
          <p:cNvPr id="28" name="表格 18">
            <a:extLst>
              <a:ext uri="{FF2B5EF4-FFF2-40B4-BE49-F238E27FC236}">
                <a16:creationId xmlns:a16="http://schemas.microsoft.com/office/drawing/2014/main" id="{95CB48F4-B2B8-4E5C-BE98-2EB876255C2F}"/>
              </a:ext>
            </a:extLst>
          </p:cNvPr>
          <p:cNvGraphicFramePr>
            <a:graphicFrameLocks noGrp="1"/>
          </p:cNvGraphicFramePr>
          <p:nvPr>
            <p:extLst>
              <p:ext uri="{D42A27DB-BD31-4B8C-83A1-F6EECF244321}">
                <p14:modId xmlns:p14="http://schemas.microsoft.com/office/powerpoint/2010/main" val="1690659725"/>
              </p:ext>
            </p:extLst>
          </p:nvPr>
        </p:nvGraphicFramePr>
        <p:xfrm>
          <a:off x="151359" y="2287428"/>
          <a:ext cx="3360951" cy="2528902"/>
        </p:xfrm>
        <a:graphic>
          <a:graphicData uri="http://schemas.openxmlformats.org/drawingml/2006/table">
            <a:tbl>
              <a:tblPr firstRow="1" bandRow="1">
                <a:tableStyleId>{5C22544A-7EE6-4342-B048-85BDC9FD1C3A}</a:tableStyleId>
              </a:tblPr>
              <a:tblGrid>
                <a:gridCol w="1846254">
                  <a:extLst>
                    <a:ext uri="{9D8B030D-6E8A-4147-A177-3AD203B41FA5}">
                      <a16:colId xmlns:a16="http://schemas.microsoft.com/office/drawing/2014/main" val="1664432774"/>
                    </a:ext>
                  </a:extLst>
                </a:gridCol>
                <a:gridCol w="420914">
                  <a:extLst>
                    <a:ext uri="{9D8B030D-6E8A-4147-A177-3AD203B41FA5}">
                      <a16:colId xmlns:a16="http://schemas.microsoft.com/office/drawing/2014/main" val="1067041279"/>
                    </a:ext>
                  </a:extLst>
                </a:gridCol>
                <a:gridCol w="1093783">
                  <a:extLst>
                    <a:ext uri="{9D8B030D-6E8A-4147-A177-3AD203B41FA5}">
                      <a16:colId xmlns:a16="http://schemas.microsoft.com/office/drawing/2014/main" val="3052131420"/>
                    </a:ext>
                  </a:extLst>
                </a:gridCol>
              </a:tblGrid>
              <a:tr h="476460">
                <a:tc gridSpan="2">
                  <a:txBody>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altLang="zh-CN" sz="1100" b="0" i="0" u="none" strike="noStrike" kern="1200" cap="none" spc="0" normalizeH="0" baseline="0" noProof="0">
                          <a:ln>
                            <a:noFill/>
                          </a:ln>
                          <a:solidFill>
                            <a:srgbClr val="FFFFFF"/>
                          </a:solidFill>
                          <a:effectLst/>
                          <a:uLnTx/>
                          <a:uFillTx/>
                          <a:latin typeface="Arial"/>
                          <a:ea typeface="ヒラギノ角ゴ Pro W3" pitchFamily="75" charset="-128"/>
                          <a:cs typeface="Arial"/>
                        </a:rPr>
                        <a:t>number of grid block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l" defTabSz="914400" rtl="0" eaLnBrk="0" fontAlgn="base" latinLnBrk="0" hangingPunct="0">
                        <a:lnSpc>
                          <a:spcPct val="100000"/>
                        </a:lnSpc>
                        <a:spcBef>
                          <a:spcPts val="0"/>
                        </a:spcBef>
                        <a:spcAft>
                          <a:spcPts val="600"/>
                        </a:spcAft>
                        <a:buClrTx/>
                        <a:buSzTx/>
                        <a:buFontTx/>
                        <a:buNone/>
                        <a:tabLst/>
                        <a:defRPr/>
                      </a:pPr>
                      <a:endParaRPr kumimoji="0" lang="en-US" altLang="zh-CN" sz="1400" b="0" i="0" u="none" strike="noStrike" kern="1200" cap="none" spc="0" normalizeH="0" baseline="0" noProof="0">
                        <a:ln>
                          <a:noFill/>
                        </a:ln>
                        <a:solidFill>
                          <a:srgbClr val="FFFFFF"/>
                        </a:solidFill>
                        <a:effectLst/>
                        <a:uLnTx/>
                        <a:uFillTx/>
                        <a:latin typeface="Arial"/>
                        <a:ea typeface="ヒラギノ角ゴ Pro W3" pitchFamily="75" charset="-128"/>
                        <a:cs typeface="Arial"/>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ts val="0"/>
                        </a:spcBef>
                        <a:spcAft>
                          <a:spcPts val="600"/>
                        </a:spcAft>
                        <a:buClrTx/>
                        <a:buSzTx/>
                        <a:buFontTx/>
                        <a:buNone/>
                        <a:tabLst/>
                        <a:defRPr/>
                      </a:pPr>
                      <a:r>
                        <a:rPr kumimoji="0" lang="en-US" altLang="zh-CN" sz="1100" b="0" i="0" u="none" strike="noStrike" kern="1200" cap="none" spc="0" normalizeH="0" baseline="0" noProof="0">
                          <a:ln>
                            <a:noFill/>
                          </a:ln>
                          <a:solidFill>
                            <a:srgbClr val="FFFFFF"/>
                          </a:solidFill>
                          <a:effectLst/>
                          <a:uLnTx/>
                          <a:uFillTx/>
                          <a:latin typeface="Arial"/>
                          <a:ea typeface="ヒラギノ角ゴ Pro W3" pitchFamily="75" charset="-128"/>
                          <a:cs typeface="Arial"/>
                        </a:rPr>
                        <a:t>102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58015642"/>
                  </a:ext>
                </a:extLst>
              </a:tr>
              <a:tr h="293206">
                <a:tc rowSpan="2">
                  <a:txBody>
                    <a:bodyPr/>
                    <a:lstStyle/>
                    <a:p>
                      <a:pPr algn="ctr"/>
                      <a:r>
                        <a:rPr lang="en-US" altLang="zh-CN" sz="1100">
                          <a:solidFill>
                            <a:srgbClr val="FFFFFF"/>
                          </a:solidFill>
                          <a:latin typeface="+mn-lt"/>
                          <a:cs typeface="Arial"/>
                        </a:rPr>
                        <a:t>injection fluid composition</a:t>
                      </a:r>
                    </a:p>
                    <a:p>
                      <a:pPr algn="ctr"/>
                      <a:r>
                        <a:rPr lang="en-US" altLang="zh-CN" sz="1100">
                          <a:solidFill>
                            <a:srgbClr val="FFFFFF"/>
                          </a:solidFill>
                          <a:latin typeface="+mn-lt"/>
                          <a:cs typeface="Arial"/>
                        </a:rPr>
                        <a:t>mol%</a:t>
                      </a:r>
                      <a:endParaRPr lang="zh-CN" altLang="en-US" sz="11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100">
                          <a:solidFill>
                            <a:srgbClr val="FFFFFF"/>
                          </a:solidFill>
                          <a:latin typeface="+mn-lt"/>
                          <a:cs typeface="Arial"/>
                        </a:rPr>
                        <a:t>C</a:t>
                      </a:r>
                      <a:r>
                        <a:rPr lang="en-US" altLang="zh-CN" sz="1100" baseline="-25000">
                          <a:solidFill>
                            <a:srgbClr val="FFFFFF"/>
                          </a:solidFill>
                          <a:latin typeface="+mn-lt"/>
                          <a:cs typeface="Arial"/>
                        </a:rPr>
                        <a:t>10</a:t>
                      </a:r>
                      <a:endParaRPr lang="zh-CN" altLang="en-US" sz="11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80</a:t>
                      </a:r>
                      <a:endParaRPr lang="zh-CN" altLang="en-US" sz="11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0044261"/>
                  </a:ext>
                </a:extLst>
              </a:tr>
              <a:tr h="293206">
                <a:tc vMerge="1">
                  <a:txBody>
                    <a:bodyPr/>
                    <a:lstStyle/>
                    <a:p>
                      <a:pPr algn="ctr"/>
                      <a:endParaRPr lang="zh-CN" altLang="en-US" sz="11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100">
                          <a:solidFill>
                            <a:srgbClr val="FFFFFF"/>
                          </a:solidFill>
                          <a:latin typeface="+mn-lt"/>
                          <a:cs typeface="Arial"/>
                        </a:rPr>
                        <a:t>C</a:t>
                      </a:r>
                      <a:r>
                        <a:rPr lang="en-US" altLang="zh-CN" sz="1100" baseline="-25000">
                          <a:solidFill>
                            <a:srgbClr val="FFFFFF"/>
                          </a:solidFill>
                          <a:latin typeface="+mn-lt"/>
                          <a:cs typeface="Arial"/>
                        </a:rPr>
                        <a:t>17</a:t>
                      </a:r>
                      <a:endParaRPr lang="zh-CN" altLang="en-US" sz="11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20</a:t>
                      </a:r>
                      <a:endParaRPr lang="zh-CN" altLang="en-US" sz="11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6221814"/>
                  </a:ext>
                </a:extLst>
              </a:tr>
              <a:tr h="293206">
                <a:tc rowSpan="2">
                  <a:txBody>
                    <a:bodyPr/>
                    <a:lstStyle/>
                    <a:p>
                      <a:pPr algn="ctr"/>
                      <a:r>
                        <a:rPr lang="en-US" altLang="zh-CN" sz="1100">
                          <a:solidFill>
                            <a:schemeClr val="bg1"/>
                          </a:solidFill>
                          <a:latin typeface="+mn-lt"/>
                        </a:rPr>
                        <a:t>adsorption capacity (</a:t>
                      </a:r>
                      <a:r>
                        <a:rPr lang="en-US" altLang="zh-CN" sz="1100">
                          <a:solidFill>
                            <a:srgbClr val="FFFFFF"/>
                          </a:solidFill>
                          <a:latin typeface="+mn-lt"/>
                          <a:cs typeface="Arial"/>
                        </a:rPr>
                        <a:t>A</a:t>
                      </a:r>
                      <a:r>
                        <a:rPr lang="en-US" altLang="zh-CN" sz="1100" baseline="-25000">
                          <a:solidFill>
                            <a:srgbClr val="FFFFFF"/>
                          </a:solidFill>
                          <a:latin typeface="+mn-lt"/>
                          <a:cs typeface="Arial"/>
                        </a:rPr>
                        <a:t>max</a:t>
                      </a:r>
                      <a:r>
                        <a:rPr lang="en-US" altLang="zh-CN" sz="1100">
                          <a:solidFill>
                            <a:schemeClr val="bg1"/>
                          </a:solidFill>
                          <a:latin typeface="+mn-lt"/>
                        </a:rPr>
                        <a:t>)</a:t>
                      </a:r>
                    </a:p>
                    <a:p>
                      <a:pPr algn="ctr"/>
                      <a:r>
                        <a:rPr lang="en-US" altLang="zh-CN" sz="1100">
                          <a:solidFill>
                            <a:srgbClr val="FFFFFF"/>
                          </a:solidFill>
                          <a:latin typeface="+mn-lt"/>
                          <a:cs typeface="Arial"/>
                        </a:rPr>
                        <a:t>mol/cm</a:t>
                      </a:r>
                      <a:r>
                        <a:rPr lang="en-US" altLang="zh-CN" sz="1100" baseline="30000">
                          <a:solidFill>
                            <a:srgbClr val="FFFFFF"/>
                          </a:solidFill>
                          <a:latin typeface="+mn-lt"/>
                          <a:cs typeface="Arial"/>
                        </a:rPr>
                        <a:t>3</a:t>
                      </a:r>
                      <a:endParaRPr lang="zh-CN" altLang="en-US" sz="11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a:solidFill>
                            <a:srgbClr val="FFFFFF"/>
                          </a:solidFill>
                          <a:latin typeface="+mn-lt"/>
                          <a:cs typeface="Arial"/>
                        </a:rPr>
                        <a:t>C</a:t>
                      </a:r>
                      <a:r>
                        <a:rPr lang="en-US" altLang="zh-CN" sz="1100" baseline="-25000">
                          <a:solidFill>
                            <a:srgbClr val="FFFFFF"/>
                          </a:solidFill>
                          <a:latin typeface="+mn-lt"/>
                          <a:cs typeface="Arial"/>
                        </a:rPr>
                        <a:t>10</a:t>
                      </a:r>
                      <a:endParaRPr lang="zh-CN" altLang="en-US" sz="11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a:solidFill>
                            <a:srgbClr val="FFFFFF"/>
                          </a:solidFill>
                          <a:latin typeface="+mn-lt"/>
                          <a:cs typeface="Arial"/>
                        </a:rPr>
                        <a:t>1.39e-6 </a:t>
                      </a:r>
                      <a:endParaRPr lang="zh-CN" altLang="en-US" sz="11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881531"/>
                  </a:ext>
                </a:extLst>
              </a:tr>
              <a:tr h="293206">
                <a:tc vMerge="1">
                  <a:txBody>
                    <a:bodyPr/>
                    <a:lstStyle/>
                    <a:p>
                      <a:pPr algn="ctr"/>
                      <a:endParaRPr lang="zh-CN" altLang="en-US" sz="11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a:solidFill>
                            <a:srgbClr val="FFFFFF"/>
                          </a:solidFill>
                          <a:latin typeface="+mn-lt"/>
                          <a:cs typeface="Arial"/>
                        </a:rPr>
                        <a:t>C</a:t>
                      </a:r>
                      <a:r>
                        <a:rPr lang="en-US" altLang="zh-CN" sz="1100" baseline="-25000">
                          <a:solidFill>
                            <a:srgbClr val="FFFFFF"/>
                          </a:solidFill>
                          <a:latin typeface="+mn-lt"/>
                          <a:cs typeface="Arial"/>
                        </a:rPr>
                        <a:t>17</a:t>
                      </a:r>
                      <a:endParaRPr lang="zh-CN" altLang="en-US" sz="11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a:solidFill>
                            <a:srgbClr val="FFFFFF"/>
                          </a:solidFill>
                          <a:latin typeface="+mn-lt"/>
                          <a:cs typeface="Arial"/>
                        </a:rPr>
                        <a:t>4.49e-6</a:t>
                      </a:r>
                      <a:endParaRPr lang="zh-CN" altLang="en-US" sz="11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8916825"/>
                  </a:ext>
                </a:extLst>
              </a:tr>
              <a:tr h="293206">
                <a:tc rowSpan="2">
                  <a:txBody>
                    <a:bodyPr/>
                    <a:lstStyle/>
                    <a:p>
                      <a:pPr algn="ctr"/>
                      <a:r>
                        <a:rPr lang="en-US" altLang="zh-CN" sz="1100">
                          <a:solidFill>
                            <a:schemeClr val="bg1"/>
                          </a:solidFill>
                          <a:latin typeface="+mn-lt"/>
                        </a:rPr>
                        <a:t>sieving capacity (S</a:t>
                      </a:r>
                      <a:r>
                        <a:rPr lang="en-US" altLang="zh-CN" sz="1100" baseline="-25000">
                          <a:solidFill>
                            <a:schemeClr val="bg1"/>
                          </a:solidFill>
                          <a:latin typeface="+mn-lt"/>
                        </a:rPr>
                        <a:t>max</a:t>
                      </a:r>
                      <a:r>
                        <a:rPr lang="en-US" altLang="zh-CN" sz="1100">
                          <a:solidFill>
                            <a:schemeClr val="bg1"/>
                          </a:solidFill>
                          <a:latin typeface="+mn-lt"/>
                        </a:rPr>
                        <a:t>)</a:t>
                      </a:r>
                    </a:p>
                    <a:p>
                      <a:pPr algn="ctr"/>
                      <a:r>
                        <a:rPr lang="en-US" altLang="zh-CN" sz="1100">
                          <a:solidFill>
                            <a:schemeClr val="bg1"/>
                          </a:solidFill>
                          <a:latin typeface="+mn-lt"/>
                        </a:rPr>
                        <a:t>mol/cm</a:t>
                      </a:r>
                      <a:r>
                        <a:rPr lang="en-US" altLang="zh-CN" sz="1100" baseline="30000">
                          <a:solidFill>
                            <a:schemeClr val="bg1"/>
                          </a:solidFill>
                          <a:latin typeface="+mn-lt"/>
                        </a:rPr>
                        <a:t>3</a:t>
                      </a:r>
                      <a:endParaRPr lang="zh-CN" altLang="en-US" sz="1100" baseline="300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a:solidFill>
                            <a:srgbClr val="FFFFFF"/>
                          </a:solidFill>
                          <a:latin typeface="+mn-lt"/>
                          <a:cs typeface="Arial"/>
                        </a:rPr>
                        <a:t>C</a:t>
                      </a:r>
                      <a:r>
                        <a:rPr lang="en-US" altLang="zh-CN" sz="1100" baseline="-25000">
                          <a:solidFill>
                            <a:srgbClr val="FFFFFF"/>
                          </a:solidFill>
                          <a:latin typeface="+mn-lt"/>
                          <a:cs typeface="Arial"/>
                        </a:rPr>
                        <a:t>10</a:t>
                      </a:r>
                      <a:endParaRPr lang="zh-CN" altLang="en-US" sz="11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0</a:t>
                      </a:r>
                      <a:endParaRPr lang="zh-CN" altLang="en-US" sz="11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6907432"/>
                  </a:ext>
                </a:extLst>
              </a:tr>
              <a:tr h="293206">
                <a:tc vMerge="1">
                  <a:txBody>
                    <a:bodyPr/>
                    <a:lstStyle/>
                    <a:p>
                      <a:pPr algn="ctr"/>
                      <a:endParaRPr lang="zh-CN" altLang="en-US" sz="11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a:solidFill>
                            <a:srgbClr val="FFFFFF"/>
                          </a:solidFill>
                          <a:latin typeface="+mn-lt"/>
                          <a:cs typeface="Arial"/>
                        </a:rPr>
                        <a:t>C</a:t>
                      </a:r>
                      <a:r>
                        <a:rPr lang="en-US" altLang="zh-CN" sz="1100" baseline="-25000">
                          <a:solidFill>
                            <a:srgbClr val="FFFFFF"/>
                          </a:solidFill>
                          <a:latin typeface="+mn-lt"/>
                          <a:cs typeface="Arial"/>
                        </a:rPr>
                        <a:t>17</a:t>
                      </a:r>
                      <a:endParaRPr lang="zh-CN" altLang="en-US" sz="11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1e-4</a:t>
                      </a:r>
                      <a:endParaRPr lang="zh-CN" altLang="en-US" sz="1100">
                        <a:solidFill>
                          <a:schemeClr val="bg1"/>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3094768"/>
                  </a:ext>
                </a:extLst>
              </a:tr>
              <a:tr h="293206">
                <a:tc gridSpan="3">
                  <a:txBody>
                    <a:bodyPr/>
                    <a:lstStyle/>
                    <a:p>
                      <a:pPr algn="ctr"/>
                      <a:r>
                        <a:rPr lang="en-US" altLang="zh-CN" sz="1100" baseline="30000">
                          <a:solidFill>
                            <a:schemeClr val="bg1"/>
                          </a:solidFill>
                          <a:latin typeface="+mn-lt"/>
                        </a:rPr>
                        <a:t>……</a:t>
                      </a:r>
                      <a:endParaRPr lang="zh-CN" altLang="en-US" sz="1100" baseline="300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CN" altLang="en-US" sz="11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CN" altLang="en-US" sz="11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5007016"/>
                  </a:ext>
                </a:extLst>
              </a:tr>
            </a:tbl>
          </a:graphicData>
        </a:graphic>
      </p:graphicFrame>
      <p:sp>
        <p:nvSpPr>
          <p:cNvPr id="6" name="TextBox 5">
            <a:extLst>
              <a:ext uri="{FF2B5EF4-FFF2-40B4-BE49-F238E27FC236}">
                <a16:creationId xmlns:a16="http://schemas.microsoft.com/office/drawing/2014/main" id="{0C0E8A00-F1E9-433C-9DEA-6DF09C544855}"/>
              </a:ext>
            </a:extLst>
          </p:cNvPr>
          <p:cNvSpPr txBox="1"/>
          <p:nvPr/>
        </p:nvSpPr>
        <p:spPr>
          <a:xfrm>
            <a:off x="824671" y="1855696"/>
            <a:ext cx="2160247" cy="338554"/>
          </a:xfrm>
          <a:prstGeom prst="rect">
            <a:avLst/>
          </a:prstGeom>
          <a:noFill/>
        </p:spPr>
        <p:txBody>
          <a:bodyPr wrap="square" rtlCol="0">
            <a:spAutoFit/>
          </a:bodyPr>
          <a:lstStyle/>
          <a:p>
            <a:r>
              <a:rPr lang="en-US" sz="1600"/>
              <a:t>key input parameters</a:t>
            </a:r>
          </a:p>
        </p:txBody>
      </p:sp>
      <p:pic>
        <p:nvPicPr>
          <p:cNvPr id="8" name="Picture 7" descr="A close up of a map&#10;&#10;Description automatically generated">
            <a:extLst>
              <a:ext uri="{FF2B5EF4-FFF2-40B4-BE49-F238E27FC236}">
                <a16:creationId xmlns:a16="http://schemas.microsoft.com/office/drawing/2014/main" id="{4746FDE3-300E-4DD6-AACF-E3B8896F91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7536" y="1454236"/>
            <a:ext cx="5289428" cy="3960000"/>
          </a:xfrm>
          <a:prstGeom prst="rect">
            <a:avLst/>
          </a:prstGeom>
        </p:spPr>
      </p:pic>
    </p:spTree>
    <p:extLst>
      <p:ext uri="{BB962C8B-B14F-4D97-AF65-F5344CB8AC3E}">
        <p14:creationId xmlns:p14="http://schemas.microsoft.com/office/powerpoint/2010/main" val="408759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15</a:t>
            </a:fld>
            <a:endParaRPr lang="en-US" sz="1400">
              <a:solidFill>
                <a:srgbClr val="000000"/>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6165149" cy="523220"/>
          </a:xfrm>
          <a:prstGeom prst="rect">
            <a:avLst/>
          </a:prstGeom>
        </p:spPr>
        <p:txBody>
          <a:bodyPr wrap="none">
            <a:spAutoFit/>
          </a:bodyPr>
          <a:lstStyle/>
          <a:p>
            <a:r>
              <a:rPr lang="en-US" altLang="zh-CN" sz="2800" b="1">
                <a:solidFill>
                  <a:srgbClr val="000000"/>
                </a:solidFill>
                <a:latin typeface="Arial Rounded MT Bold"/>
                <a:cs typeface="Arial Rounded MT Bold"/>
              </a:rPr>
              <a:t>Sieving/EOR of Niobrara Crude Oil</a:t>
            </a:r>
            <a:endParaRPr lang="en-US" sz="2800" b="1">
              <a:solidFill>
                <a:srgbClr val="000000"/>
              </a:solidFill>
              <a:latin typeface="Arial Rounded MT Bold"/>
              <a:cs typeface="Arial Rounded MT Bold"/>
            </a:endParaRPr>
          </a:p>
        </p:txBody>
      </p:sp>
      <p:sp>
        <p:nvSpPr>
          <p:cNvPr id="22" name="TextBox 21">
            <a:extLst>
              <a:ext uri="{FF2B5EF4-FFF2-40B4-BE49-F238E27FC236}">
                <a16:creationId xmlns:a16="http://schemas.microsoft.com/office/drawing/2014/main" id="{C6887856-187D-4789-AAEA-B57BCE904105}"/>
              </a:ext>
            </a:extLst>
          </p:cNvPr>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sp>
        <p:nvSpPr>
          <p:cNvPr id="46" name="Text Box 28">
            <a:extLst>
              <a:ext uri="{FF2B5EF4-FFF2-40B4-BE49-F238E27FC236}">
                <a16:creationId xmlns:a16="http://schemas.microsoft.com/office/drawing/2014/main" id="{C218F139-3758-4356-A9BF-30322E6C3260}"/>
              </a:ext>
            </a:extLst>
          </p:cNvPr>
          <p:cNvSpPr txBox="1">
            <a:spLocks noChangeArrowheads="1"/>
          </p:cNvSpPr>
          <p:nvPr/>
        </p:nvSpPr>
        <p:spPr bwMode="auto">
          <a:xfrm>
            <a:off x="4710870" y="1014690"/>
            <a:ext cx="434833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38328" indent="-342900">
              <a:spcBef>
                <a:spcPts val="0"/>
              </a:spcBef>
              <a:spcAft>
                <a:spcPts val="600"/>
              </a:spcAft>
              <a:buFont typeface="Wingdings" panose="05000000000000000000" pitchFamily="2" charset="2"/>
              <a:buChar char="§"/>
            </a:pPr>
            <a:r>
              <a:rPr lang="en-US" altLang="zh-CN" sz="1600">
                <a:solidFill>
                  <a:srgbClr val="FFFFFF"/>
                </a:solidFill>
                <a:latin typeface="Arial"/>
                <a:cs typeface="Arial"/>
              </a:rPr>
              <a:t>Filtration test + CO</a:t>
            </a:r>
            <a:r>
              <a:rPr lang="en-US" altLang="zh-CN" sz="1600" baseline="-25000">
                <a:solidFill>
                  <a:srgbClr val="FFFFFF"/>
                </a:solidFill>
                <a:latin typeface="Arial"/>
                <a:cs typeface="Arial"/>
              </a:rPr>
              <a:t>2</a:t>
            </a:r>
            <a:r>
              <a:rPr lang="en-US" altLang="zh-CN" sz="1600">
                <a:solidFill>
                  <a:srgbClr val="FFFFFF"/>
                </a:solidFill>
                <a:latin typeface="Arial"/>
                <a:cs typeface="Arial"/>
              </a:rPr>
              <a:t> huff-n-puff test using Niobrara crude oil and Niobrara sample.</a:t>
            </a:r>
          </a:p>
          <a:p>
            <a:pPr marL="338328" indent="-342900">
              <a:spcBef>
                <a:spcPts val="0"/>
              </a:spcBef>
              <a:spcAft>
                <a:spcPts val="0"/>
              </a:spcAft>
              <a:buFont typeface="Wingdings" panose="05000000000000000000" pitchFamily="2" charset="2"/>
              <a:buChar char="§"/>
            </a:pPr>
            <a:endParaRPr lang="en-US" altLang="zh-CN" sz="1600">
              <a:solidFill>
                <a:srgbClr val="FFFFFF"/>
              </a:solidFill>
              <a:latin typeface="Arial"/>
              <a:cs typeface="Arial"/>
            </a:endParaRPr>
          </a:p>
          <a:p>
            <a:pPr marL="338328" indent="-342900">
              <a:spcBef>
                <a:spcPts val="0"/>
              </a:spcBef>
              <a:spcAft>
                <a:spcPts val="600"/>
              </a:spcAft>
              <a:buFont typeface="Wingdings" panose="05000000000000000000" pitchFamily="2" charset="2"/>
              <a:buChar char="§"/>
            </a:pPr>
            <a:r>
              <a:rPr lang="en-US" altLang="zh-CN" sz="1600">
                <a:solidFill>
                  <a:srgbClr val="FFFFFF"/>
                </a:solidFill>
                <a:latin typeface="Arial"/>
                <a:cs typeface="Arial"/>
              </a:rPr>
              <a:t>Divide oil into 4 groups of components:</a:t>
            </a:r>
          </a:p>
          <a:p>
            <a:pPr marL="360000">
              <a:spcBef>
                <a:spcPts val="0"/>
              </a:spcBef>
              <a:spcAft>
                <a:spcPts val="600"/>
              </a:spcAft>
            </a:pPr>
            <a:r>
              <a:rPr lang="en-US" altLang="zh-CN" sz="1400">
                <a:solidFill>
                  <a:srgbClr val="FFFFFF"/>
                </a:solidFill>
                <a:latin typeface="Arial"/>
                <a:cs typeface="Arial"/>
              </a:rPr>
              <a:t>light, C</a:t>
            </a:r>
            <a:r>
              <a:rPr lang="en-US" altLang="zh-CN" sz="1400" baseline="-25000">
                <a:solidFill>
                  <a:srgbClr val="FFFFFF"/>
                </a:solidFill>
                <a:latin typeface="Arial"/>
                <a:cs typeface="Arial"/>
              </a:rPr>
              <a:t>3</a:t>
            </a:r>
            <a:r>
              <a:rPr lang="en-US" altLang="zh-CN" sz="1400">
                <a:solidFill>
                  <a:srgbClr val="FFFFFF"/>
                </a:solidFill>
                <a:latin typeface="Arial"/>
                <a:cs typeface="Arial"/>
              </a:rPr>
              <a:t> – C</a:t>
            </a:r>
            <a:r>
              <a:rPr lang="en-US" altLang="zh-CN" sz="1400" baseline="-25000">
                <a:solidFill>
                  <a:srgbClr val="FFFFFF"/>
                </a:solidFill>
                <a:latin typeface="Arial"/>
                <a:cs typeface="Arial"/>
              </a:rPr>
              <a:t>6</a:t>
            </a:r>
          </a:p>
          <a:p>
            <a:pPr marL="360000">
              <a:spcBef>
                <a:spcPts val="0"/>
              </a:spcBef>
              <a:spcAft>
                <a:spcPts val="600"/>
              </a:spcAft>
            </a:pPr>
            <a:r>
              <a:rPr lang="en-US" altLang="zh-CN" sz="1400">
                <a:solidFill>
                  <a:srgbClr val="FFFFFF"/>
                </a:solidFill>
                <a:latin typeface="Arial"/>
                <a:cs typeface="Arial"/>
              </a:rPr>
              <a:t>medium 1, C</a:t>
            </a:r>
            <a:r>
              <a:rPr lang="en-US" altLang="zh-CN" sz="1400" baseline="-25000">
                <a:solidFill>
                  <a:srgbClr val="FFFFFF"/>
                </a:solidFill>
                <a:latin typeface="Arial"/>
                <a:cs typeface="Arial"/>
              </a:rPr>
              <a:t>7</a:t>
            </a:r>
            <a:r>
              <a:rPr lang="en-US" altLang="zh-CN" sz="1400">
                <a:solidFill>
                  <a:srgbClr val="FFFFFF"/>
                </a:solidFill>
                <a:latin typeface="Arial"/>
                <a:cs typeface="Arial"/>
              </a:rPr>
              <a:t> – C</a:t>
            </a:r>
            <a:r>
              <a:rPr lang="en-US" altLang="zh-CN" sz="1400" baseline="-25000">
                <a:solidFill>
                  <a:srgbClr val="FFFFFF"/>
                </a:solidFill>
                <a:latin typeface="Arial"/>
                <a:cs typeface="Arial"/>
              </a:rPr>
              <a:t>10</a:t>
            </a:r>
          </a:p>
          <a:p>
            <a:pPr marL="360000">
              <a:spcBef>
                <a:spcPts val="0"/>
              </a:spcBef>
              <a:spcAft>
                <a:spcPts val="600"/>
              </a:spcAft>
            </a:pPr>
            <a:r>
              <a:rPr lang="en-US" altLang="zh-CN" sz="1400">
                <a:solidFill>
                  <a:srgbClr val="FFFFFF"/>
                </a:solidFill>
                <a:latin typeface="Arial"/>
                <a:cs typeface="Arial"/>
              </a:rPr>
              <a:t>medium 2, C</a:t>
            </a:r>
            <a:r>
              <a:rPr lang="en-US" altLang="zh-CN" sz="1400" baseline="-25000">
                <a:solidFill>
                  <a:srgbClr val="FFFFFF"/>
                </a:solidFill>
                <a:latin typeface="Arial"/>
                <a:cs typeface="Arial"/>
              </a:rPr>
              <a:t>11</a:t>
            </a:r>
            <a:r>
              <a:rPr lang="en-US" altLang="zh-CN" sz="1400">
                <a:solidFill>
                  <a:srgbClr val="FFFFFF"/>
                </a:solidFill>
                <a:latin typeface="Arial"/>
                <a:cs typeface="Arial"/>
              </a:rPr>
              <a:t> – C</a:t>
            </a:r>
            <a:r>
              <a:rPr lang="en-US" altLang="zh-CN" sz="1400" baseline="-25000">
                <a:solidFill>
                  <a:srgbClr val="FFFFFF"/>
                </a:solidFill>
                <a:latin typeface="Arial"/>
                <a:cs typeface="Arial"/>
              </a:rPr>
              <a:t>20</a:t>
            </a:r>
          </a:p>
          <a:p>
            <a:pPr marL="360000">
              <a:spcBef>
                <a:spcPts val="0"/>
              </a:spcBef>
              <a:spcAft>
                <a:spcPts val="600"/>
              </a:spcAft>
            </a:pPr>
            <a:r>
              <a:rPr lang="en-US" altLang="zh-CN" sz="1400">
                <a:solidFill>
                  <a:srgbClr val="FFFFFF"/>
                </a:solidFill>
                <a:latin typeface="Arial"/>
                <a:cs typeface="Arial"/>
              </a:rPr>
              <a:t>heavy, C</a:t>
            </a:r>
            <a:r>
              <a:rPr lang="en-US" altLang="zh-CN" sz="1400" baseline="-25000">
                <a:solidFill>
                  <a:srgbClr val="FFFFFF"/>
                </a:solidFill>
                <a:latin typeface="Arial"/>
                <a:cs typeface="Arial"/>
              </a:rPr>
              <a:t>20</a:t>
            </a:r>
            <a:r>
              <a:rPr lang="en-US" altLang="zh-CN" sz="1400">
                <a:solidFill>
                  <a:srgbClr val="FFFFFF"/>
                </a:solidFill>
                <a:latin typeface="Arial"/>
                <a:cs typeface="Arial"/>
              </a:rPr>
              <a:t>+</a:t>
            </a:r>
          </a:p>
          <a:p>
            <a:pPr marL="360000">
              <a:spcBef>
                <a:spcPts val="0"/>
              </a:spcBef>
              <a:spcAft>
                <a:spcPts val="0"/>
              </a:spcAft>
            </a:pPr>
            <a:endParaRPr lang="en-US" altLang="zh-CN" sz="1400">
              <a:solidFill>
                <a:srgbClr val="FFFFFF"/>
              </a:solidFill>
              <a:latin typeface="Arial"/>
              <a:cs typeface="Arial"/>
            </a:endParaRPr>
          </a:p>
          <a:p>
            <a:pPr marL="338328" indent="-342900">
              <a:spcBef>
                <a:spcPts val="0"/>
              </a:spcBef>
              <a:spcAft>
                <a:spcPts val="600"/>
              </a:spcAft>
              <a:buFont typeface="Wingdings" panose="05000000000000000000" pitchFamily="2" charset="2"/>
              <a:buChar char="§"/>
            </a:pPr>
            <a:r>
              <a:rPr lang="en-US" altLang="zh-CN" sz="1600">
                <a:solidFill>
                  <a:srgbClr val="FFFFFF"/>
                </a:solidFill>
                <a:latin typeface="Arial"/>
                <a:cs typeface="Arial"/>
              </a:rPr>
              <a:t>Observations:</a:t>
            </a:r>
          </a:p>
        </p:txBody>
      </p:sp>
      <mc:AlternateContent xmlns:mc="http://schemas.openxmlformats.org/markup-compatibility/2006" xmlns:a14="http://schemas.microsoft.com/office/drawing/2010/main">
        <mc:Choice Requires="a14">
          <p:graphicFrame>
            <p:nvGraphicFramePr>
              <p:cNvPr id="47" name="表格 18">
                <a:extLst>
                  <a:ext uri="{FF2B5EF4-FFF2-40B4-BE49-F238E27FC236}">
                    <a16:creationId xmlns:a16="http://schemas.microsoft.com/office/drawing/2014/main" id="{60F7E454-FA46-4562-8989-E496AF63FFB7}"/>
                  </a:ext>
                </a:extLst>
              </p:cNvPr>
              <p:cNvGraphicFramePr>
                <a:graphicFrameLocks noGrp="1"/>
              </p:cNvGraphicFramePr>
              <p:nvPr>
                <p:extLst>
                  <p:ext uri="{D42A27DB-BD31-4B8C-83A1-F6EECF244321}">
                    <p14:modId xmlns:p14="http://schemas.microsoft.com/office/powerpoint/2010/main" val="3885173756"/>
                  </p:ext>
                </p:extLst>
              </p:nvPr>
            </p:nvGraphicFramePr>
            <p:xfrm>
              <a:off x="4572000" y="4035384"/>
              <a:ext cx="4544862" cy="1356078"/>
            </p:xfrm>
            <a:graphic>
              <a:graphicData uri="http://schemas.openxmlformats.org/drawingml/2006/table">
                <a:tbl>
                  <a:tblPr firstRow="1" bandRow="1">
                    <a:tableStyleId>{5C22544A-7EE6-4342-B048-85BDC9FD1C3A}</a:tableStyleId>
                  </a:tblPr>
                  <a:tblGrid>
                    <a:gridCol w="811530">
                      <a:extLst>
                        <a:ext uri="{9D8B030D-6E8A-4147-A177-3AD203B41FA5}">
                          <a16:colId xmlns:a16="http://schemas.microsoft.com/office/drawing/2014/main" val="1664432774"/>
                        </a:ext>
                      </a:extLst>
                    </a:gridCol>
                    <a:gridCol w="709998">
                      <a:extLst>
                        <a:ext uri="{9D8B030D-6E8A-4147-A177-3AD203B41FA5}">
                          <a16:colId xmlns:a16="http://schemas.microsoft.com/office/drawing/2014/main" val="1067041279"/>
                        </a:ext>
                      </a:extLst>
                    </a:gridCol>
                    <a:gridCol w="977863">
                      <a:extLst>
                        <a:ext uri="{9D8B030D-6E8A-4147-A177-3AD203B41FA5}">
                          <a16:colId xmlns:a16="http://schemas.microsoft.com/office/drawing/2014/main" val="1249851440"/>
                        </a:ext>
                      </a:extLst>
                    </a:gridCol>
                    <a:gridCol w="1014810">
                      <a:extLst>
                        <a:ext uri="{9D8B030D-6E8A-4147-A177-3AD203B41FA5}">
                          <a16:colId xmlns:a16="http://schemas.microsoft.com/office/drawing/2014/main" val="303687136"/>
                        </a:ext>
                      </a:extLst>
                    </a:gridCol>
                    <a:gridCol w="1030661">
                      <a:extLst>
                        <a:ext uri="{9D8B030D-6E8A-4147-A177-3AD203B41FA5}">
                          <a16:colId xmlns:a16="http://schemas.microsoft.com/office/drawing/2014/main" val="3380832533"/>
                        </a:ext>
                      </a:extLst>
                    </a:gridCol>
                  </a:tblGrid>
                  <a:tr h="476460">
                    <a:tc>
                      <a:txBody>
                        <a:bodyPr/>
                        <a:lstStyle/>
                        <a:p>
                          <a:pPr algn="ctr"/>
                          <a:endParaRPr lang="zh-CN" altLang="en-US" sz="1100" b="0">
                            <a:solidFill>
                              <a:schemeClr val="bg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0">
                              <a:solidFill>
                                <a:schemeClr val="bg1"/>
                              </a:solidFill>
                              <a:latin typeface="Arial" panose="020B0604020202020204" pitchFamily="34" charset="0"/>
                              <a:cs typeface="Arial" panose="020B0604020202020204" pitchFamily="34" charset="0"/>
                            </a:rPr>
                            <a:t>Sieving</a:t>
                          </a: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0">
                              <a:solidFill>
                                <a:schemeClr val="bg1"/>
                              </a:solidFill>
                              <a:latin typeface="Arial" panose="020B0604020202020204" pitchFamily="34" charset="0"/>
                              <a:cs typeface="Arial" panose="020B0604020202020204" pitchFamily="34" charset="0"/>
                            </a:rPr>
                            <a:t>Sieving</a:t>
                          </a:r>
                        </a:p>
                        <a:p>
                          <a:pPr algn="ctr"/>
                          <a:r>
                            <a:rPr lang="en-US" altLang="zh-CN" sz="1100" b="0">
                              <a:solidFill>
                                <a:schemeClr val="bg1"/>
                              </a:solidFill>
                              <a:latin typeface="Arial" panose="020B0604020202020204" pitchFamily="34" charset="0"/>
                              <a:cs typeface="Arial" panose="020B0604020202020204" pitchFamily="34" charset="0"/>
                            </a:rPr>
                            <a:t>Mitigation </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0">
                              <a:solidFill>
                                <a:schemeClr val="bg1"/>
                              </a:solidFill>
                              <a:latin typeface="Arial" panose="020B0604020202020204" pitchFamily="34" charset="0"/>
                              <a:cs typeface="Arial" panose="020B0604020202020204" pitchFamily="34" charset="0"/>
                            </a:rPr>
                            <a:t>Sieving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0">
                              <a:solidFill>
                                <a:schemeClr val="bg1"/>
                              </a:solidFill>
                              <a:latin typeface="Arial" panose="020B0604020202020204" pitchFamily="34" charset="0"/>
                              <a:cs typeface="Arial" panose="020B0604020202020204" pitchFamily="34" charset="0"/>
                            </a:rPr>
                            <a:t>Recurrence</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0">
                              <a:solidFill>
                                <a:schemeClr val="bg1"/>
                              </a:solidFill>
                              <a:latin typeface="Arial" panose="020B0604020202020204" pitchFamily="34" charset="0"/>
                              <a:cs typeface="Arial" panose="020B0604020202020204" pitchFamily="34" charset="0"/>
                            </a:rPr>
                            <a:t>Flow Rate </a:t>
                          </a:r>
                          <a14:m>
                            <m:oMath xmlns:m="http://schemas.openxmlformats.org/officeDocument/2006/math">
                              <m:r>
                                <a:rPr lang="en-US" altLang="zh-CN" sz="1100" b="0" i="0" smtClean="0">
                                  <a:solidFill>
                                    <a:srgbClr val="FFFFFF"/>
                                  </a:solidFill>
                                  <a:latin typeface="Cambria Math" panose="02040503050406030204" pitchFamily="18" charset="0"/>
                                  <a:ea typeface="Cambria Math" panose="02040503050406030204" pitchFamily="18" charset="0"/>
                                  <a:cs typeface="Arial"/>
                                </a:rPr>
                                <m:t>↑</m:t>
                              </m:r>
                            </m:oMath>
                          </a14:m>
                          <a:endParaRPr lang="zh-CN" altLang="en-US" sz="1100" b="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015642"/>
                      </a:ext>
                    </a:extLst>
                  </a:tr>
                  <a:tr h="293206">
                    <a:tc>
                      <a:txBody>
                        <a:bodyPr/>
                        <a:lstStyle/>
                        <a:p>
                          <a:pPr algn="ctr"/>
                          <a:r>
                            <a:rPr lang="en-US" altLang="zh-CN" sz="1100">
                              <a:solidFill>
                                <a:schemeClr val="bg1"/>
                              </a:solidFill>
                              <a:latin typeface="+mn-lt"/>
                            </a:rPr>
                            <a:t>Sample 1</a:t>
                          </a:r>
                          <a:endParaRPr lang="zh-CN" altLang="en-US" sz="11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solidFill>
                              <a:schemeClr val="bg1"/>
                            </a:solidFill>
                            <a:latin typeface="+mn-lt"/>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0044261"/>
                      </a:ext>
                    </a:extLst>
                  </a:tr>
                  <a:tr h="293206">
                    <a:tc>
                      <a:txBody>
                        <a:bodyPr/>
                        <a:lstStyle/>
                        <a:p>
                          <a:pPr algn="ctr"/>
                          <a:r>
                            <a:rPr lang="en-US" altLang="zh-CN" sz="1100">
                              <a:solidFill>
                                <a:schemeClr val="bg1"/>
                              </a:solidFill>
                              <a:latin typeface="+mn-lt"/>
                            </a:rPr>
                            <a:t>Sample 2</a:t>
                          </a:r>
                          <a:endParaRPr lang="zh-CN" altLang="en-US" sz="11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a:solidFill>
                                <a:schemeClr val="bg1"/>
                              </a:solidFill>
                              <a:latin typeface="+mn-lt"/>
                            </a:rPr>
                            <a:t>✗</a:t>
                          </a:r>
                          <a:endParaRPr lang="zh-CN" altLang="en-US" sz="1100"/>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6221814"/>
                      </a:ext>
                    </a:extLst>
                  </a:tr>
                  <a:tr h="293206">
                    <a:tc>
                      <a:txBody>
                        <a:bodyPr/>
                        <a:lstStyle/>
                        <a:p>
                          <a:pPr algn="ctr"/>
                          <a:r>
                            <a:rPr lang="en-US" altLang="zh-CN" sz="1100">
                              <a:solidFill>
                                <a:schemeClr val="bg1"/>
                              </a:solidFill>
                              <a:latin typeface="+mn-lt"/>
                            </a:rPr>
                            <a:t>Sample 3</a:t>
                          </a:r>
                          <a:endParaRPr lang="zh-CN" altLang="en-US" sz="11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solidFill>
                              <a:schemeClr val="bg1"/>
                            </a:solidFill>
                            <a:latin typeface="+mn-lt"/>
                          </a:endParaRP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881531"/>
                      </a:ext>
                    </a:extLst>
                  </a:tr>
                </a:tbl>
              </a:graphicData>
            </a:graphic>
          </p:graphicFrame>
        </mc:Choice>
        <mc:Fallback xmlns="">
          <p:graphicFrame>
            <p:nvGraphicFramePr>
              <p:cNvPr id="47" name="表格 18">
                <a:extLst>
                  <a:ext uri="{FF2B5EF4-FFF2-40B4-BE49-F238E27FC236}">
                    <a16:creationId xmlns:a16="http://schemas.microsoft.com/office/drawing/2014/main" id="{60F7E454-FA46-4562-8989-E496AF63FFB7}"/>
                  </a:ext>
                </a:extLst>
              </p:cNvPr>
              <p:cNvGraphicFramePr>
                <a:graphicFrameLocks noGrp="1"/>
              </p:cNvGraphicFramePr>
              <p:nvPr>
                <p:extLst>
                  <p:ext uri="{D42A27DB-BD31-4B8C-83A1-F6EECF244321}">
                    <p14:modId xmlns:p14="http://schemas.microsoft.com/office/powerpoint/2010/main" val="3885173756"/>
                  </p:ext>
                </p:extLst>
              </p:nvPr>
            </p:nvGraphicFramePr>
            <p:xfrm>
              <a:off x="4572000" y="4035384"/>
              <a:ext cx="4544862" cy="1356078"/>
            </p:xfrm>
            <a:graphic>
              <a:graphicData uri="http://schemas.openxmlformats.org/drawingml/2006/table">
                <a:tbl>
                  <a:tblPr firstRow="1" bandRow="1">
                    <a:tableStyleId>{5C22544A-7EE6-4342-B048-85BDC9FD1C3A}</a:tableStyleId>
                  </a:tblPr>
                  <a:tblGrid>
                    <a:gridCol w="811530">
                      <a:extLst>
                        <a:ext uri="{9D8B030D-6E8A-4147-A177-3AD203B41FA5}">
                          <a16:colId xmlns:a16="http://schemas.microsoft.com/office/drawing/2014/main" val="1664432774"/>
                        </a:ext>
                      </a:extLst>
                    </a:gridCol>
                    <a:gridCol w="709998">
                      <a:extLst>
                        <a:ext uri="{9D8B030D-6E8A-4147-A177-3AD203B41FA5}">
                          <a16:colId xmlns:a16="http://schemas.microsoft.com/office/drawing/2014/main" val="1067041279"/>
                        </a:ext>
                      </a:extLst>
                    </a:gridCol>
                    <a:gridCol w="977863">
                      <a:extLst>
                        <a:ext uri="{9D8B030D-6E8A-4147-A177-3AD203B41FA5}">
                          <a16:colId xmlns:a16="http://schemas.microsoft.com/office/drawing/2014/main" val="1249851440"/>
                        </a:ext>
                      </a:extLst>
                    </a:gridCol>
                    <a:gridCol w="1014810">
                      <a:extLst>
                        <a:ext uri="{9D8B030D-6E8A-4147-A177-3AD203B41FA5}">
                          <a16:colId xmlns:a16="http://schemas.microsoft.com/office/drawing/2014/main" val="303687136"/>
                        </a:ext>
                      </a:extLst>
                    </a:gridCol>
                    <a:gridCol w="1030661">
                      <a:extLst>
                        <a:ext uri="{9D8B030D-6E8A-4147-A177-3AD203B41FA5}">
                          <a16:colId xmlns:a16="http://schemas.microsoft.com/office/drawing/2014/main" val="3380832533"/>
                        </a:ext>
                      </a:extLst>
                    </a:gridCol>
                  </a:tblGrid>
                  <a:tr h="476460">
                    <a:tc>
                      <a:txBody>
                        <a:bodyPr/>
                        <a:lstStyle/>
                        <a:p>
                          <a:pPr algn="ctr"/>
                          <a:endParaRPr lang="zh-CN" altLang="en-US" sz="1100" b="0">
                            <a:solidFill>
                              <a:schemeClr val="bg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0">
                              <a:solidFill>
                                <a:schemeClr val="bg1"/>
                              </a:solidFill>
                              <a:latin typeface="Arial" panose="020B0604020202020204" pitchFamily="34" charset="0"/>
                              <a:cs typeface="Arial" panose="020B0604020202020204" pitchFamily="34" charset="0"/>
                            </a:rPr>
                            <a:t>Sieving</a:t>
                          </a: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0">
                              <a:solidFill>
                                <a:schemeClr val="bg1"/>
                              </a:solidFill>
                              <a:latin typeface="Arial" panose="020B0604020202020204" pitchFamily="34" charset="0"/>
                              <a:cs typeface="Arial" panose="020B0604020202020204" pitchFamily="34" charset="0"/>
                            </a:rPr>
                            <a:t>Sieving</a:t>
                          </a:r>
                        </a:p>
                        <a:p>
                          <a:pPr algn="ctr"/>
                          <a:r>
                            <a:rPr lang="en-US" altLang="zh-CN" sz="1100" b="0">
                              <a:solidFill>
                                <a:schemeClr val="bg1"/>
                              </a:solidFill>
                              <a:latin typeface="Arial" panose="020B0604020202020204" pitchFamily="34" charset="0"/>
                              <a:cs typeface="Arial" panose="020B0604020202020204" pitchFamily="34" charset="0"/>
                            </a:rPr>
                            <a:t>Mitigation </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0">
                              <a:solidFill>
                                <a:schemeClr val="bg1"/>
                              </a:solidFill>
                              <a:latin typeface="Arial" panose="020B0604020202020204" pitchFamily="34" charset="0"/>
                              <a:cs typeface="Arial" panose="020B0604020202020204" pitchFamily="34" charset="0"/>
                            </a:rPr>
                            <a:t>Sieving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0">
                              <a:solidFill>
                                <a:schemeClr val="bg1"/>
                              </a:solidFill>
                              <a:latin typeface="Arial" panose="020B0604020202020204" pitchFamily="34" charset="0"/>
                              <a:cs typeface="Arial" panose="020B0604020202020204" pitchFamily="34" charset="0"/>
                            </a:rPr>
                            <a:t>Recurrence</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stretch>
                            <a:fillRect l="-341420" t="-1266" r="-592" b="-188608"/>
                          </a:stretch>
                        </a:blipFill>
                      </a:tcPr>
                    </a:tc>
                    <a:extLst>
                      <a:ext uri="{0D108BD9-81ED-4DB2-BD59-A6C34878D82A}">
                        <a16:rowId xmlns:a16="http://schemas.microsoft.com/office/drawing/2014/main" val="1758015642"/>
                      </a:ext>
                    </a:extLst>
                  </a:tr>
                  <a:tr h="293206">
                    <a:tc>
                      <a:txBody>
                        <a:bodyPr/>
                        <a:lstStyle/>
                        <a:p>
                          <a:pPr algn="ctr"/>
                          <a:r>
                            <a:rPr lang="en-US" altLang="zh-CN" sz="1100">
                              <a:solidFill>
                                <a:schemeClr val="bg1"/>
                              </a:solidFill>
                              <a:latin typeface="+mn-lt"/>
                            </a:rPr>
                            <a:t>Sample 1</a:t>
                          </a:r>
                          <a:endParaRPr lang="zh-CN" altLang="en-US" sz="11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solidFill>
                              <a:schemeClr val="bg1"/>
                            </a:solidFill>
                            <a:latin typeface="+mn-lt"/>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0044261"/>
                      </a:ext>
                    </a:extLst>
                  </a:tr>
                  <a:tr h="293206">
                    <a:tc>
                      <a:txBody>
                        <a:bodyPr/>
                        <a:lstStyle/>
                        <a:p>
                          <a:pPr algn="ctr"/>
                          <a:r>
                            <a:rPr lang="en-US" altLang="zh-CN" sz="1100">
                              <a:solidFill>
                                <a:schemeClr val="bg1"/>
                              </a:solidFill>
                              <a:latin typeface="+mn-lt"/>
                            </a:rPr>
                            <a:t>Sample 2</a:t>
                          </a:r>
                          <a:endParaRPr lang="zh-CN" altLang="en-US" sz="11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a:solidFill>
                                <a:schemeClr val="bg1"/>
                              </a:solidFill>
                              <a:latin typeface="+mn-lt"/>
                            </a:rPr>
                            <a:t>✗</a:t>
                          </a:r>
                          <a:endParaRPr lang="zh-CN" altLang="en-US" sz="1100"/>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6221814"/>
                      </a:ext>
                    </a:extLst>
                  </a:tr>
                  <a:tr h="293206">
                    <a:tc>
                      <a:txBody>
                        <a:bodyPr/>
                        <a:lstStyle/>
                        <a:p>
                          <a:pPr algn="ctr"/>
                          <a:r>
                            <a:rPr lang="en-US" altLang="zh-CN" sz="1100">
                              <a:solidFill>
                                <a:schemeClr val="bg1"/>
                              </a:solidFill>
                              <a:latin typeface="+mn-lt"/>
                            </a:rPr>
                            <a:t>Sample 3</a:t>
                          </a:r>
                          <a:endParaRPr lang="zh-CN" altLang="en-US" sz="11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a:solidFill>
                                <a:schemeClr val="bg1"/>
                              </a:solidFill>
                              <a:latin typeface="+mn-lt"/>
                            </a:rPr>
                            <a:t>✓</a:t>
                          </a:r>
                          <a:endParaRPr lang="zh-CN" altLang="en-US" sz="1100">
                            <a:solidFill>
                              <a:schemeClr val="bg1"/>
                            </a:solidFill>
                            <a:latin typeface="+mn-lt"/>
                          </a:endParaRP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8881531"/>
                      </a:ext>
                    </a:extLst>
                  </a:tr>
                </a:tbl>
              </a:graphicData>
            </a:graphic>
          </p:graphicFrame>
        </mc:Fallback>
      </mc:AlternateContent>
      <p:grpSp>
        <p:nvGrpSpPr>
          <p:cNvPr id="26" name="Group 25">
            <a:extLst>
              <a:ext uri="{FF2B5EF4-FFF2-40B4-BE49-F238E27FC236}">
                <a16:creationId xmlns:a16="http://schemas.microsoft.com/office/drawing/2014/main" id="{D84D46F1-3B4E-4FF7-8994-C8AD25D2E5E5}"/>
              </a:ext>
            </a:extLst>
          </p:cNvPr>
          <p:cNvGrpSpPr/>
          <p:nvPr/>
        </p:nvGrpSpPr>
        <p:grpSpPr>
          <a:xfrm>
            <a:off x="24689" y="870476"/>
            <a:ext cx="4572001" cy="5445965"/>
            <a:chOff x="24689" y="870476"/>
            <a:chExt cx="4572001" cy="5445965"/>
          </a:xfrm>
        </p:grpSpPr>
        <p:grpSp>
          <p:nvGrpSpPr>
            <p:cNvPr id="21" name="Group 20">
              <a:extLst>
                <a:ext uri="{FF2B5EF4-FFF2-40B4-BE49-F238E27FC236}">
                  <a16:creationId xmlns:a16="http://schemas.microsoft.com/office/drawing/2014/main" id="{D34AF5A3-90D7-475E-9A36-E766031E4636}"/>
                </a:ext>
              </a:extLst>
            </p:cNvPr>
            <p:cNvGrpSpPr/>
            <p:nvPr/>
          </p:nvGrpSpPr>
          <p:grpSpPr>
            <a:xfrm>
              <a:off x="24689" y="870476"/>
              <a:ext cx="4572001" cy="5445965"/>
              <a:chOff x="24689" y="870476"/>
              <a:chExt cx="4572001" cy="5445965"/>
            </a:xfrm>
          </p:grpSpPr>
          <p:grpSp>
            <p:nvGrpSpPr>
              <p:cNvPr id="20" name="Group 19">
                <a:extLst>
                  <a:ext uri="{FF2B5EF4-FFF2-40B4-BE49-F238E27FC236}">
                    <a16:creationId xmlns:a16="http://schemas.microsoft.com/office/drawing/2014/main" id="{CAE4B7E6-E0FC-450D-9DA9-BFD3BA09249C}"/>
                  </a:ext>
                </a:extLst>
              </p:cNvPr>
              <p:cNvGrpSpPr/>
              <p:nvPr/>
            </p:nvGrpSpPr>
            <p:grpSpPr>
              <a:xfrm>
                <a:off x="24689" y="870476"/>
                <a:ext cx="4572001" cy="5445965"/>
                <a:chOff x="24689" y="870476"/>
                <a:chExt cx="4572001" cy="5445965"/>
              </a:xfrm>
            </p:grpSpPr>
            <p:grpSp>
              <p:nvGrpSpPr>
                <p:cNvPr id="15" name="Group 14">
                  <a:extLst>
                    <a:ext uri="{FF2B5EF4-FFF2-40B4-BE49-F238E27FC236}">
                      <a16:creationId xmlns:a16="http://schemas.microsoft.com/office/drawing/2014/main" id="{A152D906-CC77-4156-BBD2-57CAE3F59156}"/>
                    </a:ext>
                  </a:extLst>
                </p:cNvPr>
                <p:cNvGrpSpPr/>
                <p:nvPr/>
              </p:nvGrpSpPr>
              <p:grpSpPr>
                <a:xfrm>
                  <a:off x="24689" y="870476"/>
                  <a:ext cx="4572001" cy="5445965"/>
                  <a:chOff x="24689" y="870476"/>
                  <a:chExt cx="4572001" cy="5445965"/>
                </a:xfrm>
              </p:grpSpPr>
              <p:grpSp>
                <p:nvGrpSpPr>
                  <p:cNvPr id="7" name="Group 6">
                    <a:extLst>
                      <a:ext uri="{FF2B5EF4-FFF2-40B4-BE49-F238E27FC236}">
                        <a16:creationId xmlns:a16="http://schemas.microsoft.com/office/drawing/2014/main" id="{03E6BFD3-5345-43BC-ADA6-08259D0D2A45}"/>
                      </a:ext>
                    </a:extLst>
                  </p:cNvPr>
                  <p:cNvGrpSpPr/>
                  <p:nvPr/>
                </p:nvGrpSpPr>
                <p:grpSpPr>
                  <a:xfrm>
                    <a:off x="24689" y="870476"/>
                    <a:ext cx="4572001" cy="5445965"/>
                    <a:chOff x="24689" y="870476"/>
                    <a:chExt cx="4572001" cy="5445965"/>
                  </a:xfrm>
                </p:grpSpPr>
                <p:grpSp>
                  <p:nvGrpSpPr>
                    <p:cNvPr id="6" name="Group 5">
                      <a:extLst>
                        <a:ext uri="{FF2B5EF4-FFF2-40B4-BE49-F238E27FC236}">
                          <a16:creationId xmlns:a16="http://schemas.microsoft.com/office/drawing/2014/main" id="{AE4F831A-A12C-4D0C-B0FF-E5FED6971A60}"/>
                        </a:ext>
                      </a:extLst>
                    </p:cNvPr>
                    <p:cNvGrpSpPr/>
                    <p:nvPr/>
                  </p:nvGrpSpPr>
                  <p:grpSpPr>
                    <a:xfrm>
                      <a:off x="24689" y="870476"/>
                      <a:ext cx="4572001" cy="5445965"/>
                      <a:chOff x="-1686" y="820986"/>
                      <a:chExt cx="4572001" cy="5445965"/>
                    </a:xfrm>
                    <a:noFill/>
                  </p:grpSpPr>
                  <p:grpSp>
                    <p:nvGrpSpPr>
                      <p:cNvPr id="14" name="Group 13">
                        <a:extLst>
                          <a:ext uri="{FF2B5EF4-FFF2-40B4-BE49-F238E27FC236}">
                            <a16:creationId xmlns:a16="http://schemas.microsoft.com/office/drawing/2014/main" id="{6E9EB310-F1B5-4306-8102-0337163262B7}"/>
                          </a:ext>
                        </a:extLst>
                      </p:cNvPr>
                      <p:cNvGrpSpPr/>
                      <p:nvPr/>
                    </p:nvGrpSpPr>
                    <p:grpSpPr>
                      <a:xfrm>
                        <a:off x="-1686" y="820986"/>
                        <a:ext cx="4572001" cy="5445965"/>
                        <a:chOff x="-1686" y="820986"/>
                        <a:chExt cx="4572001" cy="5445965"/>
                      </a:xfrm>
                      <a:grpFill/>
                    </p:grpSpPr>
                    <p:grpSp>
                      <p:nvGrpSpPr>
                        <p:cNvPr id="11" name="Group 10">
                          <a:extLst>
                            <a:ext uri="{FF2B5EF4-FFF2-40B4-BE49-F238E27FC236}">
                              <a16:creationId xmlns:a16="http://schemas.microsoft.com/office/drawing/2014/main" id="{73B8C17A-9517-4BBC-9FC1-8A0FB127902B}"/>
                            </a:ext>
                          </a:extLst>
                        </p:cNvPr>
                        <p:cNvGrpSpPr/>
                        <p:nvPr/>
                      </p:nvGrpSpPr>
                      <p:grpSpPr>
                        <a:xfrm>
                          <a:off x="-1686" y="820986"/>
                          <a:ext cx="4572001" cy="5445965"/>
                          <a:chOff x="-1686" y="820986"/>
                          <a:chExt cx="4572001" cy="5445965"/>
                        </a:xfrm>
                        <a:grpFill/>
                      </p:grpSpPr>
                      <mc:AlternateContent xmlns:mc="http://schemas.openxmlformats.org/markup-compatibility/2006" xmlns:a14="http://schemas.microsoft.com/office/drawing/2010/main">
                        <mc:Choice Requires="a14">
                          <p:graphicFrame>
                            <p:nvGraphicFramePr>
                              <p:cNvPr id="25" name="图表 2">
                                <a:extLst>
                                  <a:ext uri="{FF2B5EF4-FFF2-40B4-BE49-F238E27FC236}">
                                    <a16:creationId xmlns:a16="http://schemas.microsoft.com/office/drawing/2014/main" id="{0343A442-13E9-CB4B-9878-E874477F76CE}"/>
                                  </a:ext>
                                </a:extLst>
                              </p:cNvPr>
                              <p:cNvGraphicFramePr>
                                <a:graphicFrameLocks/>
                              </p:cNvGraphicFramePr>
                              <p:nvPr>
                                <p:extLst>
                                  <p:ext uri="{D42A27DB-BD31-4B8C-83A1-F6EECF244321}">
                                    <p14:modId xmlns:p14="http://schemas.microsoft.com/office/powerpoint/2010/main" val="4284255665"/>
                                  </p:ext>
                                </p:extLst>
                              </p:nvPr>
                            </p:nvGraphicFramePr>
                            <p:xfrm>
                              <a:off x="-1686" y="820986"/>
                              <a:ext cx="4572001" cy="5445965"/>
                            </p:xfrm>
                            <a:graphic>
                              <a:graphicData uri="http://schemas.openxmlformats.org/drawingml/2006/chart">
                                <c:chart xmlns:c="http://schemas.openxmlformats.org/drawingml/2006/chart" xmlns:r="http://schemas.openxmlformats.org/officeDocument/2006/relationships" r:id="rId5"/>
                              </a:graphicData>
                            </a:graphic>
                          </p:graphicFrame>
                        </mc:Choice>
                        <mc:Fallback xmlns="">
                          <p:graphicFrame>
                            <p:nvGraphicFramePr>
                              <p:cNvPr id="25" name="图表 2">
                                <a:extLst>
                                  <a:ext uri="{FF2B5EF4-FFF2-40B4-BE49-F238E27FC236}">
                                    <a16:creationId xmlns:a16="http://schemas.microsoft.com/office/drawing/2014/main" id="{0343A442-13E9-CB4B-9878-E874477F76CE}"/>
                                  </a:ext>
                                </a:extLst>
                              </p:cNvPr>
                              <p:cNvGraphicFramePr>
                                <a:graphicFrameLocks/>
                              </p:cNvGraphicFramePr>
                              <p:nvPr>
                                <p:extLst>
                                  <p:ext uri="{D42A27DB-BD31-4B8C-83A1-F6EECF244321}">
                                    <p14:modId xmlns:p14="http://schemas.microsoft.com/office/powerpoint/2010/main" val="4284255665"/>
                                  </p:ext>
                                </p:extLst>
                              </p:nvPr>
                            </p:nvGraphicFramePr>
                            <p:xfrm>
                              <a:off x="-1686" y="820986"/>
                              <a:ext cx="4572001" cy="5445965"/>
                            </p:xfrm>
                            <a:graphic>
                              <a:graphicData uri="http://schemas.openxmlformats.org/drawingml/2006/chart">
                                <c:chart xmlns:c="http://schemas.openxmlformats.org/drawingml/2006/chart" xmlns:r="http://schemas.openxmlformats.org/officeDocument/2006/relationships" r:id="rId6"/>
                              </a:graphicData>
                            </a:graphic>
                          </p:graphicFrame>
                        </mc:Fallback>
                      </mc:AlternateContent>
                      <p:cxnSp>
                        <p:nvCxnSpPr>
                          <p:cNvPr id="8" name="Straight Connector 7">
                            <a:extLst>
                              <a:ext uri="{FF2B5EF4-FFF2-40B4-BE49-F238E27FC236}">
                                <a16:creationId xmlns:a16="http://schemas.microsoft.com/office/drawing/2014/main" id="{4494213C-A3AD-451A-93C5-C7E44E1FEE4D}"/>
                              </a:ext>
                            </a:extLst>
                          </p:cNvPr>
                          <p:cNvCxnSpPr>
                            <a:cxnSpLocks/>
                          </p:cNvCxnSpPr>
                          <p:nvPr/>
                        </p:nvCxnSpPr>
                        <p:spPr bwMode="auto">
                          <a:xfrm>
                            <a:off x="2077427" y="965200"/>
                            <a:ext cx="0" cy="4403969"/>
                          </a:xfrm>
                          <a:prstGeom prst="line">
                            <a:avLst/>
                          </a:prstGeom>
                          <a:grpFill/>
                          <a:ln w="19050" cap="flat" cmpd="sng" algn="ctr">
                            <a:solidFill>
                              <a:schemeClr val="tx1"/>
                            </a:solidFill>
                            <a:prstDash val="sysDash"/>
                            <a:round/>
                            <a:headEnd type="none" w="med" len="med"/>
                            <a:tailEnd type="none" w="med" len="med"/>
                          </a:ln>
                          <a:effectLst/>
                        </p:spPr>
                      </p:cxnSp>
                    </p:grpSp>
                    <p:grpSp>
                      <p:nvGrpSpPr>
                        <p:cNvPr id="13" name="Group 12">
                          <a:extLst>
                            <a:ext uri="{FF2B5EF4-FFF2-40B4-BE49-F238E27FC236}">
                              <a16:creationId xmlns:a16="http://schemas.microsoft.com/office/drawing/2014/main" id="{88ABF148-2BA7-40C7-B428-6CBA9FA75A24}"/>
                            </a:ext>
                          </a:extLst>
                        </p:cNvPr>
                        <p:cNvGrpSpPr/>
                        <p:nvPr/>
                      </p:nvGrpSpPr>
                      <p:grpSpPr>
                        <a:xfrm>
                          <a:off x="940606" y="1185241"/>
                          <a:ext cx="797077" cy="4199053"/>
                          <a:chOff x="940606" y="1185241"/>
                          <a:chExt cx="797077" cy="4199053"/>
                        </a:xfrm>
                        <a:grpFill/>
                      </p:grpSpPr>
                      <p:sp>
                        <p:nvSpPr>
                          <p:cNvPr id="12" name="TextBox 11">
                            <a:extLst>
                              <a:ext uri="{FF2B5EF4-FFF2-40B4-BE49-F238E27FC236}">
                                <a16:creationId xmlns:a16="http://schemas.microsoft.com/office/drawing/2014/main" id="{AEA5CC23-565F-40E5-8C47-DF4CE7004A4F}"/>
                              </a:ext>
                            </a:extLst>
                          </p:cNvPr>
                          <p:cNvSpPr txBox="1"/>
                          <p:nvPr/>
                        </p:nvSpPr>
                        <p:spPr>
                          <a:xfrm>
                            <a:off x="940606" y="4434203"/>
                            <a:ext cx="755336" cy="276999"/>
                          </a:xfrm>
                          <a:prstGeom prst="rect">
                            <a:avLst/>
                          </a:prstGeom>
                          <a:grpFill/>
                        </p:spPr>
                        <p:txBody>
                          <a:bodyPr wrap="square" rtlCol="0">
                            <a:spAutoFit/>
                          </a:bodyPr>
                          <a:lstStyle/>
                          <a:p>
                            <a:r>
                              <a:rPr lang="en-US" sz="1200" b="1">
                                <a:solidFill>
                                  <a:schemeClr val="tx1"/>
                                </a:solidFill>
                                <a:latin typeface="Times New Roman" panose="02020603050405020304" pitchFamily="18" charset="0"/>
                                <a:cs typeface="Times New Roman" panose="02020603050405020304" pitchFamily="18" charset="0"/>
                              </a:rPr>
                              <a:t>C</a:t>
                            </a:r>
                            <a:r>
                              <a:rPr lang="en-US" sz="1200" b="1" baseline="-25000">
                                <a:solidFill>
                                  <a:schemeClr val="tx1"/>
                                </a:solidFill>
                                <a:latin typeface="Times New Roman" panose="02020603050405020304" pitchFamily="18" charset="0"/>
                                <a:cs typeface="Times New Roman" panose="02020603050405020304" pitchFamily="18" charset="0"/>
                              </a:rPr>
                              <a:t>11</a:t>
                            </a:r>
                            <a:r>
                              <a:rPr lang="en-US" sz="1200" b="1">
                                <a:solidFill>
                                  <a:schemeClr val="tx1"/>
                                </a:solidFill>
                                <a:latin typeface="Times New Roman" panose="02020603050405020304" pitchFamily="18" charset="0"/>
                                <a:cs typeface="Times New Roman" panose="02020603050405020304" pitchFamily="18" charset="0"/>
                              </a:rPr>
                              <a:t> – C</a:t>
                            </a:r>
                            <a:r>
                              <a:rPr lang="en-US" sz="1200" b="1" baseline="-25000">
                                <a:solidFill>
                                  <a:schemeClr val="tx1"/>
                                </a:solidFill>
                                <a:latin typeface="Times New Roman" panose="02020603050405020304" pitchFamily="18" charset="0"/>
                                <a:cs typeface="Times New Roman" panose="02020603050405020304" pitchFamily="18" charset="0"/>
                              </a:rPr>
                              <a:t>20</a:t>
                            </a:r>
                          </a:p>
                        </p:txBody>
                      </p:sp>
                      <p:sp>
                        <p:nvSpPr>
                          <p:cNvPr id="30" name="TextBox 29">
                            <a:extLst>
                              <a:ext uri="{FF2B5EF4-FFF2-40B4-BE49-F238E27FC236}">
                                <a16:creationId xmlns:a16="http://schemas.microsoft.com/office/drawing/2014/main" id="{1309B0DE-41D7-4A2D-9C61-3F17D89740E3}"/>
                              </a:ext>
                            </a:extLst>
                          </p:cNvPr>
                          <p:cNvSpPr txBox="1"/>
                          <p:nvPr/>
                        </p:nvSpPr>
                        <p:spPr>
                          <a:xfrm>
                            <a:off x="982343" y="2780615"/>
                            <a:ext cx="755340" cy="276999"/>
                          </a:xfrm>
                          <a:prstGeom prst="rect">
                            <a:avLst/>
                          </a:prstGeom>
                          <a:grpFill/>
                        </p:spPr>
                        <p:txBody>
                          <a:bodyPr wrap="square" rtlCol="0">
                            <a:spAutoFit/>
                          </a:bodyPr>
                          <a:lstStyle/>
                          <a:p>
                            <a:r>
                              <a:rPr lang="en-US" sz="1200" b="1">
                                <a:solidFill>
                                  <a:schemeClr val="tx1"/>
                                </a:solidFill>
                                <a:latin typeface="Times New Roman" panose="02020603050405020304" pitchFamily="18" charset="0"/>
                                <a:cs typeface="Times New Roman" panose="02020603050405020304" pitchFamily="18" charset="0"/>
                              </a:rPr>
                              <a:t>C</a:t>
                            </a:r>
                            <a:r>
                              <a:rPr lang="en-US" sz="1200" b="1" baseline="-25000">
                                <a:solidFill>
                                  <a:schemeClr val="tx1"/>
                                </a:solidFill>
                                <a:latin typeface="Times New Roman" panose="02020603050405020304" pitchFamily="18" charset="0"/>
                                <a:cs typeface="Times New Roman" panose="02020603050405020304" pitchFamily="18" charset="0"/>
                              </a:rPr>
                              <a:t>7</a:t>
                            </a:r>
                            <a:r>
                              <a:rPr lang="en-US" sz="1200" b="1">
                                <a:solidFill>
                                  <a:schemeClr val="tx1"/>
                                </a:solidFill>
                                <a:latin typeface="Times New Roman" panose="02020603050405020304" pitchFamily="18" charset="0"/>
                                <a:cs typeface="Times New Roman" panose="02020603050405020304" pitchFamily="18" charset="0"/>
                              </a:rPr>
                              <a:t> – C</a:t>
                            </a:r>
                            <a:r>
                              <a:rPr lang="en-US" sz="1200" b="1" baseline="-25000">
                                <a:solidFill>
                                  <a:schemeClr val="tx1"/>
                                </a:solidFill>
                                <a:latin typeface="Times New Roman" panose="02020603050405020304" pitchFamily="18" charset="0"/>
                                <a:cs typeface="Times New Roman" panose="02020603050405020304" pitchFamily="18" charset="0"/>
                              </a:rPr>
                              <a:t>10</a:t>
                            </a:r>
                          </a:p>
                        </p:txBody>
                      </p:sp>
                      <p:sp>
                        <p:nvSpPr>
                          <p:cNvPr id="31" name="TextBox 30">
                            <a:extLst>
                              <a:ext uri="{FF2B5EF4-FFF2-40B4-BE49-F238E27FC236}">
                                <a16:creationId xmlns:a16="http://schemas.microsoft.com/office/drawing/2014/main" id="{6C2BB969-81E2-4BA8-B338-58BA173CC384}"/>
                              </a:ext>
                            </a:extLst>
                          </p:cNvPr>
                          <p:cNvSpPr txBox="1"/>
                          <p:nvPr/>
                        </p:nvSpPr>
                        <p:spPr>
                          <a:xfrm>
                            <a:off x="1059235" y="5107295"/>
                            <a:ext cx="518078" cy="276999"/>
                          </a:xfrm>
                          <a:prstGeom prst="rect">
                            <a:avLst/>
                          </a:prstGeom>
                          <a:grpFill/>
                        </p:spPr>
                        <p:txBody>
                          <a:bodyPr wrap="square" rtlCol="0">
                            <a:spAutoFit/>
                          </a:bodyPr>
                          <a:lstStyle/>
                          <a:p>
                            <a:r>
                              <a:rPr lang="en-US" sz="1200" b="1">
                                <a:solidFill>
                                  <a:schemeClr val="tx1"/>
                                </a:solidFill>
                                <a:latin typeface="Times New Roman" panose="02020603050405020304" pitchFamily="18" charset="0"/>
                                <a:cs typeface="Times New Roman" panose="02020603050405020304" pitchFamily="18" charset="0"/>
                              </a:rPr>
                              <a:t>C</a:t>
                            </a:r>
                            <a:r>
                              <a:rPr lang="en-US" sz="1200" b="1" baseline="-25000">
                                <a:solidFill>
                                  <a:schemeClr val="tx1"/>
                                </a:solidFill>
                                <a:latin typeface="Times New Roman" panose="02020603050405020304" pitchFamily="18" charset="0"/>
                                <a:cs typeface="Times New Roman" panose="02020603050405020304" pitchFamily="18" charset="0"/>
                              </a:rPr>
                              <a:t>20</a:t>
                            </a:r>
                            <a:r>
                              <a:rPr lang="en-US" sz="1200" b="1">
                                <a:solidFill>
                                  <a:schemeClr val="tx1"/>
                                </a:solidFill>
                                <a:latin typeface="Times New Roman" panose="02020603050405020304" pitchFamily="18" charset="0"/>
                                <a:cs typeface="Times New Roman" panose="02020603050405020304" pitchFamily="18" charset="0"/>
                              </a:rPr>
                              <a:t>+</a:t>
                            </a:r>
                          </a:p>
                        </p:txBody>
                      </p:sp>
                      <p:sp>
                        <p:nvSpPr>
                          <p:cNvPr id="39" name="TextBox 38">
                            <a:extLst>
                              <a:ext uri="{FF2B5EF4-FFF2-40B4-BE49-F238E27FC236}">
                                <a16:creationId xmlns:a16="http://schemas.microsoft.com/office/drawing/2014/main" id="{2BF8FB51-15F4-4591-91CE-4C2859684AE2}"/>
                              </a:ext>
                            </a:extLst>
                          </p:cNvPr>
                          <p:cNvSpPr txBox="1"/>
                          <p:nvPr/>
                        </p:nvSpPr>
                        <p:spPr>
                          <a:xfrm>
                            <a:off x="982343" y="1185241"/>
                            <a:ext cx="671862" cy="276999"/>
                          </a:xfrm>
                          <a:prstGeom prst="rect">
                            <a:avLst/>
                          </a:prstGeom>
                          <a:grpFill/>
                        </p:spPr>
                        <p:txBody>
                          <a:bodyPr wrap="square" rtlCol="0">
                            <a:spAutoFit/>
                          </a:bodyPr>
                          <a:lstStyle/>
                          <a:p>
                            <a:r>
                              <a:rPr lang="en-US" sz="1200" b="1">
                                <a:solidFill>
                                  <a:schemeClr val="tx1"/>
                                </a:solidFill>
                                <a:latin typeface="Times New Roman" panose="02020603050405020304" pitchFamily="18" charset="0"/>
                                <a:cs typeface="Times New Roman" panose="02020603050405020304" pitchFamily="18" charset="0"/>
                              </a:rPr>
                              <a:t>C</a:t>
                            </a:r>
                            <a:r>
                              <a:rPr lang="en-US" sz="1200" b="1" baseline="-25000">
                                <a:solidFill>
                                  <a:schemeClr val="tx1"/>
                                </a:solidFill>
                                <a:latin typeface="Times New Roman" panose="02020603050405020304" pitchFamily="18" charset="0"/>
                                <a:cs typeface="Times New Roman" panose="02020603050405020304" pitchFamily="18" charset="0"/>
                              </a:rPr>
                              <a:t>3</a:t>
                            </a:r>
                            <a:r>
                              <a:rPr lang="en-US" sz="1200" b="1">
                                <a:solidFill>
                                  <a:schemeClr val="tx1"/>
                                </a:solidFill>
                                <a:latin typeface="Times New Roman" panose="02020603050405020304" pitchFamily="18" charset="0"/>
                                <a:cs typeface="Times New Roman" panose="02020603050405020304" pitchFamily="18" charset="0"/>
                              </a:rPr>
                              <a:t> – C</a:t>
                            </a:r>
                            <a:r>
                              <a:rPr lang="en-US" sz="1200" b="1" baseline="-25000">
                                <a:solidFill>
                                  <a:schemeClr val="tx1"/>
                                </a:solidFill>
                                <a:latin typeface="Times New Roman" panose="02020603050405020304" pitchFamily="18" charset="0"/>
                                <a:cs typeface="Times New Roman" panose="02020603050405020304" pitchFamily="18" charset="0"/>
                              </a:rPr>
                              <a:t>6</a:t>
                            </a:r>
                          </a:p>
                        </p:txBody>
                      </p:sp>
                    </p:grpSp>
                  </p:grpSp>
                  <p:grpSp>
                    <p:nvGrpSpPr>
                      <p:cNvPr id="40" name="组合 6">
                        <a:extLst>
                          <a:ext uri="{FF2B5EF4-FFF2-40B4-BE49-F238E27FC236}">
                            <a16:creationId xmlns:a16="http://schemas.microsoft.com/office/drawing/2014/main" id="{29C2E3F9-1430-4405-848A-58D180578AF4}"/>
                          </a:ext>
                        </a:extLst>
                      </p:cNvPr>
                      <p:cNvGrpSpPr/>
                      <p:nvPr/>
                    </p:nvGrpSpPr>
                    <p:grpSpPr>
                      <a:xfrm>
                        <a:off x="2151660" y="4389372"/>
                        <a:ext cx="1518680" cy="461665"/>
                        <a:chOff x="7414555" y="1012169"/>
                        <a:chExt cx="1699462" cy="339129"/>
                      </a:xfrm>
                      <a:grpFill/>
                    </p:grpSpPr>
                    <p:sp>
                      <p:nvSpPr>
                        <p:cNvPr id="41" name="文本框 7">
                          <a:extLst>
                            <a:ext uri="{FF2B5EF4-FFF2-40B4-BE49-F238E27FC236}">
                              <a16:creationId xmlns:a16="http://schemas.microsoft.com/office/drawing/2014/main" id="{E2BD0E7F-43BD-4AD9-B16D-12286D2D5D8B}"/>
                            </a:ext>
                          </a:extLst>
                        </p:cNvPr>
                        <p:cNvSpPr txBox="1"/>
                        <p:nvPr/>
                      </p:nvSpPr>
                      <p:spPr>
                        <a:xfrm>
                          <a:off x="7680634" y="1012169"/>
                          <a:ext cx="1433383" cy="339129"/>
                        </a:xfrm>
                        <a:prstGeom prst="rect">
                          <a:avLst/>
                        </a:prstGeom>
                        <a:grpFill/>
                      </p:spPr>
                      <p:txBody>
                        <a:bodyPr wrap="square" rtlCol="0">
                          <a:spAutoFit/>
                        </a:bodyPr>
                        <a:lstStyle/>
                        <a:p>
                          <a:r>
                            <a:rPr kumimoji="1" lang="en-US" altLang="zh-CN" sz="1200" b="1">
                              <a:solidFill>
                                <a:schemeClr val="tx1"/>
                              </a:solidFill>
                              <a:latin typeface="Times New Roman" panose="02020603050405020304" pitchFamily="18" charset="0"/>
                              <a:cs typeface="Times New Roman" panose="02020603050405020304" pitchFamily="18" charset="0"/>
                            </a:rPr>
                            <a:t>CO</a:t>
                          </a:r>
                          <a:r>
                            <a:rPr kumimoji="1" lang="en-US" altLang="zh-CN" sz="1200" b="1" baseline="-25000">
                              <a:solidFill>
                                <a:schemeClr val="tx1"/>
                              </a:solidFill>
                              <a:latin typeface="Times New Roman" panose="02020603050405020304" pitchFamily="18" charset="0"/>
                              <a:cs typeface="Times New Roman" panose="02020603050405020304" pitchFamily="18" charset="0"/>
                            </a:rPr>
                            <a:t>2</a:t>
                          </a:r>
                          <a:r>
                            <a:rPr kumimoji="1" lang="en-US" altLang="zh-CN" sz="1200" b="1">
                              <a:solidFill>
                                <a:schemeClr val="tx1"/>
                              </a:solidFill>
                              <a:latin typeface="Times New Roman" panose="02020603050405020304" pitchFamily="18" charset="0"/>
                              <a:cs typeface="Times New Roman" panose="02020603050405020304" pitchFamily="18" charset="0"/>
                            </a:rPr>
                            <a:t> Injection</a:t>
                          </a:r>
                          <a:endParaRPr kumimoji="1" lang="zh-CN" altLang="en-US" sz="1050" b="1" i="0" kern="1200">
                            <a:solidFill>
                              <a:schemeClr val="tx1"/>
                            </a:solidFill>
                            <a:effectLst/>
                            <a:latin typeface="Times New Roman" panose="02020603050405020304" pitchFamily="18" charset="0"/>
                            <a:cs typeface="Times New Roman" panose="02020603050405020304" pitchFamily="18" charset="0"/>
                          </a:endParaRPr>
                        </a:p>
                      </p:txBody>
                    </p:sp>
                    <p:cxnSp>
                      <p:nvCxnSpPr>
                        <p:cNvPr id="42" name="直线箭头连接符 8">
                          <a:extLst>
                            <a:ext uri="{FF2B5EF4-FFF2-40B4-BE49-F238E27FC236}">
                              <a16:creationId xmlns:a16="http://schemas.microsoft.com/office/drawing/2014/main" id="{8C17EF02-0345-4885-B429-21C783C493EE}"/>
                            </a:ext>
                          </a:extLst>
                        </p:cNvPr>
                        <p:cNvCxnSpPr>
                          <a:cxnSpLocks/>
                        </p:cNvCxnSpPr>
                        <p:nvPr/>
                      </p:nvCxnSpPr>
                      <p:spPr>
                        <a:xfrm flipH="1">
                          <a:off x="7414555" y="1121224"/>
                          <a:ext cx="300662" cy="0"/>
                        </a:xfrm>
                        <a:prstGeom prst="straightConnector1">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5" name="TextBox 1">
                      <a:extLst>
                        <a:ext uri="{FF2B5EF4-FFF2-40B4-BE49-F238E27FC236}">
                          <a16:creationId xmlns:a16="http://schemas.microsoft.com/office/drawing/2014/main" id="{55D0F4AC-CBDF-4189-AD19-D26C2B7CD6E3}"/>
                        </a:ext>
                      </a:extLst>
                    </p:cNvPr>
                    <p:cNvSpPr txBox="1"/>
                    <p:nvPr/>
                  </p:nvSpPr>
                  <p:spPr>
                    <a:xfrm>
                      <a:off x="3355226" y="1209131"/>
                      <a:ext cx="984739" cy="302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a:solidFill>
                            <a:srgbClr val="0000FF"/>
                          </a:solidFill>
                          <a:latin typeface="Times New Roman" panose="02020603050405020304" pitchFamily="18" charset="0"/>
                          <a:cs typeface="Times New Roman" panose="02020603050405020304" pitchFamily="18" charset="0"/>
                        </a:rPr>
                        <a:t>Sample 1</a:t>
                      </a:r>
                    </a:p>
                  </p:txBody>
                </p:sp>
              </p:gr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0A0B6361-21B2-4506-89F4-5433019619FB}"/>
                          </a:ext>
                        </a:extLst>
                      </p:cNvPr>
                      <p:cNvSpPr/>
                      <p:nvPr/>
                    </p:nvSpPr>
                    <p:spPr>
                      <a:xfrm>
                        <a:off x="1683476" y="5141395"/>
                        <a:ext cx="31771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1400" b="1" smtClean="0">
                                  <a:solidFill>
                                    <a:srgbClr val="FF0000"/>
                                  </a:solidFill>
                                  <a:latin typeface="Cambria Math" panose="02040503050406030204" pitchFamily="18" charset="0"/>
                                  <a:ea typeface="Cambria Math" panose="02040503050406030204" pitchFamily="18" charset="0"/>
                                  <a:cs typeface="Arial"/>
                                </a:rPr>
                                <m:t>↓</m:t>
                              </m:r>
                            </m:oMath>
                          </m:oMathPara>
                        </a14:m>
                        <a:endParaRPr lang="en-US" sz="1400">
                          <a:solidFill>
                            <a:srgbClr val="FF0000"/>
                          </a:solidFill>
                        </a:endParaRPr>
                      </a:p>
                    </p:txBody>
                  </p:sp>
                </mc:Choice>
                <mc:Fallback xmlns="">
                  <p:sp>
                    <p:nvSpPr>
                      <p:cNvPr id="48" name="Rectangle 47">
                        <a:extLst>
                          <a:ext uri="{FF2B5EF4-FFF2-40B4-BE49-F238E27FC236}">
                            <a16:creationId xmlns:a16="http://schemas.microsoft.com/office/drawing/2014/main" id="{0A0B6361-21B2-4506-89F4-5433019619FB}"/>
                          </a:ext>
                        </a:extLst>
                      </p:cNvPr>
                      <p:cNvSpPr>
                        <a:spLocks noRot="1" noChangeAspect="1" noMove="1" noResize="1" noEditPoints="1" noAdjustHandles="1" noChangeArrowheads="1" noChangeShapeType="1" noTextEdit="1"/>
                      </p:cNvSpPr>
                      <p:nvPr/>
                    </p:nvSpPr>
                    <p:spPr>
                      <a:xfrm>
                        <a:off x="1683476" y="5141395"/>
                        <a:ext cx="317716" cy="307777"/>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AB4E55D-C391-4B64-B4BE-3E2E3937A4FB}"/>
                        </a:ext>
                      </a:extLst>
                    </p:cNvPr>
                    <p:cNvSpPr/>
                    <p:nvPr/>
                  </p:nvSpPr>
                  <p:spPr>
                    <a:xfrm>
                      <a:off x="2151832" y="1219341"/>
                      <a:ext cx="31771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1400" b="1" smtClean="0">
                                <a:solidFill>
                                  <a:srgbClr val="FF0000"/>
                                </a:solidFill>
                                <a:latin typeface="Cambria Math" panose="02040503050406030204" pitchFamily="18" charset="0"/>
                                <a:ea typeface="Cambria Math" panose="02040503050406030204" pitchFamily="18" charset="0"/>
                                <a:cs typeface="Arial"/>
                              </a:rPr>
                              <m:t>↓</m:t>
                            </m:r>
                          </m:oMath>
                        </m:oMathPara>
                      </a14:m>
                      <a:endParaRPr lang="en-US" sz="1400">
                        <a:solidFill>
                          <a:srgbClr val="FF0000"/>
                        </a:solidFill>
                      </a:endParaRPr>
                    </a:p>
                  </p:txBody>
                </p:sp>
              </mc:Choice>
              <mc:Fallback xmlns="">
                <p:sp>
                  <p:nvSpPr>
                    <p:cNvPr id="10" name="Rectangle 9">
                      <a:extLst>
                        <a:ext uri="{FF2B5EF4-FFF2-40B4-BE49-F238E27FC236}">
                          <a16:creationId xmlns:a16="http://schemas.microsoft.com/office/drawing/2014/main" id="{CAB4E55D-C391-4B64-B4BE-3E2E3937A4FB}"/>
                        </a:ext>
                      </a:extLst>
                    </p:cNvPr>
                    <p:cNvSpPr>
                      <a:spLocks noRot="1" noChangeAspect="1" noMove="1" noResize="1" noEditPoints="1" noAdjustHandles="1" noChangeArrowheads="1" noChangeShapeType="1" noTextEdit="1"/>
                    </p:cNvSpPr>
                    <p:nvPr/>
                  </p:nvSpPr>
                  <p:spPr>
                    <a:xfrm>
                      <a:off x="2151832" y="1219341"/>
                      <a:ext cx="317716" cy="307777"/>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0" name="TextBox 1">
                    <a:extLst>
                      <a:ext uri="{FF2B5EF4-FFF2-40B4-BE49-F238E27FC236}">
                        <a16:creationId xmlns:a16="http://schemas.microsoft.com/office/drawing/2014/main" id="{DE5C1610-1CD5-4F65-AAC6-2600051B6800}"/>
                      </a:ext>
                    </a:extLst>
                  </p:cNvPr>
                  <p:cNvSpPr txBox="1"/>
                  <p:nvPr/>
                </p:nvSpPr>
                <p:spPr>
                  <a:xfrm>
                    <a:off x="2606236" y="3980225"/>
                    <a:ext cx="423221" cy="276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sz="1400" b="1" smtClean="0">
                              <a:solidFill>
                                <a:srgbClr val="FF0000"/>
                              </a:solidFill>
                              <a:latin typeface="Cambria Math" panose="02040503050406030204" pitchFamily="18" charset="0"/>
                              <a:ea typeface="Cambria Math" panose="02040503050406030204" pitchFamily="18" charset="0"/>
                              <a:cs typeface="Arial"/>
                            </a:rPr>
                            <m:t>↑</m:t>
                          </m:r>
                        </m:oMath>
                      </m:oMathPara>
                    </a14:m>
                    <a:endParaRPr lang="en-US" sz="1400" b="1">
                      <a:solidFill>
                        <a:srgbClr val="FF0000"/>
                      </a:solidFill>
                    </a:endParaRPr>
                  </a:p>
                </p:txBody>
              </p:sp>
            </mc:Choice>
            <mc:Fallback xmlns="">
              <p:sp>
                <p:nvSpPr>
                  <p:cNvPr id="50" name="TextBox 1">
                    <a:extLst>
                      <a:ext uri="{FF2B5EF4-FFF2-40B4-BE49-F238E27FC236}">
                        <a16:creationId xmlns:a16="http://schemas.microsoft.com/office/drawing/2014/main" id="{DE5C1610-1CD5-4F65-AAC6-2600051B6800}"/>
                      </a:ext>
                    </a:extLst>
                  </p:cNvPr>
                  <p:cNvSpPr txBox="1">
                    <a:spLocks noRot="1" noChangeAspect="1" noMove="1" noResize="1" noEditPoints="1" noAdjustHandles="1" noChangeArrowheads="1" noChangeShapeType="1" noTextEdit="1"/>
                  </p:cNvSpPr>
                  <p:nvPr/>
                </p:nvSpPr>
                <p:spPr>
                  <a:xfrm>
                    <a:off x="2606236" y="3980225"/>
                    <a:ext cx="423221" cy="276999"/>
                  </a:xfrm>
                  <a:prstGeom prst="rect">
                    <a:avLst/>
                  </a:prstGeom>
                  <a:blipFill>
                    <a:blip r:embed="rId8"/>
                    <a:stretch>
                      <a:fillRect b="-222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2" name="TextBox 1">
                  <a:extLst>
                    <a:ext uri="{FF2B5EF4-FFF2-40B4-BE49-F238E27FC236}">
                      <a16:creationId xmlns:a16="http://schemas.microsoft.com/office/drawing/2014/main" id="{F247B324-089D-45CE-94A2-2ED9F599C684}"/>
                    </a:ext>
                  </a:extLst>
                </p:cNvPr>
                <p:cNvSpPr txBox="1"/>
                <p:nvPr/>
              </p:nvSpPr>
              <p:spPr>
                <a:xfrm>
                  <a:off x="4081820" y="1448378"/>
                  <a:ext cx="423221" cy="2769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altLang="zh-CN" sz="1400" b="1" smtClean="0">
                            <a:solidFill>
                              <a:srgbClr val="FF0000"/>
                            </a:solidFill>
                            <a:latin typeface="Cambria Math" panose="02040503050406030204" pitchFamily="18" charset="0"/>
                            <a:ea typeface="Cambria Math" panose="02040503050406030204" pitchFamily="18" charset="0"/>
                            <a:cs typeface="Arial"/>
                          </a:rPr>
                          <m:t>↑</m:t>
                        </m:r>
                      </m:oMath>
                    </m:oMathPara>
                  </a14:m>
                  <a:endParaRPr lang="en-US" sz="1400" b="1">
                    <a:solidFill>
                      <a:srgbClr val="FF0000"/>
                    </a:solidFill>
                  </a:endParaRPr>
                </a:p>
              </p:txBody>
            </p:sp>
          </mc:Choice>
          <mc:Fallback xmlns="">
            <p:sp>
              <p:nvSpPr>
                <p:cNvPr id="52" name="TextBox 1">
                  <a:extLst>
                    <a:ext uri="{FF2B5EF4-FFF2-40B4-BE49-F238E27FC236}">
                      <a16:creationId xmlns:a16="http://schemas.microsoft.com/office/drawing/2014/main" id="{F247B324-089D-45CE-94A2-2ED9F599C684}"/>
                    </a:ext>
                  </a:extLst>
                </p:cNvPr>
                <p:cNvSpPr txBox="1">
                  <a:spLocks noRot="1" noChangeAspect="1" noMove="1" noResize="1" noEditPoints="1" noAdjustHandles="1" noChangeArrowheads="1" noChangeShapeType="1" noTextEdit="1"/>
                </p:cNvSpPr>
                <p:nvPr/>
              </p:nvSpPr>
              <p:spPr>
                <a:xfrm>
                  <a:off x="4081820" y="1448378"/>
                  <a:ext cx="423221" cy="276999"/>
                </a:xfrm>
                <a:prstGeom prst="rect">
                  <a:avLst/>
                </a:prstGeom>
                <a:blipFill>
                  <a:blip r:embed="rId8"/>
                  <a:stretch>
                    <a:fillRect b="-2222"/>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5A6223DE-E6E6-4CD6-BEFE-E6716715EA7B}"/>
                </a:ext>
              </a:extLst>
            </p:cNvPr>
            <p:cNvGrpSpPr/>
            <p:nvPr/>
          </p:nvGrpSpPr>
          <p:grpSpPr>
            <a:xfrm>
              <a:off x="4048455" y="4035384"/>
              <a:ext cx="329003" cy="1430081"/>
              <a:chOff x="4048455" y="4035384"/>
              <a:chExt cx="329003" cy="1430081"/>
            </a:xfrm>
          </p:grpSpPr>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6F2A477D-E493-4096-9B15-EB47918C069C}"/>
                      </a:ext>
                    </a:extLst>
                  </p:cNvPr>
                  <p:cNvSpPr/>
                  <p:nvPr/>
                </p:nvSpPr>
                <p:spPr>
                  <a:xfrm>
                    <a:off x="4048455" y="4035384"/>
                    <a:ext cx="31771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1400" b="1" smtClean="0">
                              <a:solidFill>
                                <a:srgbClr val="FF0000"/>
                              </a:solidFill>
                              <a:latin typeface="Cambria Math" panose="02040503050406030204" pitchFamily="18" charset="0"/>
                              <a:ea typeface="Cambria Math" panose="02040503050406030204" pitchFamily="18" charset="0"/>
                              <a:cs typeface="Arial"/>
                            </a:rPr>
                            <m:t>↓</m:t>
                          </m:r>
                        </m:oMath>
                      </m:oMathPara>
                    </a14:m>
                    <a:endParaRPr lang="en-US" sz="1400">
                      <a:solidFill>
                        <a:srgbClr val="FF0000"/>
                      </a:solidFill>
                    </a:endParaRPr>
                  </a:p>
                </p:txBody>
              </p:sp>
            </mc:Choice>
            <mc:Fallback xmlns="">
              <p:sp>
                <p:nvSpPr>
                  <p:cNvPr id="51" name="Rectangle 50">
                    <a:extLst>
                      <a:ext uri="{FF2B5EF4-FFF2-40B4-BE49-F238E27FC236}">
                        <a16:creationId xmlns:a16="http://schemas.microsoft.com/office/drawing/2014/main" id="{6F2A477D-E493-4096-9B15-EB47918C069C}"/>
                      </a:ext>
                    </a:extLst>
                  </p:cNvPr>
                  <p:cNvSpPr>
                    <a:spLocks noRot="1" noChangeAspect="1" noMove="1" noResize="1" noEditPoints="1" noAdjustHandles="1" noChangeArrowheads="1" noChangeShapeType="1" noTextEdit="1"/>
                  </p:cNvSpPr>
                  <p:nvPr/>
                </p:nvSpPr>
                <p:spPr>
                  <a:xfrm>
                    <a:off x="4048455" y="4035384"/>
                    <a:ext cx="317716"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24C0EF8-F991-4CBA-8D71-0625F6416E00}"/>
                      </a:ext>
                    </a:extLst>
                  </p:cNvPr>
                  <p:cNvSpPr/>
                  <p:nvPr/>
                </p:nvSpPr>
                <p:spPr>
                  <a:xfrm>
                    <a:off x="4059742" y="5157688"/>
                    <a:ext cx="31771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1400" b="1" smtClean="0">
                              <a:solidFill>
                                <a:srgbClr val="FF0000"/>
                              </a:solidFill>
                              <a:latin typeface="Cambria Math" panose="02040503050406030204" pitchFamily="18" charset="0"/>
                              <a:ea typeface="Cambria Math" panose="02040503050406030204" pitchFamily="18" charset="0"/>
                              <a:cs typeface="Arial"/>
                            </a:rPr>
                            <m:t>↓</m:t>
                          </m:r>
                        </m:oMath>
                      </m:oMathPara>
                    </a14:m>
                    <a:endParaRPr lang="en-US" sz="1400">
                      <a:solidFill>
                        <a:srgbClr val="FF0000"/>
                      </a:solidFill>
                    </a:endParaRPr>
                  </a:p>
                </p:txBody>
              </p:sp>
            </mc:Choice>
            <mc:Fallback xmlns="">
              <p:sp>
                <p:nvSpPr>
                  <p:cNvPr id="54" name="Rectangle 53">
                    <a:extLst>
                      <a:ext uri="{FF2B5EF4-FFF2-40B4-BE49-F238E27FC236}">
                        <a16:creationId xmlns:a16="http://schemas.microsoft.com/office/drawing/2014/main" id="{324C0EF8-F991-4CBA-8D71-0625F6416E00}"/>
                      </a:ext>
                    </a:extLst>
                  </p:cNvPr>
                  <p:cNvSpPr>
                    <a:spLocks noRot="1" noChangeAspect="1" noMove="1" noResize="1" noEditPoints="1" noAdjustHandles="1" noChangeArrowheads="1" noChangeShapeType="1" noTextEdit="1"/>
                  </p:cNvSpPr>
                  <p:nvPr/>
                </p:nvSpPr>
                <p:spPr>
                  <a:xfrm>
                    <a:off x="4059742" y="5157688"/>
                    <a:ext cx="317716" cy="307777"/>
                  </a:xfrm>
                  <a:prstGeom prst="rect">
                    <a:avLst/>
                  </a:prstGeom>
                  <a:blipFill>
                    <a:blip r:embed="rId7"/>
                    <a:stretch>
                      <a:fillRect/>
                    </a:stretch>
                  </a:blipFill>
                </p:spPr>
                <p:txBody>
                  <a:bodyPr/>
                  <a:lstStyle/>
                  <a:p>
                    <a:r>
                      <a:rPr lang="en-US">
                        <a:noFill/>
                      </a:rPr>
                      <a:t> </a:t>
                    </a:r>
                  </a:p>
                </p:txBody>
              </p:sp>
            </mc:Fallback>
          </mc:AlternateContent>
        </p:grpSp>
      </p:grpSp>
      <p:graphicFrame>
        <p:nvGraphicFramePr>
          <p:cNvPr id="29" name="图表 2">
            <a:extLst>
              <a:ext uri="{FF2B5EF4-FFF2-40B4-BE49-F238E27FC236}">
                <a16:creationId xmlns:a16="http://schemas.microsoft.com/office/drawing/2014/main" id="{F3F2F2C2-BF97-5447-8937-E26E5257BF27}"/>
              </a:ext>
            </a:extLst>
          </p:cNvPr>
          <p:cNvGraphicFramePr>
            <a:graphicFrameLocks/>
          </p:cNvGraphicFramePr>
          <p:nvPr>
            <p:extLst>
              <p:ext uri="{D42A27DB-BD31-4B8C-83A1-F6EECF244321}">
                <p14:modId xmlns:p14="http://schemas.microsoft.com/office/powerpoint/2010/main" val="3666038109"/>
              </p:ext>
            </p:extLst>
          </p:nvPr>
        </p:nvGraphicFramePr>
        <p:xfrm>
          <a:off x="-6350" y="863666"/>
          <a:ext cx="4572000" cy="54468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3" name="图表 2">
            <a:extLst>
              <a:ext uri="{FF2B5EF4-FFF2-40B4-BE49-F238E27FC236}">
                <a16:creationId xmlns:a16="http://schemas.microsoft.com/office/drawing/2014/main" id="{4959EFCE-2BB8-1642-85C6-0B3865ABCCDF}"/>
              </a:ext>
            </a:extLst>
          </p:cNvPr>
          <p:cNvGraphicFramePr>
            <a:graphicFrameLocks/>
          </p:cNvGraphicFramePr>
          <p:nvPr>
            <p:extLst>
              <p:ext uri="{D42A27DB-BD31-4B8C-83A1-F6EECF244321}">
                <p14:modId xmlns:p14="http://schemas.microsoft.com/office/powerpoint/2010/main" val="3077612750"/>
              </p:ext>
            </p:extLst>
          </p:nvPr>
        </p:nvGraphicFramePr>
        <p:xfrm>
          <a:off x="14772" y="866015"/>
          <a:ext cx="4572000" cy="544680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94709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9"/>
                                        </p:tgtEl>
                                      </p:cBhvr>
                                    </p:animEffect>
                                    <p:set>
                                      <p:cBhvr>
                                        <p:cTn id="17" dur="1" fill="hold">
                                          <p:stCondLst>
                                            <p:cond delay="499"/>
                                          </p:stCondLst>
                                        </p:cTn>
                                        <p:tgtEl>
                                          <p:spTgt spid="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Graphic spid="29" grpId="1">
        <p:bldAsOne/>
      </p:bldGraphic>
      <p:bldGraphic spid="4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16</a:t>
            </a:fld>
            <a:endParaRPr lang="en-US" sz="1400">
              <a:solidFill>
                <a:srgbClr val="000000"/>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2309158" cy="523220"/>
          </a:xfrm>
          <a:prstGeom prst="rect">
            <a:avLst/>
          </a:prstGeom>
        </p:spPr>
        <p:txBody>
          <a:bodyPr wrap="none">
            <a:spAutoFit/>
          </a:bodyPr>
          <a:lstStyle/>
          <a:p>
            <a:r>
              <a:rPr lang="en-US" sz="2800" b="1">
                <a:solidFill>
                  <a:srgbClr val="000000"/>
                </a:solidFill>
                <a:latin typeface="Arial Rounded MT Bold"/>
                <a:cs typeface="Arial Rounded MT Bold"/>
              </a:rPr>
              <a:t>Future Work</a:t>
            </a:r>
          </a:p>
        </p:txBody>
      </p:sp>
      <p:sp>
        <p:nvSpPr>
          <p:cNvPr id="20" name="Text Box 28"/>
          <p:cNvSpPr txBox="1">
            <a:spLocks noChangeArrowheads="1"/>
          </p:cNvSpPr>
          <p:nvPr/>
        </p:nvSpPr>
        <p:spPr bwMode="auto">
          <a:xfrm>
            <a:off x="463023" y="1017311"/>
            <a:ext cx="8579601" cy="293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42900" indent="-342900" algn="just">
              <a:lnSpc>
                <a:spcPct val="200000"/>
              </a:lnSpc>
              <a:spcBef>
                <a:spcPts val="0"/>
              </a:spcBef>
              <a:buFont typeface="Wingdings" panose="05000000000000000000" pitchFamily="2" charset="2"/>
              <a:buChar char="§"/>
            </a:pPr>
            <a:r>
              <a:rPr lang="en-US" altLang="zh-CN" sz="1800" dirty="0">
                <a:solidFill>
                  <a:srgbClr val="FFFFFF"/>
                </a:solidFill>
                <a:cs typeface="Arial"/>
              </a:rPr>
              <a:t>Tune 1-D model to simulate experiment.</a:t>
            </a:r>
          </a:p>
          <a:p>
            <a:pPr marL="342900" indent="-342900" algn="just">
              <a:lnSpc>
                <a:spcPct val="200000"/>
              </a:lnSpc>
              <a:spcBef>
                <a:spcPts val="0"/>
              </a:spcBef>
              <a:buFont typeface="Wingdings" panose="05000000000000000000" pitchFamily="2" charset="2"/>
              <a:buChar char="§"/>
            </a:pPr>
            <a:r>
              <a:rPr lang="en-US" altLang="zh-CN" sz="1800" dirty="0">
                <a:solidFill>
                  <a:srgbClr val="FFFFFF"/>
                </a:solidFill>
                <a:cs typeface="Arial"/>
              </a:rPr>
              <a:t>Investigate the effect of timing of CO</a:t>
            </a:r>
            <a:r>
              <a:rPr lang="en-US" altLang="zh-CN" sz="1800" baseline="-25000" dirty="0">
                <a:solidFill>
                  <a:srgbClr val="FFFFFF"/>
                </a:solidFill>
                <a:cs typeface="Arial"/>
              </a:rPr>
              <a:t>2</a:t>
            </a:r>
            <a:r>
              <a:rPr lang="en-US" altLang="zh-CN" sz="1800" dirty="0">
                <a:solidFill>
                  <a:srgbClr val="FFFFFF"/>
                </a:solidFill>
                <a:cs typeface="Arial"/>
              </a:rPr>
              <a:t> injection on production.</a:t>
            </a:r>
          </a:p>
          <a:p>
            <a:pPr marL="342900" indent="-342900" algn="just">
              <a:lnSpc>
                <a:spcPct val="200000"/>
              </a:lnSpc>
              <a:spcBef>
                <a:spcPts val="0"/>
              </a:spcBef>
              <a:buFont typeface="Wingdings" panose="05000000000000000000" pitchFamily="2" charset="2"/>
              <a:buChar char="§"/>
            </a:pPr>
            <a:r>
              <a:rPr lang="en-US" altLang="zh-CN" sz="1800" dirty="0">
                <a:solidFill>
                  <a:srgbClr val="FFFFFF"/>
                </a:solidFill>
                <a:cs typeface="Arial"/>
              </a:rPr>
              <a:t>Test the effect of cyclic CO</a:t>
            </a:r>
            <a:r>
              <a:rPr lang="en-US" altLang="zh-CN" sz="1800" baseline="-25000" dirty="0">
                <a:solidFill>
                  <a:srgbClr val="FFFFFF"/>
                </a:solidFill>
                <a:cs typeface="Arial"/>
              </a:rPr>
              <a:t>2</a:t>
            </a:r>
            <a:r>
              <a:rPr lang="en-US" altLang="zh-CN" sz="1800" dirty="0">
                <a:solidFill>
                  <a:srgbClr val="FFFFFF"/>
                </a:solidFill>
                <a:cs typeface="Arial"/>
              </a:rPr>
              <a:t> injection on production.</a:t>
            </a:r>
          </a:p>
          <a:p>
            <a:pPr marL="342900" indent="-342900" algn="just">
              <a:lnSpc>
                <a:spcPct val="200000"/>
              </a:lnSpc>
              <a:spcBef>
                <a:spcPts val="0"/>
              </a:spcBef>
              <a:buFont typeface="Wingdings" panose="05000000000000000000" pitchFamily="2" charset="2"/>
              <a:buChar char="§"/>
            </a:pPr>
            <a:r>
              <a:rPr lang="en-US" altLang="zh-CN" sz="1800" dirty="0">
                <a:solidFill>
                  <a:srgbClr val="FFFFFF"/>
                </a:solidFill>
                <a:cs typeface="Arial"/>
              </a:rPr>
              <a:t>Further study using molecular simulations.</a:t>
            </a:r>
          </a:p>
          <a:p>
            <a:pPr algn="just">
              <a:lnSpc>
                <a:spcPct val="200000"/>
              </a:lnSpc>
              <a:spcBef>
                <a:spcPts val="0"/>
              </a:spcBef>
            </a:pPr>
            <a:endParaRPr lang="en-US" altLang="zh-CN" sz="1800" dirty="0">
              <a:solidFill>
                <a:srgbClr val="FFFFFF"/>
              </a:solidFill>
              <a:cs typeface="Arial"/>
            </a:endParaRPr>
          </a:p>
          <a:p>
            <a:pPr marL="342900" indent="-342900" algn="just">
              <a:lnSpc>
                <a:spcPct val="200000"/>
              </a:lnSpc>
              <a:spcBef>
                <a:spcPts val="0"/>
              </a:spcBef>
              <a:buFont typeface="Wingdings" panose="05000000000000000000" pitchFamily="2" charset="2"/>
              <a:buChar char="§"/>
            </a:pPr>
            <a:endParaRPr lang="en-US" altLang="zh-CN" sz="1800" dirty="0">
              <a:solidFill>
                <a:srgbClr val="FFFFFF"/>
              </a:solidFill>
              <a:latin typeface="Arial"/>
              <a:cs typeface="Arial"/>
            </a:endParaRPr>
          </a:p>
          <a:p>
            <a:pPr marL="342900" indent="-342900" algn="just">
              <a:lnSpc>
                <a:spcPct val="200000"/>
              </a:lnSpc>
              <a:spcBef>
                <a:spcPts val="0"/>
              </a:spcBef>
              <a:buFont typeface="Wingdings" panose="05000000000000000000" pitchFamily="2" charset="2"/>
              <a:buChar char="§"/>
            </a:pPr>
            <a:endParaRPr lang="en-US" altLang="zh-CN" sz="1800" dirty="0">
              <a:solidFill>
                <a:srgbClr val="FFFFFF"/>
              </a:solidFill>
              <a:latin typeface="Arial"/>
              <a:cs typeface="Arial"/>
            </a:endParaRPr>
          </a:p>
          <a:p>
            <a:pPr marL="342900" indent="-342900" algn="just">
              <a:lnSpc>
                <a:spcPct val="200000"/>
              </a:lnSpc>
              <a:spcBef>
                <a:spcPts val="0"/>
              </a:spcBef>
              <a:buFont typeface="Wingdings" panose="05000000000000000000" pitchFamily="2" charset="2"/>
              <a:buChar char="§"/>
            </a:pPr>
            <a:endParaRPr lang="en-US" altLang="zh-CN" sz="1800" dirty="0">
              <a:solidFill>
                <a:srgbClr val="FFFFFF"/>
              </a:solidFill>
              <a:latin typeface="Arial"/>
              <a:cs typeface="Arial"/>
            </a:endParaRPr>
          </a:p>
        </p:txBody>
      </p:sp>
      <p:sp>
        <p:nvSpPr>
          <p:cNvPr id="18" name="TextBox 17">
            <a:extLst>
              <a:ext uri="{FF2B5EF4-FFF2-40B4-BE49-F238E27FC236}">
                <a16:creationId xmlns:a16="http://schemas.microsoft.com/office/drawing/2014/main" id="{85BD4C15-3DA7-440D-80A6-3965838A81F0}"/>
              </a:ext>
            </a:extLst>
          </p:cNvPr>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spTree>
    <p:extLst>
      <p:ext uri="{BB962C8B-B14F-4D97-AF65-F5344CB8AC3E}">
        <p14:creationId xmlns:p14="http://schemas.microsoft.com/office/powerpoint/2010/main" val="189634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46" name="Text Box 28"/>
          <p:cNvSpPr txBox="1">
            <a:spLocks noChangeArrowheads="1"/>
          </p:cNvSpPr>
          <p:nvPr/>
        </p:nvSpPr>
        <p:spPr bwMode="auto">
          <a:xfrm>
            <a:off x="3195033" y="2690336"/>
            <a:ext cx="272853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ctr">
              <a:spcBef>
                <a:spcPct val="50000"/>
              </a:spcBef>
            </a:pPr>
            <a:r>
              <a:rPr lang="en-US" sz="3600">
                <a:solidFill>
                  <a:srgbClr val="FFFFFF"/>
                </a:solidFill>
                <a:latin typeface="Arial"/>
                <a:cs typeface="Arial"/>
              </a:rPr>
              <a:t>Thank You</a:t>
            </a:r>
          </a:p>
          <a:p>
            <a:pPr algn="ctr">
              <a:spcBef>
                <a:spcPct val="50000"/>
              </a:spcBef>
            </a:pPr>
            <a:r>
              <a:rPr lang="en-US" sz="3600">
                <a:solidFill>
                  <a:srgbClr val="FFFFFF"/>
                </a:solidFill>
                <a:latin typeface="Arial"/>
                <a:cs typeface="Arial"/>
              </a:rPr>
              <a:t>Questions?</a:t>
            </a: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17</a:t>
            </a:fld>
            <a:endParaRPr lang="en-US" sz="1400">
              <a:solidFill>
                <a:srgbClr val="000000"/>
              </a:solidFill>
            </a:endParaRPr>
          </a:p>
        </p:txBody>
      </p:sp>
      <p:pic>
        <p:nvPicPr>
          <p:cNvPr id="3" name="Picture 2"/>
          <p:cNvPicPr>
            <a:picLocks noChangeAspect="1"/>
          </p:cNvPicPr>
          <p:nvPr/>
        </p:nvPicPr>
        <p:blipFill>
          <a:blip r:embed="rId2"/>
          <a:stretch>
            <a:fillRect/>
          </a:stretch>
        </p:blipFill>
        <p:spPr>
          <a:xfrm>
            <a:off x="4559300" y="3416300"/>
            <a:ext cx="12700" cy="12700"/>
          </a:xfrm>
          <a:prstGeom prst="rect">
            <a:avLst/>
          </a:prstGeom>
        </p:spPr>
      </p:pic>
      <p:pic>
        <p:nvPicPr>
          <p:cNvPr id="4" name="Picture 3"/>
          <p:cNvPicPr>
            <a:picLocks noChangeAspect="1"/>
          </p:cNvPicPr>
          <p:nvPr/>
        </p:nvPicPr>
        <p:blipFill>
          <a:blip r:embed="rId2"/>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8" name="TextBox 17">
            <a:extLst>
              <a:ext uri="{FF2B5EF4-FFF2-40B4-BE49-F238E27FC236}">
                <a16:creationId xmlns:a16="http://schemas.microsoft.com/office/drawing/2014/main" id="{DF957AD7-FDFC-4F59-8388-F7AE99B51DA6}"/>
              </a:ext>
            </a:extLst>
          </p:cNvPr>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spTree>
    <p:extLst>
      <p:ext uri="{BB962C8B-B14F-4D97-AF65-F5344CB8AC3E}">
        <p14:creationId xmlns:p14="http://schemas.microsoft.com/office/powerpoint/2010/main" val="1041054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18</a:t>
            </a:fld>
            <a:endParaRPr lang="en-US" sz="1400">
              <a:solidFill>
                <a:srgbClr val="000000"/>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2175467" cy="523220"/>
          </a:xfrm>
          <a:prstGeom prst="rect">
            <a:avLst/>
          </a:prstGeom>
        </p:spPr>
        <p:txBody>
          <a:bodyPr wrap="none">
            <a:spAutoFit/>
          </a:bodyPr>
          <a:lstStyle/>
          <a:p>
            <a:r>
              <a:rPr lang="en-US" sz="2800" b="1">
                <a:solidFill>
                  <a:srgbClr val="000000"/>
                </a:solidFill>
                <a:latin typeface="Arial Rounded MT Bold"/>
                <a:cs typeface="Arial Rounded MT Bold"/>
              </a:rPr>
              <a:t>References</a:t>
            </a:r>
          </a:p>
        </p:txBody>
      </p:sp>
      <p:sp>
        <p:nvSpPr>
          <p:cNvPr id="21" name="TextBox 20">
            <a:extLst>
              <a:ext uri="{FF2B5EF4-FFF2-40B4-BE49-F238E27FC236}">
                <a16:creationId xmlns:a16="http://schemas.microsoft.com/office/drawing/2014/main" id="{094A3651-7A77-4984-A6FB-F026F64561DB}"/>
              </a:ext>
            </a:extLst>
          </p:cNvPr>
          <p:cNvSpPr txBox="1"/>
          <p:nvPr/>
        </p:nvSpPr>
        <p:spPr>
          <a:xfrm>
            <a:off x="436755" y="994985"/>
            <a:ext cx="8474926" cy="4899868"/>
          </a:xfrm>
          <a:prstGeom prst="rect">
            <a:avLst/>
          </a:prstGeom>
          <a:noFill/>
        </p:spPr>
        <p:txBody>
          <a:bodyPr wrap="square" rtlCol="0">
            <a:spAutoFit/>
          </a:bodyPr>
          <a:lstStyle/>
          <a:p>
            <a:pPr algn="just">
              <a:lnSpc>
                <a:spcPct val="150000"/>
              </a:lnSpc>
            </a:pPr>
            <a:r>
              <a:rPr lang="en-US" sz="1400">
                <a:latin typeface="+mn-lt"/>
              </a:rPr>
              <a:t>Zhao, J., </a:t>
            </a:r>
            <a:r>
              <a:rPr lang="en-US" sz="1400" err="1">
                <a:latin typeface="+mn-lt"/>
              </a:rPr>
              <a:t>Jin</a:t>
            </a:r>
            <a:r>
              <a:rPr lang="en-US" sz="1400">
                <a:latin typeface="+mn-lt"/>
              </a:rPr>
              <a:t>, Z., Hu, Q. et al. 2017. Integrating SANS and Fluid-Invasion methods to Characterize Pore Structure of Typical American Shale Oil Reservoirs. </a:t>
            </a:r>
            <a:r>
              <a:rPr lang="en-US" sz="1400" i="1">
                <a:latin typeface="+mn-lt"/>
              </a:rPr>
              <a:t>Scientific Reports </a:t>
            </a:r>
            <a:r>
              <a:rPr lang="en-US" sz="1400" b="1">
                <a:latin typeface="+mn-lt"/>
              </a:rPr>
              <a:t>7</a:t>
            </a:r>
            <a:r>
              <a:rPr lang="en-US" sz="1400">
                <a:latin typeface="+mn-lt"/>
              </a:rPr>
              <a:t>(1): 15413. </a:t>
            </a:r>
            <a:r>
              <a:rPr lang="en-US" sz="1400">
                <a:latin typeface="+mn-lt"/>
                <a:hlinkClick r:id="rId4"/>
              </a:rPr>
              <a:t>http://doi.org/10.1038/s41598-017-15362-0</a:t>
            </a:r>
            <a:r>
              <a:rPr lang="en-US" sz="1400">
                <a:latin typeface="+mn-lt"/>
              </a:rPr>
              <a:t> </a:t>
            </a:r>
          </a:p>
          <a:p>
            <a:pPr algn="just">
              <a:lnSpc>
                <a:spcPct val="150000"/>
              </a:lnSpc>
            </a:pPr>
            <a:endParaRPr lang="en-US" sz="1400">
              <a:latin typeface="+mn-lt"/>
            </a:endParaRPr>
          </a:p>
          <a:p>
            <a:pPr algn="just">
              <a:lnSpc>
                <a:spcPct val="150000"/>
              </a:lnSpc>
            </a:pPr>
            <a:r>
              <a:rPr lang="en-US" sz="1400" err="1"/>
              <a:t>Kuila</a:t>
            </a:r>
            <a:r>
              <a:rPr lang="en-US" sz="1400"/>
              <a:t>, U., Prasad, M., </a:t>
            </a:r>
            <a:r>
              <a:rPr lang="en-US" sz="1400" err="1"/>
              <a:t>Derkowski</a:t>
            </a:r>
            <a:r>
              <a:rPr lang="en-US" sz="1400"/>
              <a:t>, A. et al. 2012. Compositional Controls on </a:t>
            </a:r>
            <a:r>
              <a:rPr lang="en-US" sz="1400" err="1"/>
              <a:t>Mudrock</a:t>
            </a:r>
            <a:r>
              <a:rPr lang="en-US" sz="1400"/>
              <a:t> Pore-Size Distribution: An Example from Niobrara Formation. Presented at the SPE Annual Technical Conference and Exhibition, San Antonio, Texas, 8-10 October. </a:t>
            </a:r>
            <a:r>
              <a:rPr lang="en-US" sz="1400">
                <a:hlinkClick r:id="rId5"/>
              </a:rPr>
              <a:t>https://doi.org/10.2118/160141-MS</a:t>
            </a:r>
            <a:endParaRPr lang="en-US" sz="1400"/>
          </a:p>
          <a:p>
            <a:pPr algn="just">
              <a:lnSpc>
                <a:spcPct val="150000"/>
              </a:lnSpc>
            </a:pPr>
            <a:endParaRPr lang="en-US" sz="1400"/>
          </a:p>
          <a:p>
            <a:pPr algn="just">
              <a:lnSpc>
                <a:spcPct val="150000"/>
              </a:lnSpc>
            </a:pPr>
            <a:r>
              <a:rPr lang="en-US" sz="1400"/>
              <a:t>Zhu, Z., Chao, F., Rui, Q. et al. 2019. Experimental and Molecular Insights on Sieving of Hydrocarbon Mixtures in Niobrara Shale. Presented at Unconventional Resources Technology Conference, Denver, Colorado, 22-24 July. </a:t>
            </a:r>
            <a:r>
              <a:rPr lang="en-US" sz="1400">
                <a:hlinkClick r:id="rId6"/>
              </a:rPr>
              <a:t>https://doi.org/10.15530/urtec-2019-69</a:t>
            </a:r>
            <a:r>
              <a:rPr lang="en-US" sz="1400"/>
              <a:t> </a:t>
            </a:r>
          </a:p>
          <a:p>
            <a:pPr algn="just">
              <a:lnSpc>
                <a:spcPct val="150000"/>
              </a:lnSpc>
            </a:pPr>
            <a:endParaRPr lang="en-US" sz="1400"/>
          </a:p>
          <a:p>
            <a:pPr algn="just">
              <a:lnSpc>
                <a:spcPct val="150000"/>
              </a:lnSpc>
            </a:pPr>
            <a:r>
              <a:rPr lang="en-US" sz="1400"/>
              <a:t>Zhu, Z., Chao, F., Rui, Q. et al. 2019. </a:t>
            </a:r>
            <a:r>
              <a:rPr lang="en-US" sz="1400" err="1"/>
              <a:t>Experiemntal</a:t>
            </a:r>
            <a:r>
              <a:rPr lang="en-US" sz="1400"/>
              <a:t> and Molecular Insights on Mitigation of Hydrocarbon Sieving in Niobrara Shale by CO2 Huff-n-Puff. Presented at SPE Annual Technical Conference and Exhibition, Calgary, Alverta, 30 September – 2 October. </a:t>
            </a:r>
            <a:r>
              <a:rPr lang="en-US" sz="1400">
                <a:hlinkClick r:id="rId7"/>
              </a:rPr>
              <a:t>https://doi.org/10.2118/196136-MS</a:t>
            </a:r>
            <a:r>
              <a:rPr lang="en-US" sz="1400"/>
              <a:t>. </a:t>
            </a:r>
          </a:p>
        </p:txBody>
      </p:sp>
      <p:sp>
        <p:nvSpPr>
          <p:cNvPr id="18" name="TextBox 28">
            <a:extLst>
              <a:ext uri="{FF2B5EF4-FFF2-40B4-BE49-F238E27FC236}">
                <a16:creationId xmlns:a16="http://schemas.microsoft.com/office/drawing/2014/main" id="{973B5C43-A8A8-844A-8BEE-F84BB6119D5C}"/>
              </a:ext>
            </a:extLst>
          </p:cNvPr>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spTree>
    <p:extLst>
      <p:ext uri="{BB962C8B-B14F-4D97-AF65-F5344CB8AC3E}">
        <p14:creationId xmlns:p14="http://schemas.microsoft.com/office/powerpoint/2010/main" val="235725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46" name="Text Box 28"/>
          <p:cNvSpPr txBox="1">
            <a:spLocks noChangeArrowheads="1"/>
          </p:cNvSpPr>
          <p:nvPr/>
        </p:nvSpPr>
        <p:spPr bwMode="auto">
          <a:xfrm>
            <a:off x="436755" y="1017312"/>
            <a:ext cx="8428465" cy="433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42900" indent="-342900" algn="just">
              <a:lnSpc>
                <a:spcPct val="200000"/>
              </a:lnSpc>
              <a:spcBef>
                <a:spcPts val="0"/>
              </a:spcBef>
              <a:buFont typeface="Wingdings" panose="05000000000000000000" pitchFamily="2" charset="2"/>
              <a:buChar char="§"/>
            </a:pPr>
            <a:r>
              <a:rPr lang="en-US" sz="2000">
                <a:solidFill>
                  <a:srgbClr val="FFFFFF"/>
                </a:solidFill>
                <a:latin typeface="Arial"/>
                <a:cs typeface="Arial"/>
              </a:rPr>
              <a:t>Review</a:t>
            </a:r>
          </a:p>
          <a:p>
            <a:pPr marL="708660" indent="-342900" algn="just">
              <a:lnSpc>
                <a:spcPct val="150000"/>
              </a:lnSpc>
              <a:spcBef>
                <a:spcPts val="0"/>
              </a:spcBef>
              <a:buFont typeface="Arial" panose="020B0604020202020204" pitchFamily="34" charset="0"/>
              <a:buChar char="•"/>
            </a:pPr>
            <a:r>
              <a:rPr lang="en-US" sz="1800">
                <a:solidFill>
                  <a:srgbClr val="FFFFFF"/>
                </a:solidFill>
                <a:latin typeface="Arial"/>
                <a:cs typeface="Arial"/>
              </a:rPr>
              <a:t>Sieving effect</a:t>
            </a:r>
          </a:p>
          <a:p>
            <a:pPr marL="708660" indent="-342900" algn="just">
              <a:lnSpc>
                <a:spcPct val="150000"/>
              </a:lnSpc>
              <a:spcBef>
                <a:spcPts val="0"/>
              </a:spcBef>
              <a:buFont typeface="Arial" panose="020B0604020202020204" pitchFamily="34" charset="0"/>
              <a:buChar char="•"/>
            </a:pPr>
            <a:r>
              <a:rPr lang="en-US" sz="1800">
                <a:solidFill>
                  <a:srgbClr val="FFFFFF"/>
                </a:solidFill>
                <a:latin typeface="Arial"/>
                <a:cs typeface="Arial"/>
              </a:rPr>
              <a:t>Experiments: filtration test + CO</a:t>
            </a:r>
            <a:r>
              <a:rPr lang="en-US" sz="1800" baseline="-25000">
                <a:solidFill>
                  <a:srgbClr val="FFFFFF"/>
                </a:solidFill>
                <a:latin typeface="Arial"/>
                <a:cs typeface="Arial"/>
              </a:rPr>
              <a:t>2</a:t>
            </a:r>
            <a:r>
              <a:rPr lang="en-US" sz="1800">
                <a:solidFill>
                  <a:srgbClr val="FFFFFF"/>
                </a:solidFill>
                <a:latin typeface="Arial"/>
                <a:cs typeface="Arial"/>
              </a:rPr>
              <a:t> huff-n-puff test</a:t>
            </a:r>
          </a:p>
          <a:p>
            <a:pPr marL="708660" indent="-342900" algn="just">
              <a:lnSpc>
                <a:spcPct val="150000"/>
              </a:lnSpc>
              <a:spcBef>
                <a:spcPts val="0"/>
              </a:spcBef>
              <a:buFont typeface="Arial" panose="020B0604020202020204" pitchFamily="34" charset="0"/>
              <a:buChar char="•"/>
            </a:pPr>
            <a:r>
              <a:rPr lang="en-US" sz="1800">
                <a:solidFill>
                  <a:srgbClr val="FFFFFF"/>
                </a:solidFill>
                <a:latin typeface="Arial"/>
                <a:cs typeface="Arial"/>
              </a:rPr>
              <a:t>Molecular dynamics simulation</a:t>
            </a:r>
          </a:p>
          <a:p>
            <a:pPr marL="342900" indent="-342900" algn="just">
              <a:lnSpc>
                <a:spcPct val="200000"/>
              </a:lnSpc>
              <a:spcBef>
                <a:spcPts val="0"/>
              </a:spcBef>
              <a:buFont typeface="Wingdings" panose="05000000000000000000" pitchFamily="2" charset="2"/>
              <a:buChar char="§"/>
            </a:pPr>
            <a:r>
              <a:rPr lang="en-US" sz="2000">
                <a:solidFill>
                  <a:srgbClr val="FFFFFF"/>
                </a:solidFill>
                <a:latin typeface="Arial"/>
                <a:cs typeface="Arial"/>
              </a:rPr>
              <a:t>Updates</a:t>
            </a:r>
          </a:p>
          <a:p>
            <a:pPr marL="708660" indent="-342900" algn="just">
              <a:lnSpc>
                <a:spcPct val="150000"/>
              </a:lnSpc>
              <a:spcBef>
                <a:spcPts val="0"/>
              </a:spcBef>
              <a:buFont typeface="Arial" panose="020B0604020202020204" pitchFamily="34" charset="0"/>
              <a:buChar char="•"/>
            </a:pPr>
            <a:r>
              <a:rPr lang="en-US" sz="1800">
                <a:solidFill>
                  <a:srgbClr val="FFFFFF"/>
                </a:solidFill>
                <a:latin typeface="Arial"/>
                <a:cs typeface="Arial"/>
              </a:rPr>
              <a:t>Core analysis: pore size distribution, specific surface area, mineralogy </a:t>
            </a:r>
          </a:p>
          <a:p>
            <a:pPr marL="708660" indent="-342900" algn="just">
              <a:lnSpc>
                <a:spcPct val="150000"/>
              </a:lnSpc>
              <a:spcBef>
                <a:spcPts val="0"/>
              </a:spcBef>
              <a:buFont typeface="Arial" panose="020B0604020202020204" pitchFamily="34" charset="0"/>
              <a:buChar char="•"/>
            </a:pPr>
            <a:r>
              <a:rPr lang="en-US" sz="1800">
                <a:solidFill>
                  <a:srgbClr val="FFFFFF"/>
                </a:solidFill>
                <a:latin typeface="Arial"/>
                <a:cs typeface="Arial"/>
              </a:rPr>
              <a:t>1-D model, frame and preliminary results</a:t>
            </a:r>
          </a:p>
          <a:p>
            <a:pPr marL="708660" indent="-342900" algn="just">
              <a:lnSpc>
                <a:spcPct val="150000"/>
              </a:lnSpc>
              <a:spcBef>
                <a:spcPts val="0"/>
              </a:spcBef>
              <a:buFont typeface="Arial" panose="020B0604020202020204" pitchFamily="34" charset="0"/>
              <a:buChar char="•"/>
            </a:pPr>
            <a:r>
              <a:rPr lang="en-US" sz="1800">
                <a:solidFill>
                  <a:srgbClr val="FFFFFF"/>
                </a:solidFill>
                <a:latin typeface="Arial"/>
                <a:cs typeface="Arial"/>
              </a:rPr>
              <a:t>Sieving/EOR of Niobrara crude oil </a:t>
            </a:r>
          </a:p>
          <a:p>
            <a:pPr marL="342900" indent="-342900" algn="just">
              <a:lnSpc>
                <a:spcPct val="200000"/>
              </a:lnSpc>
              <a:spcBef>
                <a:spcPts val="0"/>
              </a:spcBef>
              <a:buFont typeface="Wingdings" panose="05000000000000000000" pitchFamily="2" charset="2"/>
              <a:buChar char="§"/>
            </a:pPr>
            <a:r>
              <a:rPr lang="en-US" altLang="zh-CN" sz="2000">
                <a:solidFill>
                  <a:srgbClr val="FFFFFF"/>
                </a:solidFill>
                <a:latin typeface="Arial"/>
                <a:cs typeface="Arial"/>
              </a:rPr>
              <a:t>Future Work</a:t>
            </a:r>
            <a:endParaRPr lang="en-US" sz="2000">
              <a:solidFill>
                <a:srgbClr val="FFFFFF"/>
              </a:solidFill>
              <a:latin typeface="Arial"/>
              <a:cs typeface="Arial"/>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2</a:t>
            </a:fld>
            <a:endParaRPr lang="en-US" sz="1400">
              <a:solidFill>
                <a:srgbClr val="000000"/>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1436612" cy="523220"/>
          </a:xfrm>
          <a:prstGeom prst="rect">
            <a:avLst/>
          </a:prstGeom>
        </p:spPr>
        <p:txBody>
          <a:bodyPr wrap="none">
            <a:spAutoFit/>
          </a:bodyPr>
          <a:lstStyle/>
          <a:p>
            <a:r>
              <a:rPr lang="en-US" sz="2800" b="1">
                <a:solidFill>
                  <a:srgbClr val="000000"/>
                </a:solidFill>
                <a:latin typeface="Arial Rounded MT Bold"/>
                <a:cs typeface="Arial Rounded MT Bold"/>
              </a:rPr>
              <a:t>Outline</a:t>
            </a:r>
          </a:p>
        </p:txBody>
      </p:sp>
      <p:sp>
        <p:nvSpPr>
          <p:cNvPr id="18" name="TextBox 17">
            <a:extLst>
              <a:ext uri="{FF2B5EF4-FFF2-40B4-BE49-F238E27FC236}">
                <a16:creationId xmlns:a16="http://schemas.microsoft.com/office/drawing/2014/main" id="{8DA3D307-4B7E-4943-A91B-FFE1C13D5BEF}"/>
              </a:ext>
            </a:extLst>
          </p:cNvPr>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spTree>
    <p:extLst>
      <p:ext uri="{BB962C8B-B14F-4D97-AF65-F5344CB8AC3E}">
        <p14:creationId xmlns:p14="http://schemas.microsoft.com/office/powerpoint/2010/main" val="226443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6" name="Rectangle 15"/>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mc:AlternateContent xmlns:mc="http://schemas.openxmlformats.org/markup-compatibility/2006" xmlns:a14="http://schemas.microsoft.com/office/drawing/2010/main">
        <mc:Choice Requires="a14">
          <p:sp>
            <p:nvSpPr>
              <p:cNvPr id="6146" name="Text Box 28"/>
              <p:cNvSpPr txBox="1">
                <a:spLocks noChangeArrowheads="1"/>
              </p:cNvSpPr>
              <p:nvPr/>
            </p:nvSpPr>
            <p:spPr bwMode="auto">
              <a:xfrm>
                <a:off x="436755" y="1017312"/>
                <a:ext cx="8428465" cy="48885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42900" indent="-342900" algn="just">
                  <a:lnSpc>
                    <a:spcPct val="150000"/>
                  </a:lnSpc>
                  <a:spcBef>
                    <a:spcPts val="0"/>
                  </a:spcBef>
                  <a:buFont typeface="Wingdings" panose="05000000000000000000" pitchFamily="2" charset="2"/>
                  <a:buChar char="§"/>
                </a:pPr>
                <a:r>
                  <a:rPr lang="en-US" altLang="zh-CN" sz="2000">
                    <a:solidFill>
                      <a:srgbClr val="FFFFFF"/>
                    </a:solidFill>
                    <a:latin typeface="Arial"/>
                    <a:cs typeface="Arial"/>
                  </a:rPr>
                  <a:t>Niobrara sample can sieve hydrocarbons.</a:t>
                </a:r>
              </a:p>
              <a:p>
                <a:pPr algn="just">
                  <a:lnSpc>
                    <a:spcPct val="150000"/>
                  </a:lnSpc>
                  <a:spcBef>
                    <a:spcPts val="0"/>
                  </a:spcBef>
                </a:pPr>
                <a:r>
                  <a:rPr lang="en-US" altLang="zh-CN" sz="1600">
                    <a:solidFill>
                      <a:srgbClr val="FFFFFF"/>
                    </a:solidFill>
                    <a:latin typeface="Arial"/>
                    <a:cs typeface="Arial"/>
                  </a:rPr>
                  <a:t>       Allow the transport of lighter components.</a:t>
                </a:r>
              </a:p>
              <a:p>
                <a:pPr algn="just">
                  <a:lnSpc>
                    <a:spcPct val="150000"/>
                  </a:lnSpc>
                  <a:spcBef>
                    <a:spcPts val="0"/>
                  </a:spcBef>
                </a:pPr>
                <a:r>
                  <a:rPr lang="en-US" altLang="zh-CN" sz="1600">
                    <a:solidFill>
                      <a:srgbClr val="FFFFFF"/>
                    </a:solidFill>
                    <a:latin typeface="Arial"/>
                    <a:cs typeface="Arial"/>
                  </a:rPr>
                  <a:t>       Hinder the transport of heavier components.</a:t>
                </a:r>
                <a:endParaRPr lang="en-US" altLang="zh-CN" sz="1800">
                  <a:solidFill>
                    <a:srgbClr val="FFFFFF"/>
                  </a:solidFill>
                  <a:latin typeface="Arial"/>
                  <a:cs typeface="Arial"/>
                </a:endParaRPr>
              </a:p>
              <a:p>
                <a:pPr marL="342900" indent="-342900" algn="just">
                  <a:lnSpc>
                    <a:spcPct val="150000"/>
                  </a:lnSpc>
                  <a:spcBef>
                    <a:spcPts val="0"/>
                  </a:spcBef>
                  <a:buFont typeface="Wingdings" panose="05000000000000000000" pitchFamily="2" charset="2"/>
                  <a:buChar char="§"/>
                </a:pPr>
                <a:r>
                  <a:rPr lang="en-US" altLang="zh-CN" sz="2000">
                    <a:solidFill>
                      <a:srgbClr val="FFFFFF"/>
                    </a:solidFill>
                    <a:latin typeface="Arial"/>
                    <a:cs typeface="Arial"/>
                  </a:rPr>
                  <a:t>Mechanisms</a:t>
                </a:r>
              </a:p>
              <a:p>
                <a:pPr marL="720000" lvl="1" indent="-342900" algn="just">
                  <a:lnSpc>
                    <a:spcPct val="150000"/>
                  </a:lnSpc>
                  <a:spcBef>
                    <a:spcPts val="0"/>
                  </a:spcBef>
                  <a:buFont typeface="Wingdings" panose="05000000000000000000" pitchFamily="2" charset="2"/>
                  <a:buChar char="§"/>
                </a:pPr>
                <a:r>
                  <a:rPr lang="en-US" altLang="zh-CN" sz="1800">
                    <a:solidFill>
                      <a:srgbClr val="FFFFFF"/>
                    </a:solidFill>
                    <a:latin typeface="Arial"/>
                    <a:cs typeface="Arial"/>
                  </a:rPr>
                  <a:t>Size exclusion</a:t>
                </a:r>
              </a:p>
              <a:p>
                <a:pPr marL="720000" algn="just">
                  <a:lnSpc>
                    <a:spcPct val="150000"/>
                  </a:lnSpc>
                  <a:spcBef>
                    <a:spcPts val="0"/>
                  </a:spcBef>
                </a:pPr>
                <a:r>
                  <a:rPr lang="en-US" sz="1600">
                    <a:solidFill>
                      <a:srgbClr val="FFFFFF"/>
                    </a:solidFill>
                    <a:latin typeface="Arial"/>
                    <a:cs typeface="Arial"/>
                  </a:rPr>
                  <a:t>Niobrara pore/throat size: </a:t>
                </a:r>
                <a:r>
                  <a:rPr lang="en-US" sz="1600">
                    <a:solidFill>
                      <a:srgbClr val="FFFFFF"/>
                    </a:solidFill>
                    <a:latin typeface="Calibri" panose="020F0502020204030204" pitchFamily="34" charset="0"/>
                    <a:cs typeface="Calibri" panose="020F0502020204030204" pitchFamily="34" charset="0"/>
                  </a:rPr>
                  <a:t>Å – </a:t>
                </a:r>
                <a14:m>
                  <m:oMath xmlns:m="http://schemas.openxmlformats.org/officeDocument/2006/math">
                    <m:sSup>
                      <m:sSupPr>
                        <m:ctrlPr>
                          <a:rPr lang="en-US" sz="1600" i="1">
                            <a:solidFill>
                              <a:srgbClr val="FFFFFF"/>
                            </a:solidFill>
                            <a:latin typeface="Cambria Math" panose="02040503050406030204" pitchFamily="18" charset="0"/>
                            <a:cs typeface="Calibri" panose="020F0502020204030204" pitchFamily="34" charset="0"/>
                          </a:rPr>
                        </m:ctrlPr>
                      </m:sSupPr>
                      <m:e>
                        <m:r>
                          <a:rPr lang="en-US" sz="1600" i="1">
                            <a:solidFill>
                              <a:srgbClr val="FFFFFF"/>
                            </a:solidFill>
                            <a:latin typeface="Cambria Math" panose="02040503050406030204" pitchFamily="18" charset="0"/>
                            <a:cs typeface="Calibri" panose="020F0502020204030204" pitchFamily="34" charset="0"/>
                          </a:rPr>
                          <m:t>10</m:t>
                        </m:r>
                      </m:e>
                      <m:sup>
                        <m:r>
                          <a:rPr lang="en-US" sz="1600" i="1">
                            <a:solidFill>
                              <a:srgbClr val="FFFFFF"/>
                            </a:solidFill>
                            <a:latin typeface="Cambria Math" panose="02040503050406030204" pitchFamily="18" charset="0"/>
                            <a:cs typeface="Calibri" panose="020F0502020204030204" pitchFamily="34" charset="0"/>
                          </a:rPr>
                          <m:t>2</m:t>
                        </m:r>
                      </m:sup>
                    </m:sSup>
                  </m:oMath>
                </a14:m>
                <a:r>
                  <a:rPr lang="en-US" sz="1600">
                    <a:solidFill>
                      <a:srgbClr val="FFFFFF"/>
                    </a:solidFill>
                    <a:latin typeface="Calibri" panose="020F0502020204030204" pitchFamily="34" charset="0"/>
                    <a:cs typeface="Calibri" panose="020F0502020204030204" pitchFamily="34" charset="0"/>
                  </a:rPr>
                  <a:t> nm</a:t>
                </a:r>
                <a:r>
                  <a:rPr lang="en-US" sz="1600">
                    <a:solidFill>
                      <a:srgbClr val="FF0000"/>
                    </a:solidFill>
                    <a:latin typeface="Calibri" panose="020F0502020204030204" pitchFamily="34" charset="0"/>
                    <a:cs typeface="Calibri" panose="020F0502020204030204" pitchFamily="34" charset="0"/>
                  </a:rPr>
                  <a:t> </a:t>
                </a:r>
                <a:r>
                  <a:rPr lang="en-US" sz="1600">
                    <a:latin typeface="Calibri" panose="020F0502020204030204" pitchFamily="34" charset="0"/>
                    <a:cs typeface="Calibri" panose="020F0502020204030204" pitchFamily="34" charset="0"/>
                  </a:rPr>
                  <a:t>(</a:t>
                </a:r>
                <a:r>
                  <a:rPr lang="en-US" sz="1600" err="1">
                    <a:latin typeface="Calibri" panose="020F0502020204030204" pitchFamily="34" charset="0"/>
                    <a:cs typeface="Calibri" panose="020F0502020204030204" pitchFamily="34" charset="0"/>
                  </a:rPr>
                  <a:t>Kuila</a:t>
                </a:r>
                <a:r>
                  <a:rPr lang="en-US" sz="1600">
                    <a:latin typeface="Calibri" panose="020F0502020204030204" pitchFamily="34" charset="0"/>
                    <a:cs typeface="Calibri" panose="020F0502020204030204" pitchFamily="34" charset="0"/>
                  </a:rPr>
                  <a:t> et al 2012, Zhao et al 2017)</a:t>
                </a:r>
                <a:endParaRPr lang="en-US" sz="1600">
                  <a:latin typeface="Arial"/>
                  <a:cs typeface="Arial"/>
                </a:endParaRPr>
              </a:p>
              <a:p>
                <a:pPr marL="720000" algn="just">
                  <a:lnSpc>
                    <a:spcPct val="150000"/>
                  </a:lnSpc>
                  <a:spcBef>
                    <a:spcPts val="0"/>
                  </a:spcBef>
                </a:pPr>
                <a:r>
                  <a:rPr lang="en-US" sz="1600">
                    <a:solidFill>
                      <a:srgbClr val="FFFFFF"/>
                    </a:solidFill>
                    <a:latin typeface="Arial"/>
                    <a:cs typeface="Arial"/>
                  </a:rPr>
                  <a:t>Hydrocarbon: Paraffins 0.4 – 1 nm, aromatics 1 – 3 nm</a:t>
                </a:r>
              </a:p>
              <a:p>
                <a:pPr marL="720000" algn="just">
                  <a:lnSpc>
                    <a:spcPct val="150000"/>
                  </a:lnSpc>
                  <a:spcBef>
                    <a:spcPts val="0"/>
                  </a:spcBef>
                </a:pPr>
                <a:r>
                  <a:rPr lang="en-US" altLang="zh-CN" sz="1600">
                    <a:solidFill>
                      <a:srgbClr val="FFFFFF"/>
                    </a:solidFill>
                    <a:latin typeface="Arial"/>
                    <a:cs typeface="Arial"/>
                  </a:rPr>
                  <a:t>Low end of </a:t>
                </a:r>
                <a:r>
                  <a:rPr lang="en-US" sz="1600">
                    <a:solidFill>
                      <a:srgbClr val="FFFFFF"/>
                    </a:solidFill>
                    <a:latin typeface="Arial"/>
                    <a:cs typeface="Arial"/>
                  </a:rPr>
                  <a:t>Niobrara pore/throat has comparable sizes with hydrocarbon molecules.</a:t>
                </a:r>
              </a:p>
              <a:p>
                <a:pPr marL="720000" lvl="1" indent="-342900" algn="just">
                  <a:lnSpc>
                    <a:spcPct val="150000"/>
                  </a:lnSpc>
                  <a:spcBef>
                    <a:spcPts val="0"/>
                  </a:spcBef>
                  <a:buFont typeface="Wingdings" panose="05000000000000000000" pitchFamily="2" charset="2"/>
                  <a:buChar char="§"/>
                </a:pPr>
                <a:r>
                  <a:rPr lang="en-US" altLang="zh-CN" sz="1800">
                    <a:solidFill>
                      <a:srgbClr val="FFFFFF"/>
                    </a:solidFill>
                    <a:latin typeface="Arial"/>
                    <a:cs typeface="Arial"/>
                  </a:rPr>
                  <a:t>Preferential adsorption</a:t>
                </a:r>
              </a:p>
              <a:p>
                <a:pPr marL="720000" algn="just">
                  <a:lnSpc>
                    <a:spcPct val="150000"/>
                  </a:lnSpc>
                  <a:spcBef>
                    <a:spcPts val="0"/>
                  </a:spcBef>
                </a:pPr>
                <a:r>
                  <a:rPr lang="en-US" sz="1600">
                    <a:solidFill>
                      <a:srgbClr val="FFFFFF"/>
                    </a:solidFill>
                    <a:latin typeface="Arial"/>
                    <a:cs typeface="Arial"/>
                  </a:rPr>
                  <a:t>Different affinity of hydrocarbon molecules to rock surface.</a:t>
                </a:r>
              </a:p>
              <a:p>
                <a:pPr marL="342900" indent="-342900" algn="just">
                  <a:lnSpc>
                    <a:spcPct val="150000"/>
                  </a:lnSpc>
                  <a:spcBef>
                    <a:spcPts val="0"/>
                  </a:spcBef>
                  <a:buFont typeface="Wingdings" panose="05000000000000000000" pitchFamily="2" charset="2"/>
                  <a:buChar char="§"/>
                </a:pPr>
                <a:r>
                  <a:rPr lang="en-US" altLang="zh-CN" sz="2000">
                    <a:solidFill>
                      <a:srgbClr val="FFFFFF"/>
                    </a:solidFill>
                    <a:latin typeface="Arial"/>
                    <a:cs typeface="Arial"/>
                  </a:rPr>
                  <a:t>Influences</a:t>
                </a:r>
              </a:p>
              <a:p>
                <a:pPr marL="360000" algn="just">
                  <a:lnSpc>
                    <a:spcPct val="150000"/>
                  </a:lnSpc>
                  <a:spcBef>
                    <a:spcPts val="0"/>
                  </a:spcBef>
                </a:pPr>
                <a:r>
                  <a:rPr lang="en-US" altLang="zh-CN" sz="1800">
                    <a:solidFill>
                      <a:srgbClr val="FFFFFF"/>
                    </a:solidFill>
                    <a:latin typeface="Arial"/>
                    <a:cs typeface="Arial"/>
                  </a:rPr>
                  <a:t>More lighter components are produced, heavier components are left behind.</a:t>
                </a:r>
                <a:r>
                  <a:rPr lang="en-US" altLang="zh-CN" sz="1600">
                    <a:solidFill>
                      <a:srgbClr val="FFFFFF"/>
                    </a:solidFill>
                    <a:latin typeface="Arial"/>
                    <a:cs typeface="Arial"/>
                  </a:rPr>
                  <a:t>                                                </a:t>
                </a:r>
                <a:endParaRPr lang="en-US" sz="1800">
                  <a:solidFill>
                    <a:srgbClr val="FFFFFF"/>
                  </a:solidFill>
                  <a:latin typeface="Arial"/>
                  <a:cs typeface="Arial"/>
                </a:endParaRPr>
              </a:p>
            </p:txBody>
          </p:sp>
        </mc:Choice>
        <mc:Fallback xmlns="">
          <p:sp>
            <p:nvSpPr>
              <p:cNvPr id="6146" name="Text Box 28"/>
              <p:cNvSpPr txBox="1">
                <a:spLocks noRot="1" noChangeAspect="1" noMove="1" noResize="1" noEditPoints="1" noAdjustHandles="1" noChangeArrowheads="1" noChangeShapeType="1" noTextEdit="1"/>
              </p:cNvSpPr>
              <p:nvPr/>
            </p:nvSpPr>
            <p:spPr bwMode="auto">
              <a:xfrm>
                <a:off x="436755" y="1017312"/>
                <a:ext cx="8428465" cy="4888518"/>
              </a:xfrm>
              <a:prstGeom prst="rect">
                <a:avLst/>
              </a:prstGeom>
              <a:blipFill>
                <a:blip r:embed="rId3"/>
                <a:stretch>
                  <a:fillRect l="-651" b="-11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3</a:t>
            </a:fld>
            <a:endParaRPr lang="en-US" sz="1400">
              <a:solidFill>
                <a:srgbClr val="000000"/>
              </a:solidFill>
            </a:endParaRPr>
          </a:p>
        </p:txBody>
      </p:sp>
      <p:pic>
        <p:nvPicPr>
          <p:cNvPr id="3" name="Picture 2"/>
          <p:cNvPicPr>
            <a:picLocks noChangeAspect="1"/>
          </p:cNvPicPr>
          <p:nvPr/>
        </p:nvPicPr>
        <p:blipFill>
          <a:blip r:embed="rId4"/>
          <a:stretch>
            <a:fillRect/>
          </a:stretch>
        </p:blipFill>
        <p:spPr>
          <a:xfrm>
            <a:off x="4559300" y="3416300"/>
            <a:ext cx="12700" cy="12700"/>
          </a:xfrm>
          <a:prstGeom prst="rect">
            <a:avLst/>
          </a:prstGeom>
        </p:spPr>
      </p:pic>
      <p:pic>
        <p:nvPicPr>
          <p:cNvPr id="4" name="Picture 3"/>
          <p:cNvPicPr>
            <a:picLocks noChangeAspect="1"/>
          </p:cNvPicPr>
          <p:nvPr/>
        </p:nvPicPr>
        <p:blipFill>
          <a:blip r:embed="rId4"/>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2593659" cy="523220"/>
          </a:xfrm>
          <a:prstGeom prst="rect">
            <a:avLst/>
          </a:prstGeom>
        </p:spPr>
        <p:txBody>
          <a:bodyPr wrap="none">
            <a:spAutoFit/>
          </a:bodyPr>
          <a:lstStyle/>
          <a:p>
            <a:r>
              <a:rPr lang="en-US" sz="2800" b="1">
                <a:solidFill>
                  <a:srgbClr val="000000"/>
                </a:solidFill>
                <a:latin typeface="Arial Rounded MT Bold"/>
                <a:cs typeface="Arial Rounded MT Bold"/>
              </a:rPr>
              <a:t>Sieving Effect</a:t>
            </a:r>
          </a:p>
        </p:txBody>
      </p:sp>
      <p:sp>
        <p:nvSpPr>
          <p:cNvPr id="20" name="TextBox 19">
            <a:extLst>
              <a:ext uri="{FF2B5EF4-FFF2-40B4-BE49-F238E27FC236}">
                <a16:creationId xmlns:a16="http://schemas.microsoft.com/office/drawing/2014/main" id="{0044475C-F13C-4FE7-9F80-AEEF29925C7D}"/>
              </a:ext>
            </a:extLst>
          </p:cNvPr>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spTree>
    <p:extLst>
      <p:ext uri="{BB962C8B-B14F-4D97-AF65-F5344CB8AC3E}">
        <p14:creationId xmlns:p14="http://schemas.microsoft.com/office/powerpoint/2010/main" val="3745337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9" descr="图片包含 屏幕截图&#10;&#10;描述已自动生成">
            <a:extLst>
              <a:ext uri="{FF2B5EF4-FFF2-40B4-BE49-F238E27FC236}">
                <a16:creationId xmlns:a16="http://schemas.microsoft.com/office/drawing/2014/main" id="{4417AEF8-6F97-41B9-BBDF-1D6B3D364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49" y="3380500"/>
            <a:ext cx="8575528" cy="2560320"/>
          </a:xfrm>
          <a:prstGeom prst="rect">
            <a:avLst/>
          </a:prstGeom>
          <a:ln w="12700">
            <a:noFill/>
          </a:ln>
        </p:spPr>
      </p:pic>
      <p:pic>
        <p:nvPicPr>
          <p:cNvPr id="24" name="图片 72">
            <a:extLst>
              <a:ext uri="{FF2B5EF4-FFF2-40B4-BE49-F238E27FC236}">
                <a16:creationId xmlns:a16="http://schemas.microsoft.com/office/drawing/2014/main" id="{59F12A74-213E-4549-92AA-DADD58748F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808" y="3388035"/>
            <a:ext cx="8575531" cy="2560320"/>
          </a:xfrm>
          <a:prstGeom prst="rect">
            <a:avLst/>
          </a:prstGeom>
          <a:ln w="12700">
            <a:noFill/>
          </a:ln>
        </p:spPr>
      </p:pic>
      <p:pic>
        <p:nvPicPr>
          <p:cNvPr id="26" name="图片 73" descr="图片包含 屏幕截图&#10;&#10;描述已自动生成">
            <a:extLst>
              <a:ext uri="{FF2B5EF4-FFF2-40B4-BE49-F238E27FC236}">
                <a16:creationId xmlns:a16="http://schemas.microsoft.com/office/drawing/2014/main" id="{FB3C1944-FB5D-4F4D-BBBC-CDB65230ED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466" y="3380500"/>
            <a:ext cx="8575531" cy="2560320"/>
          </a:xfrm>
          <a:prstGeom prst="rect">
            <a:avLst/>
          </a:prstGeom>
          <a:ln w="12700">
            <a:noFill/>
          </a:ln>
        </p:spPr>
      </p:pic>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4</a:t>
            </a:fld>
            <a:endParaRPr lang="en-US" sz="1400">
              <a:solidFill>
                <a:srgbClr val="000000"/>
              </a:solidFill>
            </a:endParaRPr>
          </a:p>
        </p:txBody>
      </p:sp>
      <p:pic>
        <p:nvPicPr>
          <p:cNvPr id="3" name="Picture 2"/>
          <p:cNvPicPr>
            <a:picLocks noChangeAspect="1"/>
          </p:cNvPicPr>
          <p:nvPr/>
        </p:nvPicPr>
        <p:blipFill>
          <a:blip r:embed="rId6"/>
          <a:stretch>
            <a:fillRect/>
          </a:stretch>
        </p:blipFill>
        <p:spPr>
          <a:xfrm>
            <a:off x="4559300" y="3416300"/>
            <a:ext cx="12700" cy="12700"/>
          </a:xfrm>
          <a:prstGeom prst="rect">
            <a:avLst/>
          </a:prstGeom>
        </p:spPr>
      </p:pic>
      <p:pic>
        <p:nvPicPr>
          <p:cNvPr id="4" name="Picture 3"/>
          <p:cNvPicPr>
            <a:picLocks noChangeAspect="1"/>
          </p:cNvPicPr>
          <p:nvPr/>
        </p:nvPicPr>
        <p:blipFill>
          <a:blip r:embed="rId6"/>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6576416" cy="523220"/>
          </a:xfrm>
          <a:prstGeom prst="rect">
            <a:avLst/>
          </a:prstGeom>
        </p:spPr>
        <p:txBody>
          <a:bodyPr wrap="none">
            <a:spAutoFit/>
          </a:bodyPr>
          <a:lstStyle/>
          <a:p>
            <a:r>
              <a:rPr lang="en-US" sz="2800" b="1">
                <a:solidFill>
                  <a:srgbClr val="000000"/>
                </a:solidFill>
                <a:latin typeface="Arial Rounded MT Bold"/>
                <a:cs typeface="Arial Rounded MT Bold"/>
              </a:rPr>
              <a:t>Filtration Test + CO</a:t>
            </a:r>
            <a:r>
              <a:rPr lang="en-US" sz="2800" b="1" baseline="-25000">
                <a:solidFill>
                  <a:srgbClr val="000000"/>
                </a:solidFill>
                <a:latin typeface="Arial Rounded MT Bold"/>
                <a:cs typeface="Arial Rounded MT Bold"/>
              </a:rPr>
              <a:t>2</a:t>
            </a:r>
            <a:r>
              <a:rPr lang="en-US" sz="2800" b="1">
                <a:solidFill>
                  <a:srgbClr val="000000"/>
                </a:solidFill>
                <a:latin typeface="Arial Rounded MT Bold"/>
                <a:cs typeface="Arial Rounded MT Bold"/>
              </a:rPr>
              <a:t> Huff-n-Puff Test</a:t>
            </a:r>
          </a:p>
        </p:txBody>
      </p:sp>
      <p:sp>
        <p:nvSpPr>
          <p:cNvPr id="20" name="Text Box 28"/>
          <p:cNvSpPr txBox="1">
            <a:spLocks noChangeArrowheads="1"/>
          </p:cNvSpPr>
          <p:nvPr/>
        </p:nvSpPr>
        <p:spPr bwMode="auto">
          <a:xfrm>
            <a:off x="325402" y="886653"/>
            <a:ext cx="4258611"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42900" indent="-342900" algn="just">
              <a:lnSpc>
                <a:spcPct val="150000"/>
              </a:lnSpc>
              <a:spcBef>
                <a:spcPts val="0"/>
              </a:spcBef>
              <a:spcAft>
                <a:spcPts val="0"/>
              </a:spcAft>
              <a:buFont typeface="Wingdings" panose="05000000000000000000" pitchFamily="2" charset="2"/>
              <a:buChar char="§"/>
            </a:pPr>
            <a:r>
              <a:rPr lang="en-US" altLang="zh-CN" sz="2000">
                <a:solidFill>
                  <a:srgbClr val="FFFFFF"/>
                </a:solidFill>
                <a:latin typeface="Arial"/>
                <a:cs typeface="Arial"/>
              </a:rPr>
              <a:t>Filtration test:</a:t>
            </a:r>
          </a:p>
          <a:p>
            <a:pPr marL="360000" algn="just">
              <a:spcBef>
                <a:spcPts val="0"/>
              </a:spcBef>
              <a:spcAft>
                <a:spcPts val="600"/>
              </a:spcAft>
            </a:pPr>
            <a:r>
              <a:rPr lang="en-US" altLang="zh-CN" sz="1600">
                <a:solidFill>
                  <a:srgbClr val="FFFFFF"/>
                </a:solidFill>
                <a:latin typeface="Arial"/>
                <a:cs typeface="Arial"/>
              </a:rPr>
              <a:t>Objective: Does sieving effect exist?  </a:t>
            </a:r>
          </a:p>
          <a:p>
            <a:pPr marL="360000" algn="just">
              <a:spcBef>
                <a:spcPts val="0"/>
              </a:spcBef>
              <a:spcAft>
                <a:spcPts val="600"/>
              </a:spcAft>
            </a:pPr>
            <a:r>
              <a:rPr lang="en-US" altLang="zh-CN" sz="1600">
                <a:solidFill>
                  <a:srgbClr val="FFFFFF"/>
                </a:solidFill>
                <a:latin typeface="Arial"/>
                <a:cs typeface="Arial"/>
              </a:rPr>
              <a:t>Injection Fluid: C</a:t>
            </a:r>
            <a:r>
              <a:rPr lang="en-US" altLang="zh-CN" sz="1600" baseline="-25000">
                <a:solidFill>
                  <a:srgbClr val="FFFFFF"/>
                </a:solidFill>
                <a:latin typeface="Arial"/>
                <a:cs typeface="Arial"/>
              </a:rPr>
              <a:t>10</a:t>
            </a:r>
            <a:r>
              <a:rPr lang="en-US" altLang="zh-CN" sz="1600">
                <a:solidFill>
                  <a:srgbClr val="FFFFFF"/>
                </a:solidFill>
                <a:latin typeface="Arial"/>
                <a:cs typeface="Arial"/>
              </a:rPr>
              <a:t> and C</a:t>
            </a:r>
            <a:r>
              <a:rPr lang="en-US" altLang="zh-CN" sz="1600" baseline="-25000">
                <a:solidFill>
                  <a:srgbClr val="FFFFFF"/>
                </a:solidFill>
                <a:latin typeface="Arial"/>
                <a:cs typeface="Arial"/>
              </a:rPr>
              <a:t>17</a:t>
            </a:r>
            <a:r>
              <a:rPr lang="en-US" altLang="zh-CN" sz="1600">
                <a:solidFill>
                  <a:srgbClr val="FFFFFF"/>
                </a:solidFill>
                <a:latin typeface="Arial"/>
                <a:cs typeface="Arial"/>
              </a:rPr>
              <a:t> </a:t>
            </a:r>
          </a:p>
          <a:p>
            <a:pPr marL="360000">
              <a:spcBef>
                <a:spcPts val="600"/>
              </a:spcBef>
            </a:pPr>
            <a:r>
              <a:rPr lang="en-US" sz="1600">
                <a:solidFill>
                  <a:srgbClr val="FFFFFF"/>
                </a:solidFill>
                <a:latin typeface="Arial"/>
                <a:cs typeface="Arial"/>
              </a:rPr>
              <a:t>Flood Niobrara sample with hydrocarbon fluid, compare the composition of injected and produced fluid.</a:t>
            </a:r>
            <a:endParaRPr lang="en-US" sz="1200">
              <a:solidFill>
                <a:srgbClr val="FFFFFF"/>
              </a:solidFill>
              <a:latin typeface="Arial"/>
              <a:cs typeface="Arial"/>
            </a:endParaRPr>
          </a:p>
        </p:txBody>
      </p:sp>
      <p:sp>
        <p:nvSpPr>
          <p:cNvPr id="22" name="Text Box 28">
            <a:extLst>
              <a:ext uri="{FF2B5EF4-FFF2-40B4-BE49-F238E27FC236}">
                <a16:creationId xmlns:a16="http://schemas.microsoft.com/office/drawing/2014/main" id="{45EA012C-BFA2-46A1-8C99-017C91904141}"/>
              </a:ext>
            </a:extLst>
          </p:cNvPr>
          <p:cNvSpPr txBox="1">
            <a:spLocks noChangeArrowheads="1"/>
          </p:cNvSpPr>
          <p:nvPr/>
        </p:nvSpPr>
        <p:spPr bwMode="auto">
          <a:xfrm>
            <a:off x="4588453" y="874912"/>
            <a:ext cx="4258611"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42900" indent="-342900" algn="just">
              <a:lnSpc>
                <a:spcPct val="150000"/>
              </a:lnSpc>
              <a:spcBef>
                <a:spcPts val="0"/>
              </a:spcBef>
              <a:spcAft>
                <a:spcPts val="0"/>
              </a:spcAft>
              <a:buFont typeface="Wingdings" panose="05000000000000000000" pitchFamily="2" charset="2"/>
              <a:buChar char="§"/>
            </a:pPr>
            <a:r>
              <a:rPr lang="en-US" altLang="zh-CN" sz="2000">
                <a:solidFill>
                  <a:srgbClr val="FFFFFF"/>
                </a:solidFill>
                <a:latin typeface="Arial"/>
                <a:cs typeface="Arial"/>
              </a:rPr>
              <a:t>CO</a:t>
            </a:r>
            <a:r>
              <a:rPr lang="en-US" altLang="zh-CN" sz="2000" baseline="-25000">
                <a:solidFill>
                  <a:srgbClr val="FFFFFF"/>
                </a:solidFill>
                <a:latin typeface="Arial"/>
                <a:cs typeface="Arial"/>
              </a:rPr>
              <a:t>2</a:t>
            </a:r>
            <a:r>
              <a:rPr lang="en-US" altLang="zh-CN" sz="2000">
                <a:solidFill>
                  <a:srgbClr val="FFFFFF"/>
                </a:solidFill>
                <a:latin typeface="Arial"/>
                <a:cs typeface="Arial"/>
              </a:rPr>
              <a:t> huff-n-puff test:</a:t>
            </a:r>
          </a:p>
          <a:p>
            <a:pPr marL="360000" algn="just">
              <a:spcBef>
                <a:spcPts val="0"/>
              </a:spcBef>
              <a:spcAft>
                <a:spcPts val="600"/>
              </a:spcAft>
            </a:pPr>
            <a:r>
              <a:rPr lang="en-US" altLang="zh-CN" sz="1600">
                <a:solidFill>
                  <a:srgbClr val="FFFFFF"/>
                </a:solidFill>
                <a:latin typeface="Arial"/>
                <a:cs typeface="Arial"/>
              </a:rPr>
              <a:t>Objective: Can CO</a:t>
            </a:r>
            <a:r>
              <a:rPr lang="en-US" altLang="zh-CN" sz="1600" baseline="-25000">
                <a:solidFill>
                  <a:srgbClr val="FFFFFF"/>
                </a:solidFill>
                <a:latin typeface="Arial"/>
                <a:cs typeface="Arial"/>
              </a:rPr>
              <a:t>2</a:t>
            </a:r>
            <a:r>
              <a:rPr lang="en-US" altLang="zh-CN" sz="1600">
                <a:solidFill>
                  <a:srgbClr val="FFFFFF"/>
                </a:solidFill>
                <a:latin typeface="Arial"/>
                <a:cs typeface="Arial"/>
              </a:rPr>
              <a:t> mitigate sieving?  </a:t>
            </a:r>
          </a:p>
          <a:p>
            <a:pPr marL="360000">
              <a:spcBef>
                <a:spcPts val="600"/>
              </a:spcBef>
            </a:pPr>
            <a:r>
              <a:rPr lang="en-US" sz="1600">
                <a:solidFill>
                  <a:srgbClr val="FFFFFF"/>
                </a:solidFill>
                <a:latin typeface="Arial"/>
                <a:cs typeface="Arial"/>
              </a:rPr>
              <a:t>Inject CO</a:t>
            </a:r>
            <a:r>
              <a:rPr lang="en-US" sz="1600" baseline="-25000">
                <a:solidFill>
                  <a:srgbClr val="FFFFFF"/>
                </a:solidFill>
                <a:latin typeface="Arial"/>
                <a:cs typeface="Arial"/>
              </a:rPr>
              <a:t>2</a:t>
            </a:r>
            <a:r>
              <a:rPr lang="en-US" sz="1600">
                <a:solidFill>
                  <a:srgbClr val="FFFFFF"/>
                </a:solidFill>
                <a:latin typeface="Arial"/>
                <a:cs typeface="Arial"/>
              </a:rPr>
              <a:t> from the producing side of Niobrara sample, soak the sample, resume production.</a:t>
            </a:r>
          </a:p>
          <a:p>
            <a:pPr marL="360000">
              <a:spcBef>
                <a:spcPts val="600"/>
              </a:spcBef>
            </a:pPr>
            <a:r>
              <a:rPr lang="en-US" sz="1600">
                <a:solidFill>
                  <a:srgbClr val="FFFFFF"/>
                </a:solidFill>
                <a:latin typeface="Arial"/>
                <a:cs typeface="Arial"/>
              </a:rPr>
              <a:t>Compare the composition of injected and produced fluid.</a:t>
            </a:r>
            <a:endParaRPr lang="en-US" sz="1200">
              <a:solidFill>
                <a:srgbClr val="FFFFFF"/>
              </a:solidFill>
              <a:latin typeface="Arial"/>
              <a:cs typeface="Arial"/>
            </a:endParaRPr>
          </a:p>
        </p:txBody>
      </p:sp>
      <p:sp>
        <p:nvSpPr>
          <p:cNvPr id="27" name="TextBox 26">
            <a:extLst>
              <a:ext uri="{FF2B5EF4-FFF2-40B4-BE49-F238E27FC236}">
                <a16:creationId xmlns:a16="http://schemas.microsoft.com/office/drawing/2014/main" id="{3C6E6F2C-BA70-4A43-BF23-AE5B536AC48E}"/>
              </a:ext>
            </a:extLst>
          </p:cNvPr>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spTree>
    <p:extLst>
      <p:ext uri="{BB962C8B-B14F-4D97-AF65-F5344CB8AC3E}">
        <p14:creationId xmlns:p14="http://schemas.microsoft.com/office/powerpoint/2010/main" val="65260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5</a:t>
            </a:fld>
            <a:endParaRPr lang="en-US" sz="1400">
              <a:solidFill>
                <a:srgbClr val="000000"/>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graphicFrame>
        <p:nvGraphicFramePr>
          <p:cNvPr id="23" name="图表 1">
            <a:extLst>
              <a:ext uri="{FF2B5EF4-FFF2-40B4-BE49-F238E27FC236}">
                <a16:creationId xmlns:a16="http://schemas.microsoft.com/office/drawing/2014/main" id="{B1B7370E-9C05-FC43-B6F8-22942D568376}"/>
              </a:ext>
            </a:extLst>
          </p:cNvPr>
          <p:cNvGraphicFramePr>
            <a:graphicFrameLocks/>
          </p:cNvGraphicFramePr>
          <p:nvPr>
            <p:extLst>
              <p:ext uri="{D42A27DB-BD31-4B8C-83A1-F6EECF244321}">
                <p14:modId xmlns:p14="http://schemas.microsoft.com/office/powerpoint/2010/main" val="366599922"/>
              </p:ext>
            </p:extLst>
          </p:nvPr>
        </p:nvGraphicFramePr>
        <p:xfrm>
          <a:off x="171247" y="1003899"/>
          <a:ext cx="8801505" cy="5076091"/>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Connector 18">
            <a:extLst>
              <a:ext uri="{FF2B5EF4-FFF2-40B4-BE49-F238E27FC236}">
                <a16:creationId xmlns:a16="http://schemas.microsoft.com/office/drawing/2014/main" id="{D180F970-2475-4BDD-9115-63F14EF36E1E}"/>
              </a:ext>
            </a:extLst>
          </p:cNvPr>
          <p:cNvCxnSpPr>
            <a:cxnSpLocks/>
          </p:cNvCxnSpPr>
          <p:nvPr/>
        </p:nvCxnSpPr>
        <p:spPr>
          <a:xfrm>
            <a:off x="873347" y="2438673"/>
            <a:ext cx="790514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F63C495-E1E2-454A-BC8D-D7EF52041EB1}"/>
              </a:ext>
            </a:extLst>
          </p:cNvPr>
          <p:cNvCxnSpPr>
            <a:cxnSpLocks/>
          </p:cNvCxnSpPr>
          <p:nvPr/>
        </p:nvCxnSpPr>
        <p:spPr>
          <a:xfrm>
            <a:off x="4810126" y="1181100"/>
            <a:ext cx="0" cy="389730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4" name="组合 6">
            <a:extLst>
              <a:ext uri="{FF2B5EF4-FFF2-40B4-BE49-F238E27FC236}">
                <a16:creationId xmlns:a16="http://schemas.microsoft.com/office/drawing/2014/main" id="{87A438C5-F73F-4E33-8186-77ABFB7399F7}"/>
              </a:ext>
            </a:extLst>
          </p:cNvPr>
          <p:cNvGrpSpPr/>
          <p:nvPr/>
        </p:nvGrpSpPr>
        <p:grpSpPr>
          <a:xfrm>
            <a:off x="4103833" y="4243238"/>
            <a:ext cx="1535113" cy="703110"/>
            <a:chOff x="7680633" y="1005591"/>
            <a:chExt cx="1433384" cy="821364"/>
          </a:xfrm>
        </p:grpSpPr>
        <p:sp>
          <p:nvSpPr>
            <p:cNvPr id="26" name="文本框 7">
              <a:extLst>
                <a:ext uri="{FF2B5EF4-FFF2-40B4-BE49-F238E27FC236}">
                  <a16:creationId xmlns:a16="http://schemas.microsoft.com/office/drawing/2014/main" id="{1AE1F8B7-18EC-4370-A143-059205ED0B68}"/>
                </a:ext>
              </a:extLst>
            </p:cNvPr>
            <p:cNvSpPr txBox="1"/>
            <p:nvPr/>
          </p:nvSpPr>
          <p:spPr>
            <a:xfrm>
              <a:off x="7680633" y="1005591"/>
              <a:ext cx="1433384" cy="395494"/>
            </a:xfrm>
            <a:prstGeom prst="rect">
              <a:avLst/>
            </a:prstGeom>
            <a:noFill/>
          </p:spPr>
          <p:txBody>
            <a:bodyPr wrap="square" rtlCol="0">
              <a:spAutoFit/>
            </a:bodyPr>
            <a:lstStyle/>
            <a:p>
              <a:r>
                <a:rPr kumimoji="1" lang="en-US" altLang="zh-CN" sz="1600">
                  <a:solidFill>
                    <a:srgbClr val="FF0000"/>
                  </a:solidFill>
                </a:rPr>
                <a:t>CO</a:t>
              </a:r>
              <a:r>
                <a:rPr kumimoji="1" lang="en-US" altLang="zh-CN" sz="1600" baseline="-25000">
                  <a:solidFill>
                    <a:srgbClr val="FF0000"/>
                  </a:solidFill>
                </a:rPr>
                <a:t>2</a:t>
              </a:r>
              <a:r>
                <a:rPr kumimoji="1" lang="en-US" altLang="zh-CN" sz="1600">
                  <a:solidFill>
                    <a:srgbClr val="FF0000"/>
                  </a:solidFill>
                </a:rPr>
                <a:t> Injection</a:t>
              </a:r>
              <a:endParaRPr kumimoji="1" lang="zh-CN" altLang="en-US" sz="1200" i="0" kern="1200">
                <a:solidFill>
                  <a:srgbClr val="FF0000"/>
                </a:solidFill>
                <a:effectLst/>
              </a:endParaRPr>
            </a:p>
          </p:txBody>
        </p:sp>
        <p:cxnSp>
          <p:nvCxnSpPr>
            <p:cNvPr id="27" name="直线箭头连接符 8">
              <a:extLst>
                <a:ext uri="{FF2B5EF4-FFF2-40B4-BE49-F238E27FC236}">
                  <a16:creationId xmlns:a16="http://schemas.microsoft.com/office/drawing/2014/main" id="{E431BE85-0882-4D14-825B-E2AA2FF8AB0C}"/>
                </a:ext>
              </a:extLst>
            </p:cNvPr>
            <p:cNvCxnSpPr>
              <a:cxnSpLocks/>
            </p:cNvCxnSpPr>
            <p:nvPr/>
          </p:nvCxnSpPr>
          <p:spPr>
            <a:xfrm>
              <a:off x="8354865" y="1454225"/>
              <a:ext cx="1" cy="3727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41198194-B54D-4F3A-AEE7-F748C11355B8}"/>
              </a:ext>
            </a:extLst>
          </p:cNvPr>
          <p:cNvSpPr/>
          <p:nvPr/>
        </p:nvSpPr>
        <p:spPr>
          <a:xfrm>
            <a:off x="436755" y="94056"/>
            <a:ext cx="6576416" cy="523220"/>
          </a:xfrm>
          <a:prstGeom prst="rect">
            <a:avLst/>
          </a:prstGeom>
        </p:spPr>
        <p:txBody>
          <a:bodyPr wrap="none">
            <a:spAutoFit/>
          </a:bodyPr>
          <a:lstStyle/>
          <a:p>
            <a:r>
              <a:rPr lang="en-US" sz="2800" b="1">
                <a:solidFill>
                  <a:srgbClr val="000000"/>
                </a:solidFill>
                <a:latin typeface="Arial Rounded MT Bold"/>
                <a:cs typeface="Arial Rounded MT Bold"/>
              </a:rPr>
              <a:t>Filtration Test + CO</a:t>
            </a:r>
            <a:r>
              <a:rPr lang="en-US" sz="2800" b="1" baseline="-25000">
                <a:solidFill>
                  <a:srgbClr val="000000"/>
                </a:solidFill>
                <a:latin typeface="Arial Rounded MT Bold"/>
                <a:cs typeface="Arial Rounded MT Bold"/>
              </a:rPr>
              <a:t>2</a:t>
            </a:r>
            <a:r>
              <a:rPr lang="en-US" sz="2800" b="1">
                <a:solidFill>
                  <a:srgbClr val="000000"/>
                </a:solidFill>
                <a:latin typeface="Arial Rounded MT Bold"/>
                <a:cs typeface="Arial Rounded MT Bold"/>
              </a:rPr>
              <a:t> Huff-n-Puff Test</a:t>
            </a:r>
          </a:p>
        </p:txBody>
      </p:sp>
      <p:sp>
        <p:nvSpPr>
          <p:cNvPr id="31" name="文本框 7">
            <a:extLst>
              <a:ext uri="{FF2B5EF4-FFF2-40B4-BE49-F238E27FC236}">
                <a16:creationId xmlns:a16="http://schemas.microsoft.com/office/drawing/2014/main" id="{F2581E06-D349-446C-B839-2D7467DA03C8}"/>
              </a:ext>
            </a:extLst>
          </p:cNvPr>
          <p:cNvSpPr txBox="1"/>
          <p:nvPr/>
        </p:nvSpPr>
        <p:spPr>
          <a:xfrm>
            <a:off x="6705599" y="1210879"/>
            <a:ext cx="2072887" cy="338554"/>
          </a:xfrm>
          <a:prstGeom prst="rect">
            <a:avLst/>
          </a:prstGeom>
          <a:noFill/>
        </p:spPr>
        <p:txBody>
          <a:bodyPr wrap="square" rtlCol="0">
            <a:spAutoFit/>
          </a:bodyPr>
          <a:lstStyle/>
          <a:p>
            <a:r>
              <a:rPr kumimoji="1" lang="en-US" altLang="zh-CN" sz="1600" b="1">
                <a:solidFill>
                  <a:schemeClr val="tx1"/>
                </a:solidFill>
              </a:rPr>
              <a:t>Niobrara Sample 2</a:t>
            </a:r>
            <a:endParaRPr kumimoji="1" lang="zh-CN" altLang="en-US" sz="1200" b="1" i="0" kern="1200">
              <a:solidFill>
                <a:schemeClr val="tx1"/>
              </a:solidFill>
              <a:effectLst/>
            </a:endParaRPr>
          </a:p>
        </p:txBody>
      </p:sp>
      <p:sp>
        <p:nvSpPr>
          <p:cNvPr id="40" name="TextBox 39">
            <a:extLst>
              <a:ext uri="{FF2B5EF4-FFF2-40B4-BE49-F238E27FC236}">
                <a16:creationId xmlns:a16="http://schemas.microsoft.com/office/drawing/2014/main" id="{CF950152-8874-4927-845F-43C50F67DEA2}"/>
              </a:ext>
            </a:extLst>
          </p:cNvPr>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spTree>
    <p:extLst>
      <p:ext uri="{BB962C8B-B14F-4D97-AF65-F5344CB8AC3E}">
        <p14:creationId xmlns:p14="http://schemas.microsoft.com/office/powerpoint/2010/main" val="343396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6</a:t>
            </a:fld>
            <a:endParaRPr lang="en-US" sz="1400">
              <a:solidFill>
                <a:srgbClr val="000000"/>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0" name="Text Box 28"/>
          <p:cNvSpPr txBox="1">
            <a:spLocks noChangeArrowheads="1"/>
          </p:cNvSpPr>
          <p:nvPr/>
        </p:nvSpPr>
        <p:spPr bwMode="auto">
          <a:xfrm>
            <a:off x="463023" y="873006"/>
            <a:ext cx="8579601" cy="33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60000" indent="-342900" algn="just">
              <a:spcBef>
                <a:spcPts val="0"/>
              </a:spcBef>
              <a:buFont typeface="Wingdings" panose="05000000000000000000" pitchFamily="2" charset="2"/>
              <a:buChar char="§"/>
            </a:pPr>
            <a:r>
              <a:rPr lang="en-US" altLang="zh-CN" sz="2000">
                <a:solidFill>
                  <a:srgbClr val="FFFFFF"/>
                </a:solidFill>
                <a:cs typeface="Arial"/>
              </a:rPr>
              <a:t>Observations:</a:t>
            </a:r>
          </a:p>
        </p:txBody>
      </p:sp>
      <mc:AlternateContent xmlns:mc="http://schemas.openxmlformats.org/markup-compatibility/2006" xmlns:a14="http://schemas.microsoft.com/office/drawing/2010/main">
        <mc:Choice Requires="a14">
          <p:graphicFrame>
            <p:nvGraphicFramePr>
              <p:cNvPr id="19" name="表格 18">
                <a:extLst>
                  <a:ext uri="{FF2B5EF4-FFF2-40B4-BE49-F238E27FC236}">
                    <a16:creationId xmlns:a16="http://schemas.microsoft.com/office/drawing/2014/main" id="{2BF84280-7963-CB42-8459-55B52DA47171}"/>
                  </a:ext>
                </a:extLst>
              </p:cNvPr>
              <p:cNvGraphicFramePr>
                <a:graphicFrameLocks noGrp="1"/>
              </p:cNvGraphicFramePr>
              <p:nvPr>
                <p:extLst>
                  <p:ext uri="{D42A27DB-BD31-4B8C-83A1-F6EECF244321}">
                    <p14:modId xmlns:p14="http://schemas.microsoft.com/office/powerpoint/2010/main" val="4244969885"/>
                  </p:ext>
                </p:extLst>
              </p:nvPr>
            </p:nvGraphicFramePr>
            <p:xfrm>
              <a:off x="463023" y="1336635"/>
              <a:ext cx="8257844" cy="2926080"/>
            </p:xfrm>
            <a:graphic>
              <a:graphicData uri="http://schemas.openxmlformats.org/drawingml/2006/table">
                <a:tbl>
                  <a:tblPr firstRow="1" bandRow="1">
                    <a:tableStyleId>{5C22544A-7EE6-4342-B048-85BDC9FD1C3A}</a:tableStyleId>
                  </a:tblPr>
                  <a:tblGrid>
                    <a:gridCol w="1187767">
                      <a:extLst>
                        <a:ext uri="{9D8B030D-6E8A-4147-A177-3AD203B41FA5}">
                          <a16:colId xmlns:a16="http://schemas.microsoft.com/office/drawing/2014/main" val="1664432774"/>
                        </a:ext>
                      </a:extLst>
                    </a:gridCol>
                    <a:gridCol w="1403667">
                      <a:extLst>
                        <a:ext uri="{9D8B030D-6E8A-4147-A177-3AD203B41FA5}">
                          <a16:colId xmlns:a16="http://schemas.microsoft.com/office/drawing/2014/main" val="1067041279"/>
                        </a:ext>
                      </a:extLst>
                    </a:gridCol>
                    <a:gridCol w="2170430">
                      <a:extLst>
                        <a:ext uri="{9D8B030D-6E8A-4147-A177-3AD203B41FA5}">
                          <a16:colId xmlns:a16="http://schemas.microsoft.com/office/drawing/2014/main" val="1249851440"/>
                        </a:ext>
                      </a:extLst>
                    </a:gridCol>
                    <a:gridCol w="2351405">
                      <a:extLst>
                        <a:ext uri="{9D8B030D-6E8A-4147-A177-3AD203B41FA5}">
                          <a16:colId xmlns:a16="http://schemas.microsoft.com/office/drawing/2014/main" val="303687136"/>
                        </a:ext>
                      </a:extLst>
                    </a:gridCol>
                    <a:gridCol w="1144575">
                      <a:extLst>
                        <a:ext uri="{9D8B030D-6E8A-4147-A177-3AD203B41FA5}">
                          <a16:colId xmlns:a16="http://schemas.microsoft.com/office/drawing/2014/main" val="3380832533"/>
                        </a:ext>
                      </a:extLst>
                    </a:gridCol>
                  </a:tblGrid>
                  <a:tr h="177182">
                    <a:tc rowSpan="2">
                      <a:txBody>
                        <a:bodyPr/>
                        <a:lstStyle/>
                        <a:p>
                          <a:pPr algn="ctr"/>
                          <a:r>
                            <a:rPr lang="en-US" altLang="zh-CN" sz="1600" b="0">
                              <a:solidFill>
                                <a:schemeClr val="bg1"/>
                              </a:solidFill>
                              <a:latin typeface="Arial" panose="020B0604020202020204" pitchFamily="34" charset="0"/>
                              <a:cs typeface="Arial" panose="020B0604020202020204" pitchFamily="34" charset="0"/>
                            </a:rPr>
                            <a:t>Sample #</a:t>
                          </a:r>
                          <a:endParaRPr lang="zh-CN" altLang="en-US" sz="16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altLang="zh-CN" sz="1600" b="0">
                              <a:solidFill>
                                <a:schemeClr val="bg1"/>
                              </a:solidFill>
                              <a:latin typeface="Arial" panose="020B0604020202020204" pitchFamily="34" charset="0"/>
                              <a:cs typeface="Arial" panose="020B0604020202020204" pitchFamily="34" charset="0"/>
                            </a:rPr>
                            <a:t>Filtration test</a:t>
                          </a:r>
                          <a:endParaRPr lang="zh-CN" altLang="en-US" sz="16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altLang="zh-CN" sz="1600" b="0">
                              <a:solidFill>
                                <a:schemeClr val="bg1"/>
                              </a:solidFill>
                              <a:latin typeface="Arial" panose="020B0604020202020204" pitchFamily="34" charset="0"/>
                              <a:cs typeface="Arial" panose="020B0604020202020204" pitchFamily="34" charset="0"/>
                            </a:rPr>
                            <a:t>CO</a:t>
                          </a:r>
                          <a:r>
                            <a:rPr lang="en-US" altLang="zh-CN" sz="1600" b="0" baseline="-25000">
                              <a:solidFill>
                                <a:schemeClr val="bg1"/>
                              </a:solidFill>
                              <a:latin typeface="Arial" panose="020B0604020202020204" pitchFamily="34" charset="0"/>
                              <a:cs typeface="Arial" panose="020B0604020202020204" pitchFamily="34" charset="0"/>
                            </a:rPr>
                            <a:t>2</a:t>
                          </a:r>
                          <a:r>
                            <a:rPr lang="en-US" altLang="zh-CN" sz="1600" b="0">
                              <a:solidFill>
                                <a:schemeClr val="bg1"/>
                              </a:solidFill>
                              <a:latin typeface="Arial" panose="020B0604020202020204" pitchFamily="34" charset="0"/>
                              <a:cs typeface="Arial" panose="020B0604020202020204" pitchFamily="34" charset="0"/>
                            </a:rPr>
                            <a:t> Huff-n-Puff test</a:t>
                          </a:r>
                          <a:endParaRPr lang="zh-CN" altLang="en-US" sz="16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CN" altLang="en-US" sz="1600" b="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CN" altLang="en-US" sz="1600" b="0">
                            <a:solidFill>
                              <a:schemeClr val="bg1"/>
                            </a:solidFill>
                            <a:latin typeface="+mn-lt"/>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0190828"/>
                      </a:ext>
                    </a:extLst>
                  </a:tr>
                  <a:tr h="306041">
                    <a:tc vMerge="1">
                      <a:txBody>
                        <a:bodyPr/>
                        <a:lstStyle/>
                        <a:p>
                          <a:pPr algn="ctr"/>
                          <a:endParaRPr lang="zh-CN" altLang="en-US" sz="1600" b="0">
                            <a:solidFill>
                              <a:schemeClr val="bg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a:solidFill>
                                <a:schemeClr val="bg1"/>
                              </a:solidFill>
                              <a:latin typeface="Arial" panose="020B0604020202020204" pitchFamily="34" charset="0"/>
                              <a:cs typeface="Arial" panose="020B0604020202020204" pitchFamily="34" charset="0"/>
                            </a:rPr>
                            <a:t>Sieving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a:solidFill>
                                <a:schemeClr val="bg1"/>
                              </a:solidFill>
                              <a:latin typeface="Arial" panose="020B0604020202020204" pitchFamily="34" charset="0"/>
                              <a:cs typeface="Arial" panose="020B0604020202020204" pitchFamily="34" charset="0"/>
                            </a:rPr>
                            <a:t> (</a:t>
                          </a:r>
                          <a:r>
                            <a:rPr lang="en-US" altLang="zh-CN" sz="1600" b="0">
                              <a:solidFill>
                                <a:srgbClr val="FFFFFF"/>
                              </a:solidFill>
                              <a:latin typeface="Arial" panose="020B0604020202020204" pitchFamily="34" charset="0"/>
                              <a:cs typeface="Arial" panose="020B0604020202020204" pitchFamily="34" charset="0"/>
                            </a:rPr>
                            <a:t>C</a:t>
                          </a:r>
                          <a:r>
                            <a:rPr lang="en-US" altLang="zh-CN" sz="1600" b="0" baseline="-25000">
                              <a:solidFill>
                                <a:srgbClr val="FFFFFF"/>
                              </a:solidFill>
                              <a:latin typeface="Arial" panose="020B0604020202020204" pitchFamily="34" charset="0"/>
                              <a:cs typeface="Arial" panose="020B0604020202020204" pitchFamily="34" charset="0"/>
                            </a:rPr>
                            <a:t>10</a:t>
                          </a:r>
                          <a:r>
                            <a:rPr lang="en-US" altLang="zh-CN" sz="1600" b="0">
                              <a:solidFill>
                                <a:srgbClr val="FFFFFF"/>
                              </a:solidFill>
                              <a:latin typeface="Arial" panose="020B0604020202020204" pitchFamily="34" charset="0"/>
                              <a:cs typeface="Arial" panose="020B0604020202020204" pitchFamily="34" charset="0"/>
                            </a:rPr>
                            <a:t>% </a:t>
                          </a:r>
                          <a14:m>
                            <m:oMath xmlns:m="http://schemas.openxmlformats.org/officeDocument/2006/math">
                              <m:r>
                                <a:rPr lang="en-US" altLang="zh-CN" sz="1600" b="0" i="0" smtClean="0">
                                  <a:solidFill>
                                    <a:srgbClr val="FFFFFF"/>
                                  </a:solidFill>
                                  <a:latin typeface="Cambria Math" panose="02040503050406030204" pitchFamily="18" charset="0"/>
                                  <a:ea typeface="Cambria Math" panose="02040503050406030204" pitchFamily="18" charset="0"/>
                                  <a:cs typeface="Arial"/>
                                </a:rPr>
                                <m:t>↑</m:t>
                              </m:r>
                            </m:oMath>
                          </a14:m>
                          <a:r>
                            <a:rPr lang="en-US" altLang="zh-CN" sz="1600" b="0">
                              <a:solidFill>
                                <a:schemeClr val="bg1"/>
                              </a:solidFill>
                              <a:latin typeface="Arial" panose="020B0604020202020204" pitchFamily="34" charset="0"/>
                              <a:cs typeface="Arial" panose="020B0604020202020204" pitchFamily="34" charset="0"/>
                            </a:rPr>
                            <a:t>)</a:t>
                          </a:r>
                          <a:endParaRPr lang="zh-CN" altLang="en-US" sz="16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Arial" panose="020B0604020202020204" pitchFamily="34" charset="0"/>
                              <a:cs typeface="Arial" panose="020B0604020202020204" pitchFamily="34" charset="0"/>
                            </a:rPr>
                            <a:t>Mitigation of  Sieving </a:t>
                          </a:r>
                        </a:p>
                        <a:p>
                          <a:pPr algn="ctr"/>
                          <a:r>
                            <a:rPr lang="en-US" altLang="zh-CN" sz="1600" b="0">
                              <a:solidFill>
                                <a:schemeClr val="bg1"/>
                              </a:solidFill>
                              <a:latin typeface="Arial" panose="020B0604020202020204" pitchFamily="34" charset="0"/>
                              <a:cs typeface="Arial" panose="020B0604020202020204" pitchFamily="34" charset="0"/>
                            </a:rPr>
                            <a:t>(</a:t>
                          </a:r>
                          <a:r>
                            <a:rPr lang="en-US" altLang="zh-CN" sz="1600" b="0">
                              <a:solidFill>
                                <a:srgbClr val="FFFFFF"/>
                              </a:solidFill>
                              <a:latin typeface="Arial" panose="020B0604020202020204" pitchFamily="34" charset="0"/>
                              <a:cs typeface="Arial" panose="020B0604020202020204" pitchFamily="34" charset="0"/>
                            </a:rPr>
                            <a:t>C</a:t>
                          </a:r>
                          <a:r>
                            <a:rPr lang="en-US" altLang="zh-CN" sz="1600" b="0" baseline="-25000">
                              <a:solidFill>
                                <a:srgbClr val="FFFFFF"/>
                              </a:solidFill>
                              <a:latin typeface="Arial" panose="020B0604020202020204" pitchFamily="34" charset="0"/>
                              <a:cs typeface="Arial" panose="020B0604020202020204" pitchFamily="34" charset="0"/>
                            </a:rPr>
                            <a:t>10</a:t>
                          </a:r>
                          <a:r>
                            <a:rPr lang="en-US" altLang="zh-CN" sz="1600" b="0">
                              <a:solidFill>
                                <a:srgbClr val="FFFFFF"/>
                              </a:solidFill>
                              <a:latin typeface="Arial" panose="020B0604020202020204" pitchFamily="34" charset="0"/>
                              <a:cs typeface="Arial" panose="020B0604020202020204" pitchFamily="34" charset="0"/>
                            </a:rPr>
                            <a:t>% </a:t>
                          </a:r>
                          <a14:m>
                            <m:oMath xmlns:m="http://schemas.openxmlformats.org/officeDocument/2006/math">
                              <m:r>
                                <a:rPr lang="en-US" altLang="zh-CN" sz="1600" b="1" i="0" smtClean="0">
                                  <a:solidFill>
                                    <a:srgbClr val="FFFFFF"/>
                                  </a:solidFill>
                                  <a:latin typeface="Cambria Math" panose="02040503050406030204" pitchFamily="18" charset="0"/>
                                  <a:ea typeface="Cambria Math" panose="02040503050406030204" pitchFamily="18" charset="0"/>
                                  <a:cs typeface="Arial"/>
                                </a:rPr>
                                <m:t>↓</m:t>
                              </m:r>
                            </m:oMath>
                          </a14:m>
                          <a:r>
                            <a:rPr lang="en-US" altLang="zh-CN" sz="1600" b="0">
                              <a:solidFill>
                                <a:schemeClr val="bg1"/>
                              </a:solidFill>
                              <a:latin typeface="Arial" panose="020B0604020202020204" pitchFamily="34" charset="0"/>
                              <a:cs typeface="Arial" panose="020B0604020202020204" pitchFamily="34" charset="0"/>
                            </a:rPr>
                            <a:t>)</a:t>
                          </a:r>
                          <a:endParaRPr lang="zh-CN" altLang="en-US" sz="160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a:solidFill>
                                <a:schemeClr val="bg1"/>
                              </a:solidFill>
                              <a:latin typeface="Arial" panose="020B0604020202020204" pitchFamily="34" charset="0"/>
                              <a:cs typeface="Arial" panose="020B0604020202020204" pitchFamily="34" charset="0"/>
                            </a:rPr>
                            <a:t>Recurrence of  Sieving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a:solidFill>
                                <a:schemeClr val="bg1"/>
                              </a:solidFill>
                              <a:latin typeface="Arial" panose="020B0604020202020204" pitchFamily="34" charset="0"/>
                              <a:cs typeface="Arial" panose="020B0604020202020204" pitchFamily="34" charset="0"/>
                            </a:rPr>
                            <a:t>(</a:t>
                          </a:r>
                          <a:r>
                            <a:rPr lang="en-US" altLang="zh-CN" sz="1600" b="0">
                              <a:solidFill>
                                <a:srgbClr val="FFFFFF"/>
                              </a:solidFill>
                              <a:latin typeface="Arial" panose="020B0604020202020204" pitchFamily="34" charset="0"/>
                              <a:cs typeface="Arial" panose="020B0604020202020204" pitchFamily="34" charset="0"/>
                            </a:rPr>
                            <a:t>C</a:t>
                          </a:r>
                          <a:r>
                            <a:rPr lang="en-US" altLang="zh-CN" sz="1600" b="0" baseline="-25000">
                              <a:solidFill>
                                <a:srgbClr val="FFFFFF"/>
                              </a:solidFill>
                              <a:latin typeface="Arial" panose="020B0604020202020204" pitchFamily="34" charset="0"/>
                              <a:cs typeface="Arial" panose="020B0604020202020204" pitchFamily="34" charset="0"/>
                            </a:rPr>
                            <a:t>10</a:t>
                          </a:r>
                          <a:r>
                            <a:rPr lang="en-US" altLang="zh-CN" sz="1600" b="0">
                              <a:solidFill>
                                <a:srgbClr val="FFFFFF"/>
                              </a:solidFill>
                              <a:latin typeface="Arial" panose="020B0604020202020204" pitchFamily="34" charset="0"/>
                              <a:cs typeface="Arial" panose="020B0604020202020204" pitchFamily="34" charset="0"/>
                            </a:rPr>
                            <a:t>% </a:t>
                          </a:r>
                          <a14:m>
                            <m:oMath xmlns:m="http://schemas.openxmlformats.org/officeDocument/2006/math">
                              <m:r>
                                <a:rPr lang="en-US" altLang="zh-CN" sz="1600" b="0" i="0" smtClean="0">
                                  <a:solidFill>
                                    <a:srgbClr val="FFFFFF"/>
                                  </a:solidFill>
                                  <a:latin typeface="Cambria Math" panose="02040503050406030204" pitchFamily="18" charset="0"/>
                                  <a:ea typeface="Cambria Math" panose="02040503050406030204" pitchFamily="18" charset="0"/>
                                  <a:cs typeface="Arial"/>
                                </a:rPr>
                                <m:t>↑</m:t>
                              </m:r>
                            </m:oMath>
                          </a14:m>
                          <a:r>
                            <a:rPr lang="en-US" altLang="zh-CN" sz="1600" b="0">
                              <a:solidFill>
                                <a:schemeClr val="bg1"/>
                              </a:solidFill>
                              <a:latin typeface="Arial" panose="020B0604020202020204" pitchFamily="34" charset="0"/>
                              <a:cs typeface="Arial" panose="020B0604020202020204" pitchFamily="34" charset="0"/>
                            </a:rPr>
                            <a:t>)</a:t>
                          </a:r>
                          <a:endParaRPr lang="zh-CN" altLang="en-US" sz="1600" b="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a:solidFill>
                                <a:schemeClr val="bg1"/>
                              </a:solidFill>
                              <a:latin typeface="Arial" panose="020B0604020202020204" pitchFamily="34" charset="0"/>
                              <a:cs typeface="Arial" panose="020B0604020202020204" pitchFamily="34" charset="0"/>
                            </a:rPr>
                            <a:t>Flow Rate </a:t>
                          </a:r>
                          <a14:m>
                            <m:oMath xmlns:m="http://schemas.openxmlformats.org/officeDocument/2006/math">
                              <m:r>
                                <a:rPr lang="en-US" altLang="zh-CN" sz="1600" b="0" i="0" smtClean="0">
                                  <a:solidFill>
                                    <a:srgbClr val="FFFFFF"/>
                                  </a:solidFill>
                                  <a:latin typeface="Cambria Math" panose="02040503050406030204" pitchFamily="18" charset="0"/>
                                  <a:ea typeface="Cambria Math" panose="02040503050406030204" pitchFamily="18" charset="0"/>
                                  <a:cs typeface="Arial"/>
                                </a:rPr>
                                <m:t>↑</m:t>
                              </m:r>
                            </m:oMath>
                          </a14:m>
                          <a:endParaRPr lang="zh-CN" altLang="en-US" sz="1600" b="0">
                            <a:solidFill>
                              <a:schemeClr val="bg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8015642"/>
                      </a:ext>
                    </a:extLst>
                  </a:tr>
                  <a:tr h="241612">
                    <a:tc>
                      <a:txBody>
                        <a:bodyPr/>
                        <a:lstStyle/>
                        <a:p>
                          <a:pPr algn="ctr"/>
                          <a:r>
                            <a:rPr lang="en-US" altLang="zh-CN" sz="1600">
                              <a:solidFill>
                                <a:schemeClr val="bg1"/>
                              </a:solidFill>
                              <a:latin typeface="+mn-lt"/>
                            </a:rPr>
                            <a:t>Niobrara 1</a:t>
                          </a:r>
                          <a:endParaRPr lang="zh-CN" altLang="en-US" sz="16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0044261"/>
                      </a:ext>
                    </a:extLst>
                  </a:tr>
                  <a:tr h="241612">
                    <a:tc>
                      <a:txBody>
                        <a:bodyPr/>
                        <a:lstStyle/>
                        <a:p>
                          <a:pPr algn="ctr"/>
                          <a:r>
                            <a:rPr lang="en-US" altLang="zh-CN" sz="1600">
                              <a:solidFill>
                                <a:schemeClr val="bg1"/>
                              </a:solidFill>
                              <a:latin typeface="+mn-lt"/>
                            </a:rPr>
                            <a:t>Niobrara 2</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6221814"/>
                      </a:ext>
                    </a:extLst>
                  </a:tr>
                  <a:tr h="241612">
                    <a:tc>
                      <a:txBody>
                        <a:bodyPr/>
                        <a:lstStyle/>
                        <a:p>
                          <a:pPr algn="ctr"/>
                          <a:r>
                            <a:rPr lang="en-US" altLang="zh-CN" sz="1600">
                              <a:solidFill>
                                <a:schemeClr val="bg1"/>
                              </a:solidFill>
                              <a:latin typeface="+mn-lt"/>
                            </a:rPr>
                            <a:t>Niobrara 3</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8881531"/>
                      </a:ext>
                    </a:extLst>
                  </a:tr>
                  <a:tr h="241612">
                    <a:tc>
                      <a:txBody>
                        <a:bodyPr/>
                        <a:lstStyle/>
                        <a:p>
                          <a:pPr algn="ctr"/>
                          <a:r>
                            <a:rPr lang="en-US" altLang="zh-CN" sz="1600">
                              <a:solidFill>
                                <a:schemeClr val="bg1"/>
                              </a:solidFill>
                              <a:latin typeface="+mn-lt"/>
                            </a:rPr>
                            <a:t>Niobrara 4</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6137348"/>
                      </a:ext>
                    </a:extLst>
                  </a:tr>
                  <a:tr h="241612">
                    <a:tc>
                      <a:txBody>
                        <a:bodyPr/>
                        <a:lstStyle/>
                        <a:p>
                          <a:pPr algn="ctr"/>
                          <a:r>
                            <a:rPr lang="en-US" altLang="zh-CN" sz="1600">
                              <a:solidFill>
                                <a:schemeClr val="bg1"/>
                              </a:solidFill>
                              <a:latin typeface="+mn-lt"/>
                            </a:rPr>
                            <a:t>Niobrara 5</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9121342"/>
                      </a:ext>
                    </a:extLst>
                  </a:tr>
                  <a:tr h="241612">
                    <a:tc>
                      <a:txBody>
                        <a:bodyPr/>
                        <a:lstStyle/>
                        <a:p>
                          <a:pPr algn="ctr"/>
                          <a:r>
                            <a:rPr lang="en-US" altLang="zh-CN" sz="1600">
                              <a:solidFill>
                                <a:schemeClr val="bg1"/>
                              </a:solidFill>
                              <a:latin typeface="+mn-lt"/>
                            </a:rPr>
                            <a:t>Niobrara 6</a:t>
                          </a:r>
                          <a:endParaRPr lang="zh-CN" altLang="en-US" sz="16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834743"/>
                      </a:ext>
                    </a:extLst>
                  </a:tr>
                </a:tbl>
              </a:graphicData>
            </a:graphic>
          </p:graphicFrame>
        </mc:Choice>
        <mc:Fallback xmlns="">
          <p:graphicFrame>
            <p:nvGraphicFramePr>
              <p:cNvPr id="19" name="表格 18">
                <a:extLst>
                  <a:ext uri="{FF2B5EF4-FFF2-40B4-BE49-F238E27FC236}">
                    <a16:creationId xmlns:a16="http://schemas.microsoft.com/office/drawing/2014/main" id="{2BF84280-7963-CB42-8459-55B52DA47171}"/>
                  </a:ext>
                </a:extLst>
              </p:cNvPr>
              <p:cNvGraphicFramePr>
                <a:graphicFrameLocks noGrp="1"/>
              </p:cNvGraphicFramePr>
              <p:nvPr>
                <p:extLst>
                  <p:ext uri="{D42A27DB-BD31-4B8C-83A1-F6EECF244321}">
                    <p14:modId xmlns:p14="http://schemas.microsoft.com/office/powerpoint/2010/main" val="4244969885"/>
                  </p:ext>
                </p:extLst>
              </p:nvPr>
            </p:nvGraphicFramePr>
            <p:xfrm>
              <a:off x="463023" y="1336635"/>
              <a:ext cx="8257844" cy="2926080"/>
            </p:xfrm>
            <a:graphic>
              <a:graphicData uri="http://schemas.openxmlformats.org/drawingml/2006/table">
                <a:tbl>
                  <a:tblPr firstRow="1" bandRow="1">
                    <a:tableStyleId>{5C22544A-7EE6-4342-B048-85BDC9FD1C3A}</a:tableStyleId>
                  </a:tblPr>
                  <a:tblGrid>
                    <a:gridCol w="1187767">
                      <a:extLst>
                        <a:ext uri="{9D8B030D-6E8A-4147-A177-3AD203B41FA5}">
                          <a16:colId xmlns:a16="http://schemas.microsoft.com/office/drawing/2014/main" val="1664432774"/>
                        </a:ext>
                      </a:extLst>
                    </a:gridCol>
                    <a:gridCol w="1403667">
                      <a:extLst>
                        <a:ext uri="{9D8B030D-6E8A-4147-A177-3AD203B41FA5}">
                          <a16:colId xmlns:a16="http://schemas.microsoft.com/office/drawing/2014/main" val="1067041279"/>
                        </a:ext>
                      </a:extLst>
                    </a:gridCol>
                    <a:gridCol w="2170430">
                      <a:extLst>
                        <a:ext uri="{9D8B030D-6E8A-4147-A177-3AD203B41FA5}">
                          <a16:colId xmlns:a16="http://schemas.microsoft.com/office/drawing/2014/main" val="1249851440"/>
                        </a:ext>
                      </a:extLst>
                    </a:gridCol>
                    <a:gridCol w="2351405">
                      <a:extLst>
                        <a:ext uri="{9D8B030D-6E8A-4147-A177-3AD203B41FA5}">
                          <a16:colId xmlns:a16="http://schemas.microsoft.com/office/drawing/2014/main" val="303687136"/>
                        </a:ext>
                      </a:extLst>
                    </a:gridCol>
                    <a:gridCol w="1144575">
                      <a:extLst>
                        <a:ext uri="{9D8B030D-6E8A-4147-A177-3AD203B41FA5}">
                          <a16:colId xmlns:a16="http://schemas.microsoft.com/office/drawing/2014/main" val="3380832533"/>
                        </a:ext>
                      </a:extLst>
                    </a:gridCol>
                  </a:tblGrid>
                  <a:tr h="335280">
                    <a:tc rowSpan="2">
                      <a:txBody>
                        <a:bodyPr/>
                        <a:lstStyle/>
                        <a:p>
                          <a:pPr algn="ctr"/>
                          <a:r>
                            <a:rPr lang="en-US" altLang="zh-CN" sz="1600" b="0">
                              <a:solidFill>
                                <a:schemeClr val="bg1"/>
                              </a:solidFill>
                              <a:latin typeface="Arial" panose="020B0604020202020204" pitchFamily="34" charset="0"/>
                              <a:cs typeface="Arial" panose="020B0604020202020204" pitchFamily="34" charset="0"/>
                            </a:rPr>
                            <a:t>Sample #</a:t>
                          </a:r>
                          <a:endParaRPr lang="zh-CN" altLang="en-US" sz="16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altLang="zh-CN" sz="1600" b="0">
                              <a:solidFill>
                                <a:schemeClr val="bg1"/>
                              </a:solidFill>
                              <a:latin typeface="Arial" panose="020B0604020202020204" pitchFamily="34" charset="0"/>
                              <a:cs typeface="Arial" panose="020B0604020202020204" pitchFamily="34" charset="0"/>
                            </a:rPr>
                            <a:t>Filtration test</a:t>
                          </a:r>
                          <a:endParaRPr lang="zh-CN" altLang="en-US" sz="16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altLang="zh-CN" sz="1600" b="0">
                              <a:solidFill>
                                <a:schemeClr val="bg1"/>
                              </a:solidFill>
                              <a:latin typeface="Arial" panose="020B0604020202020204" pitchFamily="34" charset="0"/>
                              <a:cs typeface="Arial" panose="020B0604020202020204" pitchFamily="34" charset="0"/>
                            </a:rPr>
                            <a:t>CO</a:t>
                          </a:r>
                          <a:r>
                            <a:rPr lang="en-US" altLang="zh-CN" sz="1600" b="0" baseline="-25000">
                              <a:solidFill>
                                <a:schemeClr val="bg1"/>
                              </a:solidFill>
                              <a:latin typeface="Arial" panose="020B0604020202020204" pitchFamily="34" charset="0"/>
                              <a:cs typeface="Arial" panose="020B0604020202020204" pitchFamily="34" charset="0"/>
                            </a:rPr>
                            <a:t>2</a:t>
                          </a:r>
                          <a:r>
                            <a:rPr lang="en-US" altLang="zh-CN" sz="1600" b="0">
                              <a:solidFill>
                                <a:schemeClr val="bg1"/>
                              </a:solidFill>
                              <a:latin typeface="Arial" panose="020B0604020202020204" pitchFamily="34" charset="0"/>
                              <a:cs typeface="Arial" panose="020B0604020202020204" pitchFamily="34" charset="0"/>
                            </a:rPr>
                            <a:t> Huff-n-Puff test</a:t>
                          </a:r>
                          <a:endParaRPr lang="zh-CN" altLang="en-US" sz="16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CN" altLang="en-US" sz="1600" b="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CN" altLang="en-US" sz="1600" b="0">
                            <a:solidFill>
                              <a:schemeClr val="bg1"/>
                            </a:solidFill>
                            <a:latin typeface="+mn-lt"/>
                          </a:endParaRPr>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0190828"/>
                      </a:ext>
                    </a:extLst>
                  </a:tr>
                  <a:tr h="579120">
                    <a:tc vMerge="1">
                      <a:txBody>
                        <a:bodyPr/>
                        <a:lstStyle/>
                        <a:p>
                          <a:pPr algn="ctr"/>
                          <a:endParaRPr lang="zh-CN" altLang="en-US" sz="1600" b="0">
                            <a:solidFill>
                              <a:schemeClr val="bg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a:p>
                      </a:txBody>
                      <a:tcPr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stretch>
                            <a:fillRect l="-84416" t="-61053" r="-403030" b="-361053"/>
                          </a:stretch>
                        </a:blipFill>
                      </a:tcPr>
                    </a:tc>
                    <a:tc>
                      <a:txBody>
                        <a:bodyPr/>
                        <a:lstStyle/>
                        <a:p>
                          <a:endParaRPr lang="en-US"/>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stretch>
                            <a:fillRect l="-119663" t="-61053" r="-161517" b="-361053"/>
                          </a:stretch>
                        </a:blipFill>
                      </a:tcPr>
                    </a:tc>
                    <a:tc>
                      <a:txBody>
                        <a:bodyPr/>
                        <a:lstStyle/>
                        <a:p>
                          <a:endParaRPr lang="en-US"/>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stretch>
                            <a:fillRect l="-202591" t="-61053" r="-48964" b="-361053"/>
                          </a:stretch>
                        </a:blipFill>
                      </a:tcPr>
                    </a:tc>
                    <a:tc>
                      <a:txBody>
                        <a:bodyPr/>
                        <a:lstStyle/>
                        <a:p>
                          <a:endParaRPr lang="en-US"/>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4"/>
                          <a:stretch>
                            <a:fillRect l="-621277" t="-61053" r="-532" b="-361053"/>
                          </a:stretch>
                        </a:blipFill>
                      </a:tcPr>
                    </a:tc>
                    <a:extLst>
                      <a:ext uri="{0D108BD9-81ED-4DB2-BD59-A6C34878D82A}">
                        <a16:rowId xmlns:a16="http://schemas.microsoft.com/office/drawing/2014/main" val="1758015642"/>
                      </a:ext>
                    </a:extLst>
                  </a:tr>
                  <a:tr h="335280">
                    <a:tc>
                      <a:txBody>
                        <a:bodyPr/>
                        <a:lstStyle/>
                        <a:p>
                          <a:pPr algn="ctr"/>
                          <a:r>
                            <a:rPr lang="en-US" altLang="zh-CN" sz="1600">
                              <a:solidFill>
                                <a:schemeClr val="bg1"/>
                              </a:solidFill>
                              <a:latin typeface="+mn-lt"/>
                            </a:rPr>
                            <a:t>Niobrara 1</a:t>
                          </a:r>
                          <a:endParaRPr lang="zh-CN" altLang="en-US" sz="16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0044261"/>
                      </a:ext>
                    </a:extLst>
                  </a:tr>
                  <a:tr h="335280">
                    <a:tc>
                      <a:txBody>
                        <a:bodyPr/>
                        <a:lstStyle/>
                        <a:p>
                          <a:pPr algn="ctr"/>
                          <a:r>
                            <a:rPr lang="en-US" altLang="zh-CN" sz="1600">
                              <a:solidFill>
                                <a:schemeClr val="bg1"/>
                              </a:solidFill>
                              <a:latin typeface="+mn-lt"/>
                            </a:rPr>
                            <a:t>Niobrara 2</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6221814"/>
                      </a:ext>
                    </a:extLst>
                  </a:tr>
                  <a:tr h="335280">
                    <a:tc>
                      <a:txBody>
                        <a:bodyPr/>
                        <a:lstStyle/>
                        <a:p>
                          <a:pPr algn="ctr"/>
                          <a:r>
                            <a:rPr lang="en-US" altLang="zh-CN" sz="1600">
                              <a:solidFill>
                                <a:schemeClr val="bg1"/>
                              </a:solidFill>
                              <a:latin typeface="+mn-lt"/>
                            </a:rPr>
                            <a:t>Niobrara 3</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8881531"/>
                      </a:ext>
                    </a:extLst>
                  </a:tr>
                  <a:tr h="335280">
                    <a:tc>
                      <a:txBody>
                        <a:bodyPr/>
                        <a:lstStyle/>
                        <a:p>
                          <a:pPr algn="ctr"/>
                          <a:r>
                            <a:rPr lang="en-US" altLang="zh-CN" sz="1600">
                              <a:solidFill>
                                <a:schemeClr val="bg1"/>
                              </a:solidFill>
                              <a:latin typeface="+mn-lt"/>
                            </a:rPr>
                            <a:t>Niobrara 4</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6137348"/>
                      </a:ext>
                    </a:extLst>
                  </a:tr>
                  <a:tr h="335280">
                    <a:tc>
                      <a:txBody>
                        <a:bodyPr/>
                        <a:lstStyle/>
                        <a:p>
                          <a:pPr algn="ctr"/>
                          <a:r>
                            <a:rPr lang="en-US" altLang="zh-CN" sz="1600">
                              <a:solidFill>
                                <a:schemeClr val="bg1"/>
                              </a:solidFill>
                              <a:latin typeface="+mn-lt"/>
                            </a:rPr>
                            <a:t>Niobrara 5</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9121342"/>
                      </a:ext>
                    </a:extLst>
                  </a:tr>
                  <a:tr h="335280">
                    <a:tc>
                      <a:txBody>
                        <a:bodyPr/>
                        <a:lstStyle/>
                        <a:p>
                          <a:pPr algn="ctr"/>
                          <a:r>
                            <a:rPr lang="en-US" altLang="zh-CN" sz="1600">
                              <a:solidFill>
                                <a:schemeClr val="bg1"/>
                              </a:solidFill>
                              <a:latin typeface="+mn-lt"/>
                            </a:rPr>
                            <a:t>Niobrara 6</a:t>
                          </a:r>
                          <a:endParaRPr lang="zh-CN" altLang="en-US" sz="16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a:solidFill>
                                <a:schemeClr val="bg1"/>
                              </a:solidFill>
                              <a:latin typeface="+mn-lt"/>
                            </a:rPr>
                            <a:t>✓</a:t>
                          </a:r>
                          <a:endParaRPr lang="zh-CN" altLang="en-US" sz="1600">
                            <a:solidFill>
                              <a:schemeClr val="bg1"/>
                            </a:solidFill>
                            <a:latin typeface="+mn-lt"/>
                          </a:endParaRPr>
                        </a:p>
                      </a:txBody>
                      <a:tcPr anchor="ctr">
                        <a:lnL w="12700" cmpd="sng">
                          <a:noFill/>
                        </a:lnL>
                        <a:lnR w="12700" cap="flat" cmpd="sng" algn="ctr">
                          <a:no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834743"/>
                      </a:ext>
                    </a:extLst>
                  </a:tr>
                </a:tbl>
              </a:graphicData>
            </a:graphic>
          </p:graphicFrame>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C5FEFFE7-660B-D347-BAD2-DAED20F05B82}"/>
                  </a:ext>
                </a:extLst>
              </p:cNvPr>
              <p:cNvSpPr txBox="1"/>
              <p:nvPr/>
            </p:nvSpPr>
            <p:spPr>
              <a:xfrm>
                <a:off x="463023" y="4307447"/>
                <a:ext cx="7977995" cy="276999"/>
              </a:xfrm>
              <a:prstGeom prst="rect">
                <a:avLst/>
              </a:prstGeom>
              <a:noFill/>
            </p:spPr>
            <p:txBody>
              <a:bodyPr wrap="square" rtlCol="0">
                <a:spAutoFit/>
              </a:bodyPr>
              <a:lstStyle/>
              <a:p>
                <a:r>
                  <a:rPr lang="en-US" altLang="zh-CN" sz="1200">
                    <a:solidFill>
                      <a:srgbClr val="FFFFFF"/>
                    </a:solidFill>
                    <a:cs typeface="Arial"/>
                  </a:rPr>
                  <a:t>Note:  </a:t>
                </a:r>
                <a14:m>
                  <m:oMath xmlns:m="http://schemas.openxmlformats.org/officeDocument/2006/math">
                    <m:r>
                      <a:rPr lang="en-US" altLang="zh-CN" sz="1200">
                        <a:solidFill>
                          <a:srgbClr val="FFFFFF"/>
                        </a:solidFill>
                        <a:latin typeface="Cambria Math" panose="02040503050406030204" pitchFamily="18" charset="0"/>
                        <a:ea typeface="Cambria Math" panose="02040503050406030204" pitchFamily="18" charset="0"/>
                        <a:cs typeface="Arial"/>
                      </a:rPr>
                      <m:t>↑</m:t>
                    </m:r>
                  </m:oMath>
                </a14:m>
                <a:r>
                  <a:rPr lang="en-US" altLang="zh-CN" sz="1200">
                    <a:solidFill>
                      <a:srgbClr val="FFFFFF"/>
                    </a:solidFill>
                    <a:cs typeface="Arial"/>
                  </a:rPr>
                  <a:t> or </a:t>
                </a:r>
                <a14:m>
                  <m:oMath xmlns:m="http://schemas.openxmlformats.org/officeDocument/2006/math">
                    <m:r>
                      <a:rPr lang="en-US" altLang="zh-CN" sz="1200" b="1">
                        <a:solidFill>
                          <a:srgbClr val="FFFFFF"/>
                        </a:solidFill>
                        <a:latin typeface="Cambria Math" panose="02040503050406030204" pitchFamily="18" charset="0"/>
                        <a:ea typeface="Cambria Math" panose="02040503050406030204" pitchFamily="18" charset="0"/>
                        <a:cs typeface="Arial"/>
                      </a:rPr>
                      <m:t>↓</m:t>
                    </m:r>
                  </m:oMath>
                </a14:m>
                <a:r>
                  <a:rPr lang="en-US" altLang="zh-CN" sz="1200">
                    <a:solidFill>
                      <a:srgbClr val="FFFFFF"/>
                    </a:solidFill>
                    <a:cs typeface="Arial"/>
                  </a:rPr>
                  <a:t> of C</a:t>
                </a:r>
                <a:r>
                  <a:rPr lang="en-US" altLang="zh-CN" sz="1200" baseline="-25000">
                    <a:solidFill>
                      <a:srgbClr val="FFFFFF"/>
                    </a:solidFill>
                    <a:cs typeface="Arial"/>
                  </a:rPr>
                  <a:t>10</a:t>
                </a:r>
                <a:r>
                  <a:rPr lang="en-US" altLang="zh-CN" sz="1200">
                    <a:solidFill>
                      <a:srgbClr val="FFFFFF"/>
                    </a:solidFill>
                    <a:cs typeface="Arial"/>
                  </a:rPr>
                  <a:t>% in the produced fluid is compared with the initial injection fluid.</a:t>
                </a:r>
                <a:endParaRPr kumimoji="1" lang="zh-CN" altLang="en-US" sz="1200"/>
              </a:p>
            </p:txBody>
          </p:sp>
        </mc:Choice>
        <mc:Fallback xmlns="">
          <p:sp>
            <p:nvSpPr>
              <p:cNvPr id="7" name="文本框 6">
                <a:extLst>
                  <a:ext uri="{FF2B5EF4-FFF2-40B4-BE49-F238E27FC236}">
                    <a16:creationId xmlns:a16="http://schemas.microsoft.com/office/drawing/2014/main" id="{C5FEFFE7-660B-D347-BAD2-DAED20F05B82}"/>
                  </a:ext>
                </a:extLst>
              </p:cNvPr>
              <p:cNvSpPr txBox="1">
                <a:spLocks noRot="1" noChangeAspect="1" noMove="1" noResize="1" noEditPoints="1" noAdjustHandles="1" noChangeArrowheads="1" noChangeShapeType="1" noTextEdit="1"/>
              </p:cNvSpPr>
              <p:nvPr/>
            </p:nvSpPr>
            <p:spPr>
              <a:xfrm>
                <a:off x="463023" y="4307447"/>
                <a:ext cx="7977995" cy="276999"/>
              </a:xfrm>
              <a:prstGeom prst="rect">
                <a:avLst/>
              </a:prstGeom>
              <a:blipFill>
                <a:blip r:embed="rId5"/>
                <a:stretch>
                  <a:fillRect l="-76" t="-4444" b="-15556"/>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8F810C77-E356-4748-9290-18FD3B3F7FAA}"/>
              </a:ext>
            </a:extLst>
          </p:cNvPr>
          <p:cNvSpPr/>
          <p:nvPr/>
        </p:nvSpPr>
        <p:spPr>
          <a:xfrm>
            <a:off x="436755" y="94056"/>
            <a:ext cx="6576416" cy="523220"/>
          </a:xfrm>
          <a:prstGeom prst="rect">
            <a:avLst/>
          </a:prstGeom>
        </p:spPr>
        <p:txBody>
          <a:bodyPr wrap="none">
            <a:spAutoFit/>
          </a:bodyPr>
          <a:lstStyle/>
          <a:p>
            <a:r>
              <a:rPr lang="en-US" sz="2800" b="1">
                <a:solidFill>
                  <a:srgbClr val="000000"/>
                </a:solidFill>
                <a:latin typeface="Arial Rounded MT Bold"/>
                <a:cs typeface="Arial Rounded MT Bold"/>
              </a:rPr>
              <a:t>Filtration Test + CO</a:t>
            </a:r>
            <a:r>
              <a:rPr lang="en-US" sz="2800" b="1" baseline="-25000">
                <a:solidFill>
                  <a:srgbClr val="000000"/>
                </a:solidFill>
                <a:latin typeface="Arial Rounded MT Bold"/>
                <a:cs typeface="Arial Rounded MT Bold"/>
              </a:rPr>
              <a:t>2</a:t>
            </a:r>
            <a:r>
              <a:rPr lang="en-US" sz="2800" b="1">
                <a:solidFill>
                  <a:srgbClr val="000000"/>
                </a:solidFill>
                <a:latin typeface="Arial Rounded MT Bold"/>
                <a:cs typeface="Arial Rounded MT Bold"/>
              </a:rPr>
              <a:t> Huff-n-Puff Test</a:t>
            </a:r>
          </a:p>
        </p:txBody>
      </p:sp>
      <p:sp>
        <p:nvSpPr>
          <p:cNvPr id="24" name="TextBox 23">
            <a:extLst>
              <a:ext uri="{FF2B5EF4-FFF2-40B4-BE49-F238E27FC236}">
                <a16:creationId xmlns:a16="http://schemas.microsoft.com/office/drawing/2014/main" id="{AE91A29A-8F8E-4772-922E-6C41DC589F31}"/>
              </a:ext>
            </a:extLst>
          </p:cNvPr>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sp>
        <p:nvSpPr>
          <p:cNvPr id="25" name="Text Box 28">
            <a:extLst>
              <a:ext uri="{FF2B5EF4-FFF2-40B4-BE49-F238E27FC236}">
                <a16:creationId xmlns:a16="http://schemas.microsoft.com/office/drawing/2014/main" id="{005EA529-7DFE-4C34-99BB-65E17E0900B9}"/>
              </a:ext>
            </a:extLst>
          </p:cNvPr>
          <p:cNvSpPr txBox="1">
            <a:spLocks noChangeArrowheads="1"/>
          </p:cNvSpPr>
          <p:nvPr/>
        </p:nvSpPr>
        <p:spPr bwMode="auto">
          <a:xfrm>
            <a:off x="443078" y="4599815"/>
            <a:ext cx="8579601" cy="153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38328" indent="-342900" algn="just">
              <a:spcBef>
                <a:spcPts val="0"/>
              </a:spcBef>
              <a:spcAft>
                <a:spcPts val="600"/>
              </a:spcAft>
              <a:buFont typeface="Wingdings" panose="05000000000000000000" pitchFamily="2" charset="2"/>
              <a:buChar char="§"/>
            </a:pPr>
            <a:r>
              <a:rPr lang="en-US" altLang="zh-CN" sz="2000">
                <a:solidFill>
                  <a:srgbClr val="FFFFFF"/>
                </a:solidFill>
                <a:latin typeface="Arial"/>
                <a:cs typeface="Arial"/>
              </a:rPr>
              <a:t>Findings</a:t>
            </a:r>
          </a:p>
          <a:p>
            <a:pPr marL="702900" indent="-342900" algn="just">
              <a:lnSpc>
                <a:spcPct val="150000"/>
              </a:lnSpc>
              <a:spcBef>
                <a:spcPts val="0"/>
              </a:spcBef>
              <a:buAutoNum type="alphaLcParenR"/>
            </a:pPr>
            <a:r>
              <a:rPr lang="en-US" altLang="zh-CN" sz="1600">
                <a:solidFill>
                  <a:srgbClr val="FFFFFF"/>
                </a:solidFill>
                <a:latin typeface="Arial"/>
                <a:cs typeface="Arial"/>
              </a:rPr>
              <a:t>Niobrara sample can sieve hydrocarbons.</a:t>
            </a:r>
          </a:p>
          <a:p>
            <a:pPr marL="702900" indent="-342900" algn="just">
              <a:lnSpc>
                <a:spcPct val="150000"/>
              </a:lnSpc>
              <a:spcBef>
                <a:spcPts val="0"/>
              </a:spcBef>
              <a:buAutoNum type="alphaLcParenR"/>
            </a:pPr>
            <a:r>
              <a:rPr lang="en-US" altLang="zh-CN" sz="1600">
                <a:solidFill>
                  <a:srgbClr val="FFFFFF"/>
                </a:solidFill>
                <a:latin typeface="Arial"/>
                <a:cs typeface="Arial"/>
              </a:rPr>
              <a:t>CO</a:t>
            </a:r>
            <a:r>
              <a:rPr lang="en-US" altLang="zh-CN" sz="1600" baseline="-25000">
                <a:solidFill>
                  <a:srgbClr val="FFFFFF"/>
                </a:solidFill>
                <a:latin typeface="Arial"/>
                <a:cs typeface="Arial"/>
              </a:rPr>
              <a:t>2 </a:t>
            </a:r>
            <a:r>
              <a:rPr lang="en-US" altLang="zh-CN" sz="1600">
                <a:solidFill>
                  <a:srgbClr val="FFFFFF"/>
                </a:solidFill>
                <a:latin typeface="Arial"/>
                <a:cs typeface="Arial"/>
              </a:rPr>
              <a:t>can mitigate the sieving effect to some extent.</a:t>
            </a:r>
          </a:p>
          <a:p>
            <a:pPr marL="702900" indent="-342900" algn="just">
              <a:lnSpc>
                <a:spcPct val="150000"/>
              </a:lnSpc>
              <a:spcBef>
                <a:spcPts val="0"/>
              </a:spcBef>
              <a:buAutoNum type="alphaLcParenR"/>
            </a:pPr>
            <a:r>
              <a:rPr lang="en-US" altLang="zh-CN" sz="1600">
                <a:solidFill>
                  <a:srgbClr val="FFFFFF"/>
                </a:solidFill>
                <a:latin typeface="Arial"/>
                <a:cs typeface="Arial"/>
              </a:rPr>
              <a:t>CO</a:t>
            </a:r>
            <a:r>
              <a:rPr lang="en-US" altLang="zh-CN" sz="1600" baseline="-25000">
                <a:solidFill>
                  <a:srgbClr val="FFFFFF"/>
                </a:solidFill>
                <a:latin typeface="Arial"/>
                <a:cs typeface="Arial"/>
              </a:rPr>
              <a:t>2</a:t>
            </a:r>
            <a:r>
              <a:rPr lang="en-US" altLang="zh-CN" sz="1600">
                <a:solidFill>
                  <a:srgbClr val="FFFFFF"/>
                </a:solidFill>
                <a:latin typeface="Arial"/>
                <a:cs typeface="Arial"/>
              </a:rPr>
              <a:t> huff-n-puff can stimulate the production rate.</a:t>
            </a:r>
          </a:p>
        </p:txBody>
      </p:sp>
    </p:spTree>
    <p:extLst>
      <p:ext uri="{BB962C8B-B14F-4D97-AF65-F5344CB8AC3E}">
        <p14:creationId xmlns:p14="http://schemas.microsoft.com/office/powerpoint/2010/main" val="118185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7</a:t>
            </a:fld>
            <a:endParaRPr lang="en-US" sz="1400">
              <a:solidFill>
                <a:srgbClr val="000000"/>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 name="Rectangle 1"/>
          <p:cNvSpPr/>
          <p:nvPr/>
        </p:nvSpPr>
        <p:spPr>
          <a:xfrm>
            <a:off x="436755" y="94056"/>
            <a:ext cx="5630837" cy="523220"/>
          </a:xfrm>
          <a:prstGeom prst="rect">
            <a:avLst/>
          </a:prstGeom>
        </p:spPr>
        <p:txBody>
          <a:bodyPr wrap="none">
            <a:spAutoFit/>
          </a:bodyPr>
          <a:lstStyle/>
          <a:p>
            <a:r>
              <a:rPr lang="en-US" sz="2800" b="1">
                <a:solidFill>
                  <a:srgbClr val="000000"/>
                </a:solidFill>
                <a:latin typeface="Arial Rounded MT Bold"/>
                <a:cs typeface="Arial Rounded MT Bold"/>
              </a:rPr>
              <a:t>Molecular Dynamics Simulation</a:t>
            </a:r>
          </a:p>
        </p:txBody>
      </p:sp>
      <p:sp>
        <p:nvSpPr>
          <p:cNvPr id="20" name="Text Box 28"/>
          <p:cNvSpPr txBox="1">
            <a:spLocks noChangeArrowheads="1"/>
          </p:cNvSpPr>
          <p:nvPr/>
        </p:nvSpPr>
        <p:spPr bwMode="auto">
          <a:xfrm>
            <a:off x="313389" y="887801"/>
            <a:ext cx="8579601"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38328" indent="-342900" algn="just">
              <a:spcBef>
                <a:spcPts val="0"/>
              </a:spcBef>
              <a:spcAft>
                <a:spcPts val="600"/>
              </a:spcAft>
              <a:buFont typeface="Wingdings" panose="05000000000000000000" pitchFamily="2" charset="2"/>
              <a:buChar char="§"/>
            </a:pPr>
            <a:r>
              <a:rPr lang="en-US" altLang="zh-CN" sz="2000">
                <a:solidFill>
                  <a:srgbClr val="FFFFFF"/>
                </a:solidFill>
                <a:latin typeface="Arial"/>
                <a:cs typeface="Arial"/>
              </a:rPr>
              <a:t>Objective</a:t>
            </a:r>
          </a:p>
          <a:p>
            <a:pPr marL="360000" algn="just">
              <a:spcBef>
                <a:spcPts val="0"/>
              </a:spcBef>
            </a:pPr>
            <a:r>
              <a:rPr lang="en-US" altLang="zh-CN" sz="1600">
                <a:solidFill>
                  <a:srgbClr val="FFFFFF"/>
                </a:solidFill>
                <a:latin typeface="Arial"/>
                <a:cs typeface="Arial"/>
              </a:rPr>
              <a:t>Does Niobrara have preferential adsorption between C</a:t>
            </a:r>
            <a:r>
              <a:rPr lang="en-US" altLang="zh-CN" sz="1600" baseline="-25000">
                <a:solidFill>
                  <a:srgbClr val="FFFFFF"/>
                </a:solidFill>
                <a:latin typeface="Arial"/>
                <a:cs typeface="Arial"/>
              </a:rPr>
              <a:t>10</a:t>
            </a:r>
            <a:r>
              <a:rPr lang="en-US" altLang="zh-CN" sz="1600">
                <a:solidFill>
                  <a:srgbClr val="FFFFFF"/>
                </a:solidFill>
                <a:latin typeface="Arial"/>
                <a:cs typeface="Arial"/>
              </a:rPr>
              <a:t> and C</a:t>
            </a:r>
            <a:r>
              <a:rPr lang="en-US" altLang="zh-CN" sz="1600" baseline="-25000">
                <a:solidFill>
                  <a:srgbClr val="FFFFFF"/>
                </a:solidFill>
                <a:latin typeface="Arial"/>
                <a:cs typeface="Arial"/>
              </a:rPr>
              <a:t>17</a:t>
            </a:r>
            <a:r>
              <a:rPr lang="en-US" altLang="zh-CN" sz="1600">
                <a:solidFill>
                  <a:srgbClr val="FFFFFF"/>
                </a:solidFill>
                <a:latin typeface="Arial"/>
                <a:cs typeface="Arial"/>
              </a:rPr>
              <a:t>?</a:t>
            </a:r>
          </a:p>
          <a:p>
            <a:pPr marL="360000" algn="just">
              <a:spcBef>
                <a:spcPts val="0"/>
              </a:spcBef>
            </a:pPr>
            <a:r>
              <a:rPr lang="en-US" altLang="zh-CN" sz="1600">
                <a:solidFill>
                  <a:srgbClr val="FFFFFF"/>
                </a:solidFill>
                <a:latin typeface="Arial"/>
                <a:cs typeface="Arial"/>
              </a:rPr>
              <a:t>How does CO</a:t>
            </a:r>
            <a:r>
              <a:rPr lang="en-US" altLang="zh-CN" sz="1600" baseline="-25000">
                <a:solidFill>
                  <a:srgbClr val="FFFFFF"/>
                </a:solidFill>
                <a:latin typeface="Arial"/>
                <a:cs typeface="Arial"/>
              </a:rPr>
              <a:t>2</a:t>
            </a:r>
            <a:r>
              <a:rPr lang="en-US" altLang="zh-CN" sz="1600">
                <a:solidFill>
                  <a:srgbClr val="FFFFFF"/>
                </a:solidFill>
                <a:latin typeface="Arial"/>
                <a:cs typeface="Arial"/>
              </a:rPr>
              <a:t> mitigate the sieving effect?</a:t>
            </a:r>
            <a:endParaRPr lang="en-US" altLang="zh-CN" sz="1400">
              <a:solidFill>
                <a:srgbClr val="FFFFFF"/>
              </a:solidFill>
              <a:latin typeface="Arial"/>
              <a:cs typeface="Arial"/>
            </a:endParaRPr>
          </a:p>
        </p:txBody>
      </p:sp>
      <p:sp>
        <p:nvSpPr>
          <p:cNvPr id="22" name="TextBox 21">
            <a:extLst>
              <a:ext uri="{FF2B5EF4-FFF2-40B4-BE49-F238E27FC236}">
                <a16:creationId xmlns:a16="http://schemas.microsoft.com/office/drawing/2014/main" id="{C6887856-187D-4789-AAEA-B57BCE904105}"/>
              </a:ext>
            </a:extLst>
          </p:cNvPr>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pic>
        <p:nvPicPr>
          <p:cNvPr id="23" name="Picture 22" descr="A close up of a map&#10;&#10;Description automatically generated">
            <a:extLst>
              <a:ext uri="{FF2B5EF4-FFF2-40B4-BE49-F238E27FC236}">
                <a16:creationId xmlns:a16="http://schemas.microsoft.com/office/drawing/2014/main" id="{7EE6D04B-E564-4D4A-9D59-5AC5CD70FD92}"/>
              </a:ext>
            </a:extLst>
          </p:cNvPr>
          <p:cNvPicPr>
            <a:picLocks noChangeAspect="1"/>
          </p:cNvPicPr>
          <p:nvPr/>
        </p:nvPicPr>
        <p:blipFill>
          <a:blip r:embed="rId4"/>
          <a:stretch>
            <a:fillRect/>
          </a:stretch>
        </p:blipFill>
        <p:spPr>
          <a:xfrm>
            <a:off x="1600046" y="1850122"/>
            <a:ext cx="5918508" cy="2649708"/>
          </a:xfrm>
          <a:prstGeom prst="rect">
            <a:avLst/>
          </a:prstGeom>
        </p:spPr>
      </p:pic>
      <p:sp>
        <p:nvSpPr>
          <p:cNvPr id="24" name="Content Placeholder 2">
            <a:extLst>
              <a:ext uri="{FF2B5EF4-FFF2-40B4-BE49-F238E27FC236}">
                <a16:creationId xmlns:a16="http://schemas.microsoft.com/office/drawing/2014/main" id="{CB84B7A1-ED61-47D2-AAD5-0C8101E33434}"/>
              </a:ext>
            </a:extLst>
          </p:cNvPr>
          <p:cNvSpPr txBox="1">
            <a:spLocks/>
          </p:cNvSpPr>
          <p:nvPr/>
        </p:nvSpPr>
        <p:spPr>
          <a:xfrm>
            <a:off x="407212" y="4499830"/>
            <a:ext cx="8329576" cy="4915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sz="1200">
                <a:solidFill>
                  <a:schemeClr val="bg1"/>
                </a:solidFill>
                <a:latin typeface="Arial" panose="020B0604020202020204" pitchFamily="34" charset="0"/>
                <a:cs typeface="Arial" panose="020B0604020202020204" pitchFamily="34" charset="0"/>
              </a:rPr>
              <a:t>Snapshot of molecular dynamic simulation system with CO</a:t>
            </a:r>
            <a:r>
              <a:rPr lang="en-US" altLang="zh-CN" sz="1200" baseline="-25000">
                <a:solidFill>
                  <a:schemeClr val="bg1"/>
                </a:solidFill>
                <a:latin typeface="Arial" panose="020B0604020202020204" pitchFamily="34" charset="0"/>
                <a:cs typeface="Arial" panose="020B0604020202020204" pitchFamily="34" charset="0"/>
              </a:rPr>
              <a:t>2</a:t>
            </a:r>
            <a:r>
              <a:rPr lang="en-US" altLang="zh-CN" sz="1200">
                <a:solidFill>
                  <a:schemeClr val="bg1"/>
                </a:solidFill>
                <a:latin typeface="Arial" panose="020B0604020202020204" pitchFamily="34" charset="0"/>
                <a:cs typeface="Arial" panose="020B0604020202020204" pitchFamily="34" charset="0"/>
              </a:rPr>
              <a:t> (a) and without CO</a:t>
            </a:r>
            <a:r>
              <a:rPr lang="en-US" altLang="zh-CN" sz="1200" baseline="-25000">
                <a:solidFill>
                  <a:schemeClr val="bg1"/>
                </a:solidFill>
                <a:latin typeface="Arial" panose="020B0604020202020204" pitchFamily="34" charset="0"/>
                <a:cs typeface="Arial" panose="020B0604020202020204" pitchFamily="34" charset="0"/>
              </a:rPr>
              <a:t>2 </a:t>
            </a:r>
            <a:r>
              <a:rPr lang="en-US" altLang="zh-CN" sz="1200">
                <a:solidFill>
                  <a:schemeClr val="bg1"/>
                </a:solidFill>
                <a:latin typeface="Arial" panose="020B0604020202020204" pitchFamily="34" charset="0"/>
                <a:cs typeface="Arial" panose="020B0604020202020204" pitchFamily="34" charset="0"/>
              </a:rPr>
              <a:t> (c).</a:t>
            </a:r>
          </a:p>
          <a:p>
            <a:pPr marL="0" indent="0" algn="ctr">
              <a:lnSpc>
                <a:spcPct val="100000"/>
              </a:lnSpc>
              <a:spcBef>
                <a:spcPts val="0"/>
              </a:spcBef>
              <a:buNone/>
            </a:pPr>
            <a:r>
              <a:rPr lang="en-US" altLang="zh-CN" sz="1200">
                <a:solidFill>
                  <a:schemeClr val="bg1"/>
                </a:solidFill>
                <a:latin typeface="Arial" panose="020B0604020202020204" pitchFamily="34" charset="0"/>
                <a:cs typeface="Arial" panose="020B0604020202020204" pitchFamily="34" charset="0"/>
              </a:rPr>
              <a:t>Density profile of hydrocarbon mixtures near calcite surface based on center of mass with CO</a:t>
            </a:r>
            <a:r>
              <a:rPr lang="en-US" altLang="zh-CN" sz="1200" baseline="-25000">
                <a:solidFill>
                  <a:schemeClr val="bg1"/>
                </a:solidFill>
                <a:latin typeface="Arial" panose="020B0604020202020204" pitchFamily="34" charset="0"/>
                <a:cs typeface="Arial" panose="020B0604020202020204" pitchFamily="34" charset="0"/>
              </a:rPr>
              <a:t>2</a:t>
            </a:r>
            <a:r>
              <a:rPr lang="en-US" altLang="zh-CN" sz="1200">
                <a:solidFill>
                  <a:schemeClr val="bg1"/>
                </a:solidFill>
                <a:latin typeface="Arial" panose="020B0604020202020204" pitchFamily="34" charset="0"/>
                <a:cs typeface="Arial" panose="020B0604020202020204" pitchFamily="34" charset="0"/>
              </a:rPr>
              <a:t> (b) and without CO</a:t>
            </a:r>
            <a:r>
              <a:rPr lang="en-US" altLang="zh-CN" sz="1200" baseline="-25000">
                <a:solidFill>
                  <a:schemeClr val="bg1"/>
                </a:solidFill>
                <a:latin typeface="Arial" panose="020B0604020202020204" pitchFamily="34" charset="0"/>
                <a:cs typeface="Arial" panose="020B0604020202020204" pitchFamily="34" charset="0"/>
              </a:rPr>
              <a:t>2</a:t>
            </a:r>
            <a:r>
              <a:rPr lang="en-US" altLang="zh-CN" sz="1200">
                <a:solidFill>
                  <a:schemeClr val="bg1"/>
                </a:solidFill>
                <a:latin typeface="Arial" panose="020B0604020202020204" pitchFamily="34" charset="0"/>
                <a:cs typeface="Arial" panose="020B0604020202020204" pitchFamily="34" charset="0"/>
              </a:rPr>
              <a:t> (d).</a:t>
            </a:r>
          </a:p>
        </p:txBody>
      </p:sp>
      <p:sp>
        <p:nvSpPr>
          <p:cNvPr id="25" name="Text Box 28">
            <a:extLst>
              <a:ext uri="{FF2B5EF4-FFF2-40B4-BE49-F238E27FC236}">
                <a16:creationId xmlns:a16="http://schemas.microsoft.com/office/drawing/2014/main" id="{522CECFA-455B-4C2E-BC46-F9AF512890D6}"/>
              </a:ext>
            </a:extLst>
          </p:cNvPr>
          <p:cNvSpPr txBox="1">
            <a:spLocks noChangeArrowheads="1"/>
          </p:cNvSpPr>
          <p:nvPr/>
        </p:nvSpPr>
        <p:spPr bwMode="auto">
          <a:xfrm>
            <a:off x="313389" y="4911464"/>
            <a:ext cx="8579601" cy="117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38328" indent="-342900" algn="just">
              <a:spcBef>
                <a:spcPts val="0"/>
              </a:spcBef>
              <a:spcAft>
                <a:spcPts val="600"/>
              </a:spcAft>
              <a:buFont typeface="Wingdings" panose="05000000000000000000" pitchFamily="2" charset="2"/>
              <a:buChar char="§"/>
            </a:pPr>
            <a:r>
              <a:rPr lang="en-US" altLang="zh-CN" sz="2000">
                <a:solidFill>
                  <a:srgbClr val="FFFFFF"/>
                </a:solidFill>
                <a:latin typeface="Arial"/>
                <a:cs typeface="Arial"/>
              </a:rPr>
              <a:t>Findings</a:t>
            </a:r>
          </a:p>
          <a:p>
            <a:pPr marL="702900" indent="-342900" algn="just">
              <a:lnSpc>
                <a:spcPct val="150000"/>
              </a:lnSpc>
              <a:spcBef>
                <a:spcPts val="0"/>
              </a:spcBef>
              <a:buAutoNum type="alphaLcParenR"/>
            </a:pPr>
            <a:r>
              <a:rPr lang="en-US" altLang="zh-CN" sz="1600">
                <a:solidFill>
                  <a:srgbClr val="FFFFFF"/>
                </a:solidFill>
                <a:latin typeface="Arial"/>
                <a:cs typeface="Arial"/>
              </a:rPr>
              <a:t>Niobrara sample adsorbs more C</a:t>
            </a:r>
            <a:r>
              <a:rPr lang="en-US" altLang="zh-CN" sz="1600" baseline="-25000">
                <a:solidFill>
                  <a:srgbClr val="FFFFFF"/>
                </a:solidFill>
                <a:latin typeface="Arial"/>
                <a:cs typeface="Arial"/>
              </a:rPr>
              <a:t>17</a:t>
            </a:r>
            <a:r>
              <a:rPr lang="en-US" altLang="zh-CN" sz="1600">
                <a:solidFill>
                  <a:srgbClr val="FFFFFF"/>
                </a:solidFill>
                <a:latin typeface="Arial"/>
                <a:cs typeface="Arial"/>
              </a:rPr>
              <a:t> than C</a:t>
            </a:r>
            <a:r>
              <a:rPr lang="en-US" altLang="zh-CN" sz="1600" baseline="-25000">
                <a:solidFill>
                  <a:srgbClr val="FFFFFF"/>
                </a:solidFill>
                <a:latin typeface="Arial"/>
                <a:cs typeface="Arial"/>
              </a:rPr>
              <a:t>10</a:t>
            </a:r>
            <a:r>
              <a:rPr lang="en-US" altLang="zh-CN" sz="1600">
                <a:solidFill>
                  <a:srgbClr val="FFFFFF"/>
                </a:solidFill>
                <a:latin typeface="Arial"/>
                <a:cs typeface="Arial"/>
              </a:rPr>
              <a:t>.</a:t>
            </a:r>
          </a:p>
          <a:p>
            <a:pPr marL="702900" indent="-342900" algn="just">
              <a:lnSpc>
                <a:spcPct val="150000"/>
              </a:lnSpc>
              <a:spcBef>
                <a:spcPts val="0"/>
              </a:spcBef>
              <a:buAutoNum type="alphaLcParenR"/>
            </a:pPr>
            <a:r>
              <a:rPr lang="en-US" altLang="zh-CN" sz="1600">
                <a:solidFill>
                  <a:srgbClr val="FFFFFF"/>
                </a:solidFill>
                <a:latin typeface="Arial"/>
                <a:cs typeface="Arial"/>
              </a:rPr>
              <a:t>Adsorbed C</a:t>
            </a:r>
            <a:r>
              <a:rPr lang="en-US" altLang="zh-CN" sz="1600" baseline="-25000">
                <a:solidFill>
                  <a:srgbClr val="FFFFFF"/>
                </a:solidFill>
                <a:latin typeface="Arial"/>
                <a:cs typeface="Arial"/>
              </a:rPr>
              <a:t>17</a:t>
            </a:r>
            <a:r>
              <a:rPr lang="en-US" altLang="zh-CN" sz="1600">
                <a:solidFill>
                  <a:srgbClr val="FFFFFF"/>
                </a:solidFill>
                <a:latin typeface="Arial"/>
                <a:cs typeface="Arial"/>
              </a:rPr>
              <a:t> are released due to injected CO</a:t>
            </a:r>
            <a:r>
              <a:rPr lang="en-US" altLang="zh-CN" sz="1600" baseline="-25000">
                <a:solidFill>
                  <a:srgbClr val="FFFFFF"/>
                </a:solidFill>
                <a:latin typeface="Arial"/>
                <a:cs typeface="Arial"/>
              </a:rPr>
              <a:t>2</a:t>
            </a:r>
            <a:r>
              <a:rPr lang="en-US" altLang="zh-CN" sz="1600">
                <a:solidFill>
                  <a:srgbClr val="FFFFFF"/>
                </a:solidFill>
                <a:latin typeface="Arial"/>
                <a:cs typeface="Arial"/>
              </a:rPr>
              <a:t>.</a:t>
            </a:r>
          </a:p>
        </p:txBody>
      </p:sp>
    </p:spTree>
    <p:extLst>
      <p:ext uri="{BB962C8B-B14F-4D97-AF65-F5344CB8AC3E}">
        <p14:creationId xmlns:p14="http://schemas.microsoft.com/office/powerpoint/2010/main" val="3576996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8</a:t>
            </a:fld>
            <a:endParaRPr lang="en-US" sz="1400">
              <a:solidFill>
                <a:srgbClr val="000000"/>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0" name="Text Box 28"/>
          <p:cNvSpPr txBox="1">
            <a:spLocks noChangeArrowheads="1"/>
          </p:cNvSpPr>
          <p:nvPr/>
        </p:nvSpPr>
        <p:spPr bwMode="auto">
          <a:xfrm>
            <a:off x="101376" y="5421669"/>
            <a:ext cx="8579601"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38328" indent="-342900" algn="just">
              <a:spcBef>
                <a:spcPts val="0"/>
              </a:spcBef>
              <a:spcAft>
                <a:spcPts val="600"/>
              </a:spcAft>
              <a:buFont typeface="Wingdings" panose="05000000000000000000" pitchFamily="2" charset="2"/>
              <a:buChar char="§"/>
            </a:pPr>
            <a:r>
              <a:rPr lang="en-US" altLang="zh-CN" sz="1600">
                <a:solidFill>
                  <a:srgbClr val="FFFFFF"/>
                </a:solidFill>
                <a:latin typeface="Arial"/>
                <a:cs typeface="Arial"/>
              </a:rPr>
              <a:t>N</a:t>
            </a:r>
            <a:r>
              <a:rPr lang="en-US" altLang="zh-CN" sz="1600" baseline="-25000">
                <a:solidFill>
                  <a:srgbClr val="FFFFFF"/>
                </a:solidFill>
                <a:latin typeface="Arial"/>
                <a:cs typeface="Arial"/>
              </a:rPr>
              <a:t>2</a:t>
            </a:r>
            <a:r>
              <a:rPr lang="en-US" altLang="zh-CN" sz="1600">
                <a:solidFill>
                  <a:srgbClr val="FFFFFF"/>
                </a:solidFill>
                <a:latin typeface="Arial"/>
                <a:cs typeface="Arial"/>
              </a:rPr>
              <a:t> adsorption DFT method  </a:t>
            </a:r>
          </a:p>
          <a:p>
            <a:pPr marL="338328" indent="-342900" algn="just">
              <a:spcBef>
                <a:spcPts val="0"/>
              </a:spcBef>
              <a:spcAft>
                <a:spcPts val="600"/>
              </a:spcAft>
              <a:buFont typeface="Wingdings" panose="05000000000000000000" pitchFamily="2" charset="2"/>
              <a:buChar char="§"/>
            </a:pPr>
            <a:r>
              <a:rPr lang="en-US" altLang="zh-CN" sz="1600">
                <a:solidFill>
                  <a:srgbClr val="FFFFFF"/>
                </a:solidFill>
                <a:latin typeface="Arial"/>
                <a:cs typeface="Arial"/>
              </a:rPr>
              <a:t>Niobrara sample contains a certain number of micropores (&lt; 2 nm).</a:t>
            </a:r>
          </a:p>
        </p:txBody>
      </p:sp>
      <p:sp>
        <p:nvSpPr>
          <p:cNvPr id="22" name="TextBox 21">
            <a:extLst>
              <a:ext uri="{FF2B5EF4-FFF2-40B4-BE49-F238E27FC236}">
                <a16:creationId xmlns:a16="http://schemas.microsoft.com/office/drawing/2014/main" id="{C6887856-187D-4789-AAEA-B57BCE904105}"/>
              </a:ext>
            </a:extLst>
          </p:cNvPr>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grpSp>
        <p:nvGrpSpPr>
          <p:cNvPr id="8" name="Group 7">
            <a:extLst>
              <a:ext uri="{FF2B5EF4-FFF2-40B4-BE49-F238E27FC236}">
                <a16:creationId xmlns:a16="http://schemas.microsoft.com/office/drawing/2014/main" id="{DE01F4D9-9C1C-43F1-BA55-80459F1AA48A}"/>
              </a:ext>
            </a:extLst>
          </p:cNvPr>
          <p:cNvGrpSpPr/>
          <p:nvPr/>
        </p:nvGrpSpPr>
        <p:grpSpPr>
          <a:xfrm>
            <a:off x="72000" y="963864"/>
            <a:ext cx="9000000" cy="4320000"/>
            <a:chOff x="73440" y="962942"/>
            <a:chExt cx="8927095" cy="4195578"/>
          </a:xfrm>
        </p:grpSpPr>
        <p:graphicFrame>
          <p:nvGraphicFramePr>
            <p:cNvPr id="26" name="Chart 25">
              <a:extLst>
                <a:ext uri="{FF2B5EF4-FFF2-40B4-BE49-F238E27FC236}">
                  <a16:creationId xmlns:a16="http://schemas.microsoft.com/office/drawing/2014/main" id="{ECE309BF-AEB6-4FC2-B5AA-1ADE387DB094}"/>
                </a:ext>
              </a:extLst>
            </p:cNvPr>
            <p:cNvGraphicFramePr>
              <a:graphicFrameLocks/>
            </p:cNvGraphicFramePr>
            <p:nvPr>
              <p:extLst>
                <p:ext uri="{D42A27DB-BD31-4B8C-83A1-F6EECF244321}">
                  <p14:modId xmlns:p14="http://schemas.microsoft.com/office/powerpoint/2010/main" val="2704333373"/>
                </p:ext>
              </p:extLst>
            </p:nvPr>
          </p:nvGraphicFramePr>
          <p:xfrm>
            <a:off x="73440" y="962942"/>
            <a:ext cx="8927095" cy="4195578"/>
          </p:xfrm>
          <a:graphic>
            <a:graphicData uri="http://schemas.openxmlformats.org/drawingml/2006/chart">
              <c:chart xmlns:c="http://schemas.openxmlformats.org/drawingml/2006/chart" xmlns:r="http://schemas.openxmlformats.org/officeDocument/2006/relationships" r:id="rId4"/>
            </a:graphicData>
          </a:graphic>
        </p:graphicFrame>
        <p:sp>
          <p:nvSpPr>
            <p:cNvPr id="7" name="Right Brace 6">
              <a:extLst>
                <a:ext uri="{FF2B5EF4-FFF2-40B4-BE49-F238E27FC236}">
                  <a16:creationId xmlns:a16="http://schemas.microsoft.com/office/drawing/2014/main" id="{5CD2BA70-CB94-4BE1-8B18-788FCDA72504}"/>
                </a:ext>
              </a:extLst>
            </p:cNvPr>
            <p:cNvSpPr/>
            <p:nvPr/>
          </p:nvSpPr>
          <p:spPr bwMode="auto">
            <a:xfrm rot="16200000">
              <a:off x="1319475" y="3232095"/>
              <a:ext cx="136446" cy="1126048"/>
            </a:xfrm>
            <a:prstGeom prst="rightBrace">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grpSp>
      <p:sp>
        <p:nvSpPr>
          <p:cNvPr id="27" name="Rectangle 26">
            <a:extLst>
              <a:ext uri="{FF2B5EF4-FFF2-40B4-BE49-F238E27FC236}">
                <a16:creationId xmlns:a16="http://schemas.microsoft.com/office/drawing/2014/main" id="{A9AA092A-FFA9-48A9-A492-8C2587E93027}"/>
              </a:ext>
            </a:extLst>
          </p:cNvPr>
          <p:cNvSpPr/>
          <p:nvPr/>
        </p:nvSpPr>
        <p:spPr>
          <a:xfrm>
            <a:off x="436755" y="94056"/>
            <a:ext cx="3937296" cy="523220"/>
          </a:xfrm>
          <a:prstGeom prst="rect">
            <a:avLst/>
          </a:prstGeom>
        </p:spPr>
        <p:txBody>
          <a:bodyPr wrap="none">
            <a:spAutoFit/>
          </a:bodyPr>
          <a:lstStyle/>
          <a:p>
            <a:r>
              <a:rPr lang="en-US" altLang="zh-CN" sz="2800" b="1">
                <a:solidFill>
                  <a:srgbClr val="000000"/>
                </a:solidFill>
                <a:latin typeface="Arial Rounded MT Bold"/>
                <a:cs typeface="Arial Rounded MT Bold"/>
              </a:rPr>
              <a:t>Pore Size Distribution</a:t>
            </a:r>
            <a:endParaRPr lang="en-US" sz="2800" b="1">
              <a:solidFill>
                <a:srgbClr val="000000"/>
              </a:solidFill>
              <a:latin typeface="Arial Rounded MT Bold"/>
              <a:cs typeface="Arial Rounded MT Bold"/>
            </a:endParaRPr>
          </a:p>
        </p:txBody>
      </p:sp>
    </p:spTree>
    <p:extLst>
      <p:ext uri="{BB962C8B-B14F-4D97-AF65-F5344CB8AC3E}">
        <p14:creationId xmlns:p14="http://schemas.microsoft.com/office/powerpoint/2010/main" val="42872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6230757"/>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17" name="Rectangle 16"/>
          <p:cNvSpPr/>
          <p:nvPr/>
        </p:nvSpPr>
        <p:spPr bwMode="auto">
          <a:xfrm>
            <a:off x="0" y="637168"/>
            <a:ext cx="9144000" cy="24948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5" name="Rectangle 4"/>
          <p:cNvSpPr/>
          <p:nvPr/>
        </p:nvSpPr>
        <p:spPr bwMode="auto">
          <a:xfrm>
            <a:off x="0" y="6271143"/>
            <a:ext cx="9144000" cy="58156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6150" name="Slide Number Placeholder 6"/>
          <p:cNvSpPr>
            <a:spLocks noGrp="1"/>
          </p:cNvSpPr>
          <p:nvPr>
            <p:ph type="sldNum" sz="quarter" idx="12"/>
          </p:nvPr>
        </p:nvSpPr>
        <p:spPr>
          <a:xfrm>
            <a:off x="7154201" y="6316441"/>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algn="r"/>
            <a:fld id="{1C1468E3-C147-42ED-BB11-8D32A00DC131}" type="slidenum">
              <a:rPr lang="en-US" sz="1400" smtClean="0">
                <a:solidFill>
                  <a:srgbClr val="000000"/>
                </a:solidFill>
              </a:rPr>
              <a:pPr algn="r"/>
              <a:t>9</a:t>
            </a:fld>
            <a:endParaRPr lang="en-US" sz="1400">
              <a:solidFill>
                <a:srgbClr val="000000"/>
              </a:solidFill>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pic>
        <p:nvPicPr>
          <p:cNvPr id="4" name="Picture 3"/>
          <p:cNvPicPr>
            <a:picLocks noChangeAspect="1"/>
          </p:cNvPicPr>
          <p:nvPr/>
        </p:nvPicPr>
        <p:blipFill>
          <a:blip r:embed="rId3"/>
          <a:stretch>
            <a:fillRect/>
          </a:stretch>
        </p:blipFill>
        <p:spPr>
          <a:xfrm>
            <a:off x="4559300" y="3416300"/>
            <a:ext cx="12700" cy="12700"/>
          </a:xfrm>
          <a:prstGeom prst="rect">
            <a:avLst/>
          </a:prstGeom>
        </p:spPr>
      </p:pic>
      <p:grpSp>
        <p:nvGrpSpPr>
          <p:cNvPr id="32" name="Group 31"/>
          <p:cNvGrpSpPr>
            <a:grpSpLocks noChangeAspect="1"/>
          </p:cNvGrpSpPr>
          <p:nvPr/>
        </p:nvGrpSpPr>
        <p:grpSpPr>
          <a:xfrm>
            <a:off x="141396" y="6146400"/>
            <a:ext cx="763435" cy="609674"/>
            <a:chOff x="-32212" y="427945"/>
            <a:chExt cx="5134907" cy="4100706"/>
          </a:xfrm>
        </p:grpSpPr>
        <p:grpSp>
          <p:nvGrpSpPr>
            <p:cNvPr id="33" name="Group 32"/>
            <p:cNvGrpSpPr/>
            <p:nvPr/>
          </p:nvGrpSpPr>
          <p:grpSpPr>
            <a:xfrm>
              <a:off x="1124624" y="1927737"/>
              <a:ext cx="3978071" cy="2600914"/>
              <a:chOff x="918033" y="1927737"/>
              <a:chExt cx="3978071" cy="2600914"/>
            </a:xfrm>
          </p:grpSpPr>
          <p:sp>
            <p:nvSpPr>
              <p:cNvPr id="35" name="Isosceles Triangle 34"/>
              <p:cNvSpPr/>
              <p:nvPr/>
            </p:nvSpPr>
            <p:spPr>
              <a:xfrm>
                <a:off x="918033" y="1927737"/>
                <a:ext cx="3121316" cy="2600914"/>
              </a:xfrm>
              <a:prstGeom prst="triangle">
                <a:avLst/>
              </a:prstGeom>
              <a:gradFill flip="none" rotWithShape="1">
                <a:gsLst>
                  <a:gs pos="24000">
                    <a:srgbClr val="8F2604"/>
                  </a:gs>
                  <a:gs pos="100000">
                    <a:srgbClr val="FFFFFF"/>
                  </a:gs>
                  <a:gs pos="55000">
                    <a:srgbClr val="B72E03"/>
                  </a:gs>
                  <a:gs pos="99000">
                    <a:srgbClr val="F93C01"/>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Triangle 35"/>
              <p:cNvSpPr/>
              <p:nvPr/>
            </p:nvSpPr>
            <p:spPr>
              <a:xfrm rot="18658708" flipH="1">
                <a:off x="3075415" y="2074644"/>
                <a:ext cx="1407652" cy="2233727"/>
              </a:xfrm>
              <a:prstGeom prst="rtTriangle">
                <a:avLst/>
              </a:prstGeom>
              <a:gradFill flip="none" rotWithShape="1">
                <a:gsLst>
                  <a:gs pos="0">
                    <a:srgbClr val="091727"/>
                  </a:gs>
                  <a:gs pos="100000">
                    <a:srgbClr val="FFFFFF"/>
                  </a:gs>
                  <a:gs pos="50000">
                    <a:srgbClr val="183E6A"/>
                  </a:gs>
                  <a:gs pos="71000">
                    <a:srgbClr val="357ED6"/>
                  </a:gs>
                  <a:gs pos="26000">
                    <a:srgbClr val="091727"/>
                  </a:gs>
                  <a:gs pos="99000">
                    <a:srgbClr val="3C94FC"/>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rc 33"/>
            <p:cNvSpPr/>
            <p:nvPr/>
          </p:nvSpPr>
          <p:spPr>
            <a:xfrm rot="4866492">
              <a:off x="221431" y="174302"/>
              <a:ext cx="3819281" cy="4326568"/>
            </a:xfrm>
            <a:prstGeom prst="arc">
              <a:avLst>
                <a:gd name="adj1" fmla="val 15867464"/>
                <a:gd name="adj2" fmla="val 1257938"/>
              </a:avLst>
            </a:prstGeom>
            <a:ln w="53975">
              <a:headEnd type="none"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7" name="TextBox 36"/>
          <p:cNvSpPr txBox="1"/>
          <p:nvPr/>
        </p:nvSpPr>
        <p:spPr>
          <a:xfrm>
            <a:off x="1018893" y="6288204"/>
            <a:ext cx="5024032" cy="338554"/>
          </a:xfrm>
          <a:prstGeom prst="rect">
            <a:avLst/>
          </a:prstGeom>
          <a:noFill/>
        </p:spPr>
        <p:txBody>
          <a:bodyPr wrap="none" rtlCol="0">
            <a:spAutoFit/>
          </a:bodyPr>
          <a:lstStyle/>
          <a:p>
            <a:pPr algn="ctr"/>
            <a:r>
              <a:rPr lang="en-US" sz="1600">
                <a:solidFill>
                  <a:schemeClr val="tx1"/>
                </a:solidFill>
                <a:latin typeface="Britannic Bold"/>
                <a:cs typeface="Britannic Bold"/>
              </a:rPr>
              <a:t>UNCONVENTIONAL RESERVOIR ENGINEERING PROJECT</a:t>
            </a:r>
          </a:p>
        </p:txBody>
      </p:sp>
      <p:sp>
        <p:nvSpPr>
          <p:cNvPr id="38" name="Rectangle 37"/>
          <p:cNvSpPr/>
          <p:nvPr/>
        </p:nvSpPr>
        <p:spPr bwMode="auto">
          <a:xfrm>
            <a:off x="0" y="-13509"/>
            <a:ext cx="9144000" cy="830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8" charset="-128"/>
            </a:endParaRPr>
          </a:p>
        </p:txBody>
      </p:sp>
      <p:sp>
        <p:nvSpPr>
          <p:cNvPr id="20" name="Text Box 28"/>
          <p:cNvSpPr txBox="1">
            <a:spLocks noChangeArrowheads="1"/>
          </p:cNvSpPr>
          <p:nvPr/>
        </p:nvSpPr>
        <p:spPr bwMode="auto">
          <a:xfrm>
            <a:off x="101376" y="5421669"/>
            <a:ext cx="8579601"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Arial" pitchFamily="34" charset="0"/>
                <a:ea typeface="ヒラギノ角ゴ Pro W3" pitchFamily="75" charset="-128"/>
              </a:defRPr>
            </a:lvl1pPr>
            <a:lvl2pPr marL="742950" indent="-285750">
              <a:defRPr sz="2400">
                <a:solidFill>
                  <a:schemeClr val="bg1"/>
                </a:solidFill>
                <a:latin typeface="Arial" pitchFamily="34" charset="0"/>
                <a:ea typeface="ヒラギノ角ゴ Pro W3" pitchFamily="75" charset="-128"/>
              </a:defRPr>
            </a:lvl2pPr>
            <a:lvl3pPr marL="1143000" indent="-228600">
              <a:defRPr sz="2400">
                <a:solidFill>
                  <a:schemeClr val="bg1"/>
                </a:solidFill>
                <a:latin typeface="Arial" pitchFamily="34" charset="0"/>
                <a:ea typeface="ヒラギノ角ゴ Pro W3" pitchFamily="75" charset="-128"/>
              </a:defRPr>
            </a:lvl3pPr>
            <a:lvl4pPr marL="1600200" indent="-228600">
              <a:defRPr sz="2400">
                <a:solidFill>
                  <a:schemeClr val="bg1"/>
                </a:solidFill>
                <a:latin typeface="Arial" pitchFamily="34" charset="0"/>
                <a:ea typeface="ヒラギノ角ゴ Pro W3" pitchFamily="75" charset="-128"/>
              </a:defRPr>
            </a:lvl4pPr>
            <a:lvl5pPr marL="2057400" indent="-228600">
              <a:defRPr sz="2400">
                <a:solidFill>
                  <a:schemeClr val="bg1"/>
                </a:solidFill>
                <a:latin typeface="Arial" pitchFamily="34" charset="0"/>
                <a:ea typeface="ヒラギノ角ゴ Pro W3" pitchFamily="75" charset="-128"/>
              </a:defRPr>
            </a:lvl5pPr>
            <a:lvl6pPr marL="25146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6pPr>
            <a:lvl7pPr marL="29718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7pPr>
            <a:lvl8pPr marL="34290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8pPr>
            <a:lvl9pPr marL="3886200" indent="-228600" eaLnBrk="0" fontAlgn="base" hangingPunct="0">
              <a:spcBef>
                <a:spcPct val="0"/>
              </a:spcBef>
              <a:spcAft>
                <a:spcPct val="0"/>
              </a:spcAft>
              <a:defRPr sz="2400">
                <a:solidFill>
                  <a:schemeClr val="bg1"/>
                </a:solidFill>
                <a:latin typeface="Arial" pitchFamily="34" charset="0"/>
                <a:ea typeface="ヒラギノ角ゴ Pro W3" pitchFamily="75" charset="-128"/>
              </a:defRPr>
            </a:lvl9pPr>
          </a:lstStyle>
          <a:p>
            <a:pPr marL="338328" indent="-342900" algn="just">
              <a:spcBef>
                <a:spcPts val="0"/>
              </a:spcBef>
              <a:spcAft>
                <a:spcPts val="600"/>
              </a:spcAft>
              <a:buFont typeface="Wingdings" panose="05000000000000000000" pitchFamily="2" charset="2"/>
              <a:buChar char="§"/>
            </a:pPr>
            <a:r>
              <a:rPr lang="en-US" altLang="zh-CN" sz="1600">
                <a:solidFill>
                  <a:srgbClr val="FFFFFF"/>
                </a:solidFill>
                <a:latin typeface="Arial"/>
                <a:cs typeface="Arial"/>
              </a:rPr>
              <a:t>MICP method</a:t>
            </a:r>
          </a:p>
          <a:p>
            <a:pPr marL="338328" indent="-342900" algn="just">
              <a:spcBef>
                <a:spcPts val="0"/>
              </a:spcBef>
              <a:spcAft>
                <a:spcPts val="600"/>
              </a:spcAft>
              <a:buFont typeface="Wingdings" panose="05000000000000000000" pitchFamily="2" charset="2"/>
              <a:buChar char="§"/>
            </a:pPr>
            <a:r>
              <a:rPr lang="en-US" altLang="zh-CN" sz="1600">
                <a:solidFill>
                  <a:srgbClr val="FFFFFF"/>
                </a:solidFill>
                <a:latin typeface="Arial"/>
                <a:cs typeface="Arial"/>
              </a:rPr>
              <a:t>Majority (~80%) of pore volumes are connected by pore throats less than 10 nm. </a:t>
            </a:r>
          </a:p>
        </p:txBody>
      </p:sp>
      <p:sp>
        <p:nvSpPr>
          <p:cNvPr id="22" name="TextBox 21">
            <a:extLst>
              <a:ext uri="{FF2B5EF4-FFF2-40B4-BE49-F238E27FC236}">
                <a16:creationId xmlns:a16="http://schemas.microsoft.com/office/drawing/2014/main" id="{C6887856-187D-4789-AAEA-B57BCE904105}"/>
              </a:ext>
            </a:extLst>
          </p:cNvPr>
          <p:cNvSpPr txBox="1"/>
          <p:nvPr/>
        </p:nvSpPr>
        <p:spPr>
          <a:xfrm>
            <a:off x="1040958" y="6538119"/>
            <a:ext cx="4652236" cy="307777"/>
          </a:xfrm>
          <a:prstGeom prst="rect">
            <a:avLst/>
          </a:prstGeom>
          <a:noFill/>
        </p:spPr>
        <p:txBody>
          <a:bodyPr wrap="none" rtlCol="0">
            <a:spAutoFit/>
          </a:bodyPr>
          <a:lstStyle/>
          <a:p>
            <a:r>
              <a:rPr lang="en-US" sz="1400">
                <a:solidFill>
                  <a:srgbClr val="000000"/>
                </a:solidFill>
              </a:rPr>
              <a:t>Advisory Board Meeting, Nov 8, 2019, Golden, Colorado</a:t>
            </a:r>
          </a:p>
        </p:txBody>
      </p:sp>
      <p:sp>
        <p:nvSpPr>
          <p:cNvPr id="27" name="Rectangle 26">
            <a:extLst>
              <a:ext uri="{FF2B5EF4-FFF2-40B4-BE49-F238E27FC236}">
                <a16:creationId xmlns:a16="http://schemas.microsoft.com/office/drawing/2014/main" id="{A9AA092A-FFA9-48A9-A492-8C2587E93027}"/>
              </a:ext>
            </a:extLst>
          </p:cNvPr>
          <p:cNvSpPr/>
          <p:nvPr/>
        </p:nvSpPr>
        <p:spPr>
          <a:xfrm>
            <a:off x="436755" y="94056"/>
            <a:ext cx="5091330" cy="523220"/>
          </a:xfrm>
          <a:prstGeom prst="rect">
            <a:avLst/>
          </a:prstGeom>
        </p:spPr>
        <p:txBody>
          <a:bodyPr wrap="none">
            <a:spAutoFit/>
          </a:bodyPr>
          <a:lstStyle/>
          <a:p>
            <a:r>
              <a:rPr lang="en-US" altLang="zh-CN" sz="2800" b="1">
                <a:solidFill>
                  <a:srgbClr val="000000"/>
                </a:solidFill>
                <a:latin typeface="Arial Rounded MT Bold"/>
                <a:cs typeface="Arial Rounded MT Bold"/>
              </a:rPr>
              <a:t>Pore-throat Size Distribution</a:t>
            </a:r>
            <a:endParaRPr lang="en-US" sz="2800" b="1">
              <a:solidFill>
                <a:srgbClr val="000000"/>
              </a:solidFill>
              <a:latin typeface="Arial Rounded MT Bold"/>
              <a:cs typeface="Arial Rounded MT Bold"/>
            </a:endParaRPr>
          </a:p>
        </p:txBody>
      </p:sp>
      <p:pic>
        <p:nvPicPr>
          <p:cNvPr id="12" name="Picture 11" descr="A screenshot of a map&#10;&#10;Description automatically generated">
            <a:extLst>
              <a:ext uri="{FF2B5EF4-FFF2-40B4-BE49-F238E27FC236}">
                <a16:creationId xmlns:a16="http://schemas.microsoft.com/office/drawing/2014/main" id="{A9EE2201-2268-42CA-887C-629BB0FB61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6426" y="956588"/>
            <a:ext cx="5925747" cy="4177385"/>
          </a:xfrm>
          <a:prstGeom prst="rect">
            <a:avLst/>
          </a:prstGeom>
        </p:spPr>
      </p:pic>
      <p:sp>
        <p:nvSpPr>
          <p:cNvPr id="13" name="TextBox 12">
            <a:extLst>
              <a:ext uri="{FF2B5EF4-FFF2-40B4-BE49-F238E27FC236}">
                <a16:creationId xmlns:a16="http://schemas.microsoft.com/office/drawing/2014/main" id="{19514220-DC1D-4069-B2CA-50866589556B}"/>
              </a:ext>
            </a:extLst>
          </p:cNvPr>
          <p:cNvSpPr txBox="1"/>
          <p:nvPr/>
        </p:nvSpPr>
        <p:spPr>
          <a:xfrm>
            <a:off x="3738683" y="5158705"/>
            <a:ext cx="1641231" cy="307777"/>
          </a:xfrm>
          <a:prstGeom prst="rect">
            <a:avLst/>
          </a:prstGeom>
          <a:noFill/>
        </p:spPr>
        <p:txBody>
          <a:bodyPr wrap="square" rtlCol="0">
            <a:spAutoFit/>
          </a:bodyPr>
          <a:lstStyle/>
          <a:p>
            <a:r>
              <a:rPr lang="en-US" sz="1400"/>
              <a:t>(Zhao et al. 2017)</a:t>
            </a:r>
          </a:p>
        </p:txBody>
      </p:sp>
    </p:spTree>
    <p:extLst>
      <p:ext uri="{BB962C8B-B14F-4D97-AF65-F5344CB8AC3E}">
        <p14:creationId xmlns:p14="http://schemas.microsoft.com/office/powerpoint/2010/main" val="3866153956"/>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ヒラギノ角ゴ Pro W3"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ヒラギノ角ゴ Pro W3"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TotalTime>
  <Words>2915</Words>
  <Application>Microsoft Office PowerPoint</Application>
  <PresentationFormat>On-screen Show (4:3)</PresentationFormat>
  <Paragraphs>453</Paragraphs>
  <Slides>18</Slides>
  <Notes>17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ＭＳ Ｐゴシック</vt:lpstr>
      <vt:lpstr>Arial</vt:lpstr>
      <vt:lpstr>Arial Rounded MT Bold</vt:lpstr>
      <vt:lpstr>Britannic Bold</vt:lpstr>
      <vt:lpstr>Calibri</vt:lpstr>
      <vt:lpstr>Cambria Math</vt:lpstr>
      <vt:lpstr>Copperplate</vt:lpstr>
      <vt:lpstr>Copperplate Gothic Bold</vt:lpstr>
      <vt:lpstr>Times New Roman</vt:lpstr>
      <vt:lpstr>Wingdings</vt:lpstr>
      <vt:lpstr>ヒラギノ角ゴ Pro W3</vt:lpstr>
      <vt:lpstr>Blank Presentation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Society of Petroleum Engineers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Erdal</dc:creator>
  <cp:lastModifiedBy>Kagan Kutun</cp:lastModifiedBy>
  <cp:revision>2</cp:revision>
  <dcterms:created xsi:type="dcterms:W3CDTF">2009-08-19T19:08:28Z</dcterms:created>
  <dcterms:modified xsi:type="dcterms:W3CDTF">2019-11-08T22:50:01Z</dcterms:modified>
</cp:coreProperties>
</file>