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622" r:id="rId4"/>
    <p:sldMasterId id="2147484634" r:id="rId5"/>
  </p:sldMasterIdLst>
  <p:notesMasterIdLst>
    <p:notesMasterId r:id="rId18"/>
  </p:notesMasterIdLst>
  <p:handoutMasterIdLst>
    <p:handoutMasterId r:id="rId19"/>
  </p:handoutMasterIdLst>
  <p:sldIdLst>
    <p:sldId id="373" r:id="rId6"/>
    <p:sldId id="400" r:id="rId7"/>
    <p:sldId id="393" r:id="rId8"/>
    <p:sldId id="374" r:id="rId9"/>
    <p:sldId id="396" r:id="rId10"/>
    <p:sldId id="401" r:id="rId11"/>
    <p:sldId id="394" r:id="rId12"/>
    <p:sldId id="395" r:id="rId13"/>
    <p:sldId id="397" r:id="rId14"/>
    <p:sldId id="398" r:id="rId15"/>
    <p:sldId id="399" r:id="rId16"/>
    <p:sldId id="390" r:id="rId17"/>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1pPr>
    <a:lvl2pPr marL="4572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2pPr>
    <a:lvl3pPr marL="9144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3pPr>
    <a:lvl4pPr marL="13716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4pPr>
    <a:lvl5pPr marL="1828800" algn="l" rtl="0" eaLnBrk="0" fontAlgn="base" hangingPunct="0">
      <a:spcBef>
        <a:spcPct val="0"/>
      </a:spcBef>
      <a:spcAft>
        <a:spcPct val="0"/>
      </a:spcAft>
      <a:defRPr sz="2400" kern="1200">
        <a:solidFill>
          <a:schemeClr val="bg1"/>
        </a:solidFill>
        <a:latin typeface="Arial" pitchFamily="34" charset="0"/>
        <a:ea typeface="ヒラギノ角ゴ Pro W3" pitchFamily="75" charset="-128"/>
        <a:cs typeface="+mn-cs"/>
      </a:defRPr>
    </a:lvl5pPr>
    <a:lvl6pPr marL="2286000" algn="l" defTabSz="914400" rtl="0" eaLnBrk="1" latinLnBrk="0" hangingPunct="1">
      <a:defRPr sz="2400" kern="1200">
        <a:solidFill>
          <a:schemeClr val="bg1"/>
        </a:solidFill>
        <a:latin typeface="Arial" pitchFamily="34" charset="0"/>
        <a:ea typeface="ヒラギノ角ゴ Pro W3" pitchFamily="75" charset="-128"/>
        <a:cs typeface="+mn-cs"/>
      </a:defRPr>
    </a:lvl6pPr>
    <a:lvl7pPr marL="2743200" algn="l" defTabSz="914400" rtl="0" eaLnBrk="1" latinLnBrk="0" hangingPunct="1">
      <a:defRPr sz="2400" kern="1200">
        <a:solidFill>
          <a:schemeClr val="bg1"/>
        </a:solidFill>
        <a:latin typeface="Arial" pitchFamily="34" charset="0"/>
        <a:ea typeface="ヒラギノ角ゴ Pro W3" pitchFamily="75" charset="-128"/>
        <a:cs typeface="+mn-cs"/>
      </a:defRPr>
    </a:lvl7pPr>
    <a:lvl8pPr marL="3200400" algn="l" defTabSz="914400" rtl="0" eaLnBrk="1" latinLnBrk="0" hangingPunct="1">
      <a:defRPr sz="2400" kern="1200">
        <a:solidFill>
          <a:schemeClr val="bg1"/>
        </a:solidFill>
        <a:latin typeface="Arial" pitchFamily="34" charset="0"/>
        <a:ea typeface="ヒラギノ角ゴ Pro W3" pitchFamily="75" charset="-128"/>
        <a:cs typeface="+mn-cs"/>
      </a:defRPr>
    </a:lvl8pPr>
    <a:lvl9pPr marL="3657600" algn="l" defTabSz="914400" rtl="0" eaLnBrk="1" latinLnBrk="0" hangingPunct="1">
      <a:defRPr sz="2400" kern="1200">
        <a:solidFill>
          <a:schemeClr val="bg1"/>
        </a:solidFill>
        <a:latin typeface="Arial" pitchFamily="34" charset="0"/>
        <a:ea typeface="ヒラギノ角ゴ Pro W3" pitchFamily="7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010A"/>
    <a:srgbClr val="3D88B5"/>
    <a:srgbClr val="01A052"/>
    <a:srgbClr val="4395BB"/>
    <a:srgbClr val="D07D20"/>
    <a:srgbClr val="969696"/>
    <a:srgbClr val="895114"/>
    <a:srgbClr val="004300"/>
    <a:srgbClr val="50BBFF"/>
    <a:srgbClr val="CF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0A902D-1351-4E40-A59D-E133D6E8AA9F}" v="39" dt="2020-07-20T22:36:40.9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41" autoAdjust="0"/>
    <p:restoredTop sz="95884" autoAdjust="0"/>
  </p:normalViewPr>
  <p:slideViewPr>
    <p:cSldViewPr snapToGrid="0">
      <p:cViewPr varScale="1">
        <p:scale>
          <a:sx n="69" d="100"/>
          <a:sy n="69" d="100"/>
        </p:scale>
        <p:origin x="98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aolong Yin" userId="55fb4f46-5555-4528-bccc-5ba9b1dbf34d" providerId="ADAL" clId="{640A902D-1351-4E40-A59D-E133D6E8AA9F}"/>
    <pc:docChg chg="modSld">
      <pc:chgData name="Xiaolong Yin" userId="55fb4f46-5555-4528-bccc-5ba9b1dbf34d" providerId="ADAL" clId="{640A902D-1351-4E40-A59D-E133D6E8AA9F}" dt="2020-07-20T22:36:40.951" v="38"/>
      <pc:docMkLst>
        <pc:docMk/>
      </pc:docMkLst>
      <pc:sldChg chg="addSp modSp">
        <pc:chgData name="Xiaolong Yin" userId="55fb4f46-5555-4528-bccc-5ba9b1dbf34d" providerId="ADAL" clId="{640A902D-1351-4E40-A59D-E133D6E8AA9F}" dt="2020-07-20T22:36:40.951" v="38"/>
        <pc:sldMkLst>
          <pc:docMk/>
          <pc:sldMk cId="3896070344" sldId="390"/>
        </pc:sldMkLst>
        <pc:picChg chg="add mod">
          <ac:chgData name="Xiaolong Yin" userId="55fb4f46-5555-4528-bccc-5ba9b1dbf34d" providerId="ADAL" clId="{640A902D-1351-4E40-A59D-E133D6E8AA9F}" dt="2020-07-20T22:36:40.951" v="38"/>
          <ac:picMkLst>
            <pc:docMk/>
            <pc:sldMk cId="3896070344" sldId="390"/>
            <ac:picMk id="3" creationId="{13FC20CE-CF9F-446F-96B6-287CC3EC644E}"/>
          </ac:picMkLst>
        </pc:picChg>
      </pc:sldChg>
      <pc:sldChg chg="addSp delSp modSp modTransition modAnim">
        <pc:chgData name="Xiaolong Yin" userId="55fb4f46-5555-4528-bccc-5ba9b1dbf34d" providerId="ADAL" clId="{640A902D-1351-4E40-A59D-E133D6E8AA9F}" dt="2020-07-20T21:34:27.302" v="11"/>
        <pc:sldMkLst>
          <pc:docMk/>
          <pc:sldMk cId="641949168" sldId="394"/>
        </pc:sldMkLst>
        <pc:picChg chg="add del mod">
          <ac:chgData name="Xiaolong Yin" userId="55fb4f46-5555-4528-bccc-5ba9b1dbf34d" providerId="ADAL" clId="{640A902D-1351-4E40-A59D-E133D6E8AA9F}" dt="2020-07-20T21:32:23.919" v="10"/>
          <ac:picMkLst>
            <pc:docMk/>
            <pc:sldMk cId="641949168" sldId="394"/>
            <ac:picMk id="6" creationId="{98A7BC8E-9717-4D81-B176-324303CE9608}"/>
          </ac:picMkLst>
        </pc:picChg>
        <pc:picChg chg="add mod">
          <ac:chgData name="Xiaolong Yin" userId="55fb4f46-5555-4528-bccc-5ba9b1dbf34d" providerId="ADAL" clId="{640A902D-1351-4E40-A59D-E133D6E8AA9F}" dt="2020-07-20T21:34:27.302" v="11"/>
          <ac:picMkLst>
            <pc:docMk/>
            <pc:sldMk cId="641949168" sldId="394"/>
            <ac:picMk id="7" creationId="{C7B06D60-0FC5-49BD-9F8C-0353A12985C4}"/>
          </ac:picMkLst>
        </pc:picChg>
      </pc:sldChg>
      <pc:sldChg chg="addSp delSp modSp modTransition modAnim">
        <pc:chgData name="Xiaolong Yin" userId="55fb4f46-5555-4528-bccc-5ba9b1dbf34d" providerId="ADAL" clId="{640A902D-1351-4E40-A59D-E133D6E8AA9F}" dt="2020-07-20T21:40:57.392" v="14"/>
        <pc:sldMkLst>
          <pc:docMk/>
          <pc:sldMk cId="497208836" sldId="395"/>
        </pc:sldMkLst>
        <pc:picChg chg="add del mod">
          <ac:chgData name="Xiaolong Yin" userId="55fb4f46-5555-4528-bccc-5ba9b1dbf34d" providerId="ADAL" clId="{640A902D-1351-4E40-A59D-E133D6E8AA9F}" dt="2020-07-20T21:38:22.900" v="13"/>
          <ac:picMkLst>
            <pc:docMk/>
            <pc:sldMk cId="497208836" sldId="395"/>
            <ac:picMk id="6" creationId="{02AE7D93-8CAE-409F-89A4-231AA3A445CE}"/>
          </ac:picMkLst>
        </pc:picChg>
        <pc:picChg chg="add mod">
          <ac:chgData name="Xiaolong Yin" userId="55fb4f46-5555-4528-bccc-5ba9b1dbf34d" providerId="ADAL" clId="{640A902D-1351-4E40-A59D-E133D6E8AA9F}" dt="2020-07-20T21:40:57.392" v="14"/>
          <ac:picMkLst>
            <pc:docMk/>
            <pc:sldMk cId="497208836" sldId="395"/>
            <ac:picMk id="7" creationId="{09BD2137-8F3D-4DF8-B65E-C9C7B727C044}"/>
          </ac:picMkLst>
        </pc:picChg>
      </pc:sldChg>
      <pc:sldChg chg="addSp delSp modSp modTransition modAnim">
        <pc:chgData name="Xiaolong Yin" userId="55fb4f46-5555-4528-bccc-5ba9b1dbf34d" providerId="ADAL" clId="{640A902D-1351-4E40-A59D-E133D6E8AA9F}" dt="2020-07-20T22:22:36.967" v="23"/>
        <pc:sldMkLst>
          <pc:docMk/>
          <pc:sldMk cId="2326372302" sldId="397"/>
        </pc:sldMkLst>
        <pc:picChg chg="add del mod">
          <ac:chgData name="Xiaolong Yin" userId="55fb4f46-5555-4528-bccc-5ba9b1dbf34d" providerId="ADAL" clId="{640A902D-1351-4E40-A59D-E133D6E8AA9F}" dt="2020-07-20T21:43:52.921" v="16"/>
          <ac:picMkLst>
            <pc:docMk/>
            <pc:sldMk cId="2326372302" sldId="397"/>
            <ac:picMk id="6" creationId="{06429DE6-DE73-47E5-8C3A-E7748BCA8C9D}"/>
          </ac:picMkLst>
        </pc:picChg>
        <pc:picChg chg="add del mod">
          <ac:chgData name="Xiaolong Yin" userId="55fb4f46-5555-4528-bccc-5ba9b1dbf34d" providerId="ADAL" clId="{640A902D-1351-4E40-A59D-E133D6E8AA9F}" dt="2020-07-20T21:51:15.729" v="18"/>
          <ac:picMkLst>
            <pc:docMk/>
            <pc:sldMk cId="2326372302" sldId="397"/>
            <ac:picMk id="7" creationId="{C1FC506E-4118-465D-9E9F-D46E2A0EE0AD}"/>
          </ac:picMkLst>
        </pc:picChg>
        <pc:picChg chg="add del mod">
          <ac:chgData name="Xiaolong Yin" userId="55fb4f46-5555-4528-bccc-5ba9b1dbf34d" providerId="ADAL" clId="{640A902D-1351-4E40-A59D-E133D6E8AA9F}" dt="2020-07-20T21:52:12.173" v="20"/>
          <ac:picMkLst>
            <pc:docMk/>
            <pc:sldMk cId="2326372302" sldId="397"/>
            <ac:picMk id="8" creationId="{0394C5BC-047F-4756-932F-20AE9B1CE368}"/>
          </ac:picMkLst>
        </pc:picChg>
        <pc:picChg chg="add del mod">
          <ac:chgData name="Xiaolong Yin" userId="55fb4f46-5555-4528-bccc-5ba9b1dbf34d" providerId="ADAL" clId="{640A902D-1351-4E40-A59D-E133D6E8AA9F}" dt="2020-07-20T22:20:54.593" v="22"/>
          <ac:picMkLst>
            <pc:docMk/>
            <pc:sldMk cId="2326372302" sldId="397"/>
            <ac:picMk id="9" creationId="{A58DF499-6D9A-4652-953F-B536B7221C4D}"/>
          </ac:picMkLst>
        </pc:picChg>
        <pc:picChg chg="add mod">
          <ac:chgData name="Xiaolong Yin" userId="55fb4f46-5555-4528-bccc-5ba9b1dbf34d" providerId="ADAL" clId="{640A902D-1351-4E40-A59D-E133D6E8AA9F}" dt="2020-07-20T22:22:36.967" v="23"/>
          <ac:picMkLst>
            <pc:docMk/>
            <pc:sldMk cId="2326372302" sldId="397"/>
            <ac:picMk id="10" creationId="{236320AE-0690-471A-8560-E5AE90F19888}"/>
          </ac:picMkLst>
        </pc:picChg>
      </pc:sldChg>
      <pc:sldChg chg="addSp delSp modSp modTransition modAnim">
        <pc:chgData name="Xiaolong Yin" userId="55fb4f46-5555-4528-bccc-5ba9b1dbf34d" providerId="ADAL" clId="{640A902D-1351-4E40-A59D-E133D6E8AA9F}" dt="2020-07-20T22:28:48.991" v="32"/>
        <pc:sldMkLst>
          <pc:docMk/>
          <pc:sldMk cId="3289805859" sldId="398"/>
        </pc:sldMkLst>
        <pc:picChg chg="add del mod">
          <ac:chgData name="Xiaolong Yin" userId="55fb4f46-5555-4528-bccc-5ba9b1dbf34d" providerId="ADAL" clId="{640A902D-1351-4E40-A59D-E133D6E8AA9F}" dt="2020-07-20T22:25:33.461" v="25"/>
          <ac:picMkLst>
            <pc:docMk/>
            <pc:sldMk cId="3289805859" sldId="398"/>
            <ac:picMk id="6" creationId="{B6A21D89-205F-4063-8225-1BDAE88DB946}"/>
          </ac:picMkLst>
        </pc:picChg>
        <pc:picChg chg="add del mod">
          <ac:chgData name="Xiaolong Yin" userId="55fb4f46-5555-4528-bccc-5ba9b1dbf34d" providerId="ADAL" clId="{640A902D-1351-4E40-A59D-E133D6E8AA9F}" dt="2020-07-20T22:26:49.283" v="27"/>
          <ac:picMkLst>
            <pc:docMk/>
            <pc:sldMk cId="3289805859" sldId="398"/>
            <ac:picMk id="7" creationId="{D82E188D-454F-40BD-9752-A443D235CC90}"/>
          </ac:picMkLst>
        </pc:picChg>
        <pc:picChg chg="add del mod">
          <ac:chgData name="Xiaolong Yin" userId="55fb4f46-5555-4528-bccc-5ba9b1dbf34d" providerId="ADAL" clId="{640A902D-1351-4E40-A59D-E133D6E8AA9F}" dt="2020-07-20T22:27:02.466" v="29"/>
          <ac:picMkLst>
            <pc:docMk/>
            <pc:sldMk cId="3289805859" sldId="398"/>
            <ac:picMk id="8" creationId="{ACAB7742-5F3F-41E5-A98F-E013298B5887}"/>
          </ac:picMkLst>
        </pc:picChg>
        <pc:picChg chg="add del mod">
          <ac:chgData name="Xiaolong Yin" userId="55fb4f46-5555-4528-bccc-5ba9b1dbf34d" providerId="ADAL" clId="{640A902D-1351-4E40-A59D-E133D6E8AA9F}" dt="2020-07-20T22:27:31.473" v="31"/>
          <ac:picMkLst>
            <pc:docMk/>
            <pc:sldMk cId="3289805859" sldId="398"/>
            <ac:picMk id="9" creationId="{9AF00CB6-6614-46D2-B962-6891772B0C57}"/>
          </ac:picMkLst>
        </pc:picChg>
        <pc:picChg chg="add mod">
          <ac:chgData name="Xiaolong Yin" userId="55fb4f46-5555-4528-bccc-5ba9b1dbf34d" providerId="ADAL" clId="{640A902D-1351-4E40-A59D-E133D6E8AA9F}" dt="2020-07-20T22:28:48.991" v="32"/>
          <ac:picMkLst>
            <pc:docMk/>
            <pc:sldMk cId="3289805859" sldId="398"/>
            <ac:picMk id="10" creationId="{02265BB8-8057-4BBD-9237-CC36408434D1}"/>
          </ac:picMkLst>
        </pc:picChg>
      </pc:sldChg>
      <pc:sldChg chg="addSp delSp modSp modTransition modAnim">
        <pc:chgData name="Xiaolong Yin" userId="55fb4f46-5555-4528-bccc-5ba9b1dbf34d" providerId="ADAL" clId="{640A902D-1351-4E40-A59D-E133D6E8AA9F}" dt="2020-07-20T22:34:50.656" v="37"/>
        <pc:sldMkLst>
          <pc:docMk/>
          <pc:sldMk cId="2856288701" sldId="399"/>
        </pc:sldMkLst>
        <pc:picChg chg="add del mod">
          <ac:chgData name="Xiaolong Yin" userId="55fb4f46-5555-4528-bccc-5ba9b1dbf34d" providerId="ADAL" clId="{640A902D-1351-4E40-A59D-E133D6E8AA9F}" dt="2020-07-20T22:31:16.110" v="34"/>
          <ac:picMkLst>
            <pc:docMk/>
            <pc:sldMk cId="2856288701" sldId="399"/>
            <ac:picMk id="6" creationId="{7B5A502C-8807-4E4C-B675-9F78F5230D19}"/>
          </ac:picMkLst>
        </pc:picChg>
        <pc:picChg chg="add del mod">
          <ac:chgData name="Xiaolong Yin" userId="55fb4f46-5555-4528-bccc-5ba9b1dbf34d" providerId="ADAL" clId="{640A902D-1351-4E40-A59D-E133D6E8AA9F}" dt="2020-07-20T22:33:46.697" v="36"/>
          <ac:picMkLst>
            <pc:docMk/>
            <pc:sldMk cId="2856288701" sldId="399"/>
            <ac:picMk id="7" creationId="{98B871E0-D955-4C82-A892-223E1CA3115F}"/>
          </ac:picMkLst>
        </pc:picChg>
        <pc:picChg chg="add mod">
          <ac:chgData name="Xiaolong Yin" userId="55fb4f46-5555-4528-bccc-5ba9b1dbf34d" providerId="ADAL" clId="{640A902D-1351-4E40-A59D-E133D6E8AA9F}" dt="2020-07-20T22:34:50.656" v="37"/>
          <ac:picMkLst>
            <pc:docMk/>
            <pc:sldMk cId="2856288701" sldId="399"/>
            <ac:picMk id="8" creationId="{27C823B1-29D8-4AF0-AF16-CA4CAC67B5EE}"/>
          </ac:picMkLst>
        </pc:picChg>
      </pc:sldChg>
      <pc:sldChg chg="addSp delSp modSp modTransition modAnim">
        <pc:chgData name="Xiaolong Yin" userId="55fb4f46-5555-4528-bccc-5ba9b1dbf34d" providerId="ADAL" clId="{640A902D-1351-4E40-A59D-E133D6E8AA9F}" dt="2020-07-20T21:28:45.990" v="8"/>
        <pc:sldMkLst>
          <pc:docMk/>
          <pc:sldMk cId="3477111170" sldId="401"/>
        </pc:sldMkLst>
        <pc:picChg chg="add del mod">
          <ac:chgData name="Xiaolong Yin" userId="55fb4f46-5555-4528-bccc-5ba9b1dbf34d" providerId="ADAL" clId="{640A902D-1351-4E40-A59D-E133D6E8AA9F}" dt="2020-07-20T21:24:37.945" v="1"/>
          <ac:picMkLst>
            <pc:docMk/>
            <pc:sldMk cId="3477111170" sldId="401"/>
            <ac:picMk id="6" creationId="{6CF46C8F-4C7F-4764-87C9-6160B851C170}"/>
          </ac:picMkLst>
        </pc:picChg>
        <pc:picChg chg="add del mod">
          <ac:chgData name="Xiaolong Yin" userId="55fb4f46-5555-4528-bccc-5ba9b1dbf34d" providerId="ADAL" clId="{640A902D-1351-4E40-A59D-E133D6E8AA9F}" dt="2020-07-20T21:26:26.275" v="3"/>
          <ac:picMkLst>
            <pc:docMk/>
            <pc:sldMk cId="3477111170" sldId="401"/>
            <ac:picMk id="7" creationId="{5A937C86-BB9C-4645-8029-CB4D04115B09}"/>
          </ac:picMkLst>
        </pc:picChg>
        <pc:picChg chg="add del mod">
          <ac:chgData name="Xiaolong Yin" userId="55fb4f46-5555-4528-bccc-5ba9b1dbf34d" providerId="ADAL" clId="{640A902D-1351-4E40-A59D-E133D6E8AA9F}" dt="2020-07-20T21:27:24.416" v="5"/>
          <ac:picMkLst>
            <pc:docMk/>
            <pc:sldMk cId="3477111170" sldId="401"/>
            <ac:picMk id="8" creationId="{FBD54B9D-F32F-4A73-85D8-2DF96F4FC259}"/>
          </ac:picMkLst>
        </pc:picChg>
        <pc:picChg chg="add del mod">
          <ac:chgData name="Xiaolong Yin" userId="55fb4f46-5555-4528-bccc-5ba9b1dbf34d" providerId="ADAL" clId="{640A902D-1351-4E40-A59D-E133D6E8AA9F}" dt="2020-07-20T21:28:17.333" v="7"/>
          <ac:picMkLst>
            <pc:docMk/>
            <pc:sldMk cId="3477111170" sldId="401"/>
            <ac:picMk id="9" creationId="{DC459664-96AC-4770-B92E-0218648328FF}"/>
          </ac:picMkLst>
        </pc:picChg>
        <pc:picChg chg="add mod">
          <ac:chgData name="Xiaolong Yin" userId="55fb4f46-5555-4528-bccc-5ba9b1dbf34d" providerId="ADAL" clId="{640A902D-1351-4E40-A59D-E133D6E8AA9F}" dt="2020-07-20T21:28:45.990" v="8"/>
          <ac:picMkLst>
            <pc:docMk/>
            <pc:sldMk cId="3477111170" sldId="401"/>
            <ac:picMk id="10" creationId="{A666AC20-58C6-4FE1-9800-E13409A2B8B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pitchFamily="8" charset="-128"/>
              </a:defRPr>
            </a:lvl1pPr>
          </a:lstStyle>
          <a:p>
            <a:pPr>
              <a:defRPr/>
            </a:pPr>
            <a:fld id="{FD80E309-E764-4354-8476-7FCF5745C461}" type="datetime1">
              <a:rPr lang="en-US"/>
              <a:pPr>
                <a:defRPr/>
              </a:pPr>
              <a:t>8/4/2020</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ヒラギノ角ゴ Pro W3" pitchFamily="8" charset="-128"/>
              </a:defRPr>
            </a:lvl1pPr>
          </a:lstStyle>
          <a:p>
            <a:pPr>
              <a:defRPr/>
            </a:pPr>
            <a:fld id="{0403710F-BB05-48AB-9D4C-98537AC04C94}" type="slidenum">
              <a:rPr lang="en-US"/>
              <a:pPr>
                <a:defRPr/>
              </a:pPr>
              <a:t>‹#›</a:t>
            </a:fld>
            <a:endParaRPr lang="en-US"/>
          </a:p>
        </p:txBody>
      </p:sp>
    </p:spTree>
    <p:extLst>
      <p:ext uri="{BB962C8B-B14F-4D97-AF65-F5344CB8AC3E}">
        <p14:creationId xmlns:p14="http://schemas.microsoft.com/office/powerpoint/2010/main" val="2940896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pitchFamily="8" charset="-128"/>
              </a:defRPr>
            </a:lvl1pPr>
          </a:lstStyle>
          <a:p>
            <a:pPr>
              <a:defRPr/>
            </a:pPr>
            <a:fld id="{14BC84EE-AA72-4321-8E22-FC8CAFA202CD}" type="datetime1">
              <a:rPr lang="en-US"/>
              <a:pPr>
                <a:defRPr/>
              </a:pPr>
              <a:t>8/4/2020</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pitchFamily="8" charset="-128"/>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ヒラギノ角ゴ Pro W3" pitchFamily="8" charset="-128"/>
              </a:defRPr>
            </a:lvl1pPr>
          </a:lstStyle>
          <a:p>
            <a:pPr>
              <a:defRPr/>
            </a:pPr>
            <a:fld id="{1EE06171-AB1F-4D2C-A03C-822A58BD12A4}" type="slidenum">
              <a:rPr lang="en-US"/>
              <a:pPr>
                <a:defRPr/>
              </a:pPr>
              <a:t>‹#›</a:t>
            </a:fld>
            <a:endParaRPr lang="en-US"/>
          </a:p>
        </p:txBody>
      </p:sp>
    </p:spTree>
    <p:extLst>
      <p:ext uri="{BB962C8B-B14F-4D97-AF65-F5344CB8AC3E}">
        <p14:creationId xmlns:p14="http://schemas.microsoft.com/office/powerpoint/2010/main" val="18969845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1</a:t>
            </a:fld>
            <a:endParaRPr lang="en-US"/>
          </a:p>
        </p:txBody>
      </p:sp>
    </p:spTree>
    <p:extLst>
      <p:ext uri="{BB962C8B-B14F-4D97-AF65-F5344CB8AC3E}">
        <p14:creationId xmlns:p14="http://schemas.microsoft.com/office/powerpoint/2010/main" val="3640029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suggest to use C10/C17</a:t>
            </a:r>
            <a:r>
              <a:rPr lang="en-US" baseline="0" dirty="0"/>
              <a:t> instead of DEC/HTP.</a:t>
            </a:r>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10</a:t>
            </a:fld>
            <a:endParaRPr lang="en-US"/>
          </a:p>
        </p:txBody>
      </p:sp>
    </p:spTree>
    <p:extLst>
      <p:ext uri="{BB962C8B-B14F-4D97-AF65-F5344CB8AC3E}">
        <p14:creationId xmlns:p14="http://schemas.microsoft.com/office/powerpoint/2010/main" val="3006411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suggest to use C10/C17</a:t>
            </a:r>
            <a:r>
              <a:rPr lang="en-US" baseline="0" dirty="0"/>
              <a:t> instead of DEC/HTP.</a:t>
            </a:r>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11</a:t>
            </a:fld>
            <a:endParaRPr lang="en-US"/>
          </a:p>
        </p:txBody>
      </p:sp>
    </p:spTree>
    <p:extLst>
      <p:ext uri="{BB962C8B-B14F-4D97-AF65-F5344CB8AC3E}">
        <p14:creationId xmlns:p14="http://schemas.microsoft.com/office/powerpoint/2010/main" val="4191338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2</a:t>
            </a:fld>
            <a:endParaRPr lang="en-US"/>
          </a:p>
        </p:txBody>
      </p:sp>
    </p:spTree>
    <p:extLst>
      <p:ext uri="{BB962C8B-B14F-4D97-AF65-F5344CB8AC3E}">
        <p14:creationId xmlns:p14="http://schemas.microsoft.com/office/powerpoint/2010/main" val="2237042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3</a:t>
            </a:fld>
            <a:endParaRPr lang="en-US"/>
          </a:p>
        </p:txBody>
      </p:sp>
    </p:spTree>
    <p:extLst>
      <p:ext uri="{BB962C8B-B14F-4D97-AF65-F5344CB8AC3E}">
        <p14:creationId xmlns:p14="http://schemas.microsoft.com/office/powerpoint/2010/main" val="2550479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4</a:t>
            </a:fld>
            <a:endParaRPr lang="en-US"/>
          </a:p>
        </p:txBody>
      </p:sp>
    </p:spTree>
    <p:extLst>
      <p:ext uri="{BB962C8B-B14F-4D97-AF65-F5344CB8AC3E}">
        <p14:creationId xmlns:p14="http://schemas.microsoft.com/office/powerpoint/2010/main" val="766524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5</a:t>
            </a:fld>
            <a:endParaRPr lang="en-US"/>
          </a:p>
        </p:txBody>
      </p:sp>
    </p:spTree>
    <p:extLst>
      <p:ext uri="{BB962C8B-B14F-4D97-AF65-F5344CB8AC3E}">
        <p14:creationId xmlns:p14="http://schemas.microsoft.com/office/powerpoint/2010/main" val="3782504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formed UREP in 2012 to do in-depth research and develop understanding and tools to manage unconventional reservoirs. We conducted our research in 2-year phases and we are currently in the second year of Phase 4. Our industry has had two major downturns in the past 8 years with major transformative consequences. These downturns have affected our membership drastically.  We had 14 members at the high point and 4 members at the low point. Currently, we have five members. Despite negative effects of funding uncertainties, we have managed to continue our research and deliver significant results. As examples, we have produced 79 technical papers and provided research projects for 40 graduate students (20 PhDs and 20 masters) and 2 post-docs. 8 PhD students and 18 master-degree students completed their degree programs under UREP.  UREP provided financial support for 15 graduate and 3 undergraduate students. Currently, we have 8 PhD and 2 masters students and we are providing financial support to 5 of them.</a:t>
            </a:r>
          </a:p>
        </p:txBody>
      </p:sp>
      <p:sp>
        <p:nvSpPr>
          <p:cNvPr id="4" name="Slide Number Placeholder 3"/>
          <p:cNvSpPr>
            <a:spLocks noGrp="1"/>
          </p:cNvSpPr>
          <p:nvPr>
            <p:ph type="sldNum" sz="quarter" idx="5"/>
          </p:nvPr>
        </p:nvSpPr>
        <p:spPr/>
        <p:txBody>
          <a:bodyPr/>
          <a:lstStyle/>
          <a:p>
            <a:pPr>
              <a:defRPr/>
            </a:pPr>
            <a:fld id="{1EE06171-AB1F-4D2C-A03C-822A58BD12A4}" type="slidenum">
              <a:rPr lang="en-US" smtClean="0"/>
              <a:pPr>
                <a:defRPr/>
              </a:pPr>
              <a:t>6</a:t>
            </a:fld>
            <a:endParaRPr lang="en-US"/>
          </a:p>
        </p:txBody>
      </p:sp>
    </p:spTree>
    <p:extLst>
      <p:ext uri="{BB962C8B-B14F-4D97-AF65-F5344CB8AC3E}">
        <p14:creationId xmlns:p14="http://schemas.microsoft.com/office/powerpoint/2010/main" val="629370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suggest to use C10/C17</a:t>
            </a:r>
            <a:r>
              <a:rPr lang="en-US" baseline="0" dirty="0"/>
              <a:t> instead of DEC/HTP.</a:t>
            </a:r>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7</a:t>
            </a:fld>
            <a:endParaRPr lang="en-US"/>
          </a:p>
        </p:txBody>
      </p:sp>
    </p:spTree>
    <p:extLst>
      <p:ext uri="{BB962C8B-B14F-4D97-AF65-F5344CB8AC3E}">
        <p14:creationId xmlns:p14="http://schemas.microsoft.com/office/powerpoint/2010/main" val="302174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suggest to use C10/C17</a:t>
            </a:r>
            <a:r>
              <a:rPr lang="en-US" baseline="0" dirty="0"/>
              <a:t> instead of DEC/HTP.</a:t>
            </a:r>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8</a:t>
            </a:fld>
            <a:endParaRPr lang="en-US"/>
          </a:p>
        </p:txBody>
      </p:sp>
    </p:spTree>
    <p:extLst>
      <p:ext uri="{BB962C8B-B14F-4D97-AF65-F5344CB8AC3E}">
        <p14:creationId xmlns:p14="http://schemas.microsoft.com/office/powerpoint/2010/main" val="375309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suggest to use C10/C17</a:t>
            </a:r>
            <a:r>
              <a:rPr lang="en-US" baseline="0" dirty="0"/>
              <a:t> instead of DEC/HTP.</a:t>
            </a:r>
            <a:endParaRPr lang="en-US" dirty="0"/>
          </a:p>
        </p:txBody>
      </p:sp>
      <p:sp>
        <p:nvSpPr>
          <p:cNvPr id="4" name="Slide Number Placeholder 3"/>
          <p:cNvSpPr>
            <a:spLocks noGrp="1"/>
          </p:cNvSpPr>
          <p:nvPr>
            <p:ph type="sldNum" sz="quarter" idx="10"/>
          </p:nvPr>
        </p:nvSpPr>
        <p:spPr/>
        <p:txBody>
          <a:bodyPr/>
          <a:lstStyle/>
          <a:p>
            <a:pPr>
              <a:defRPr/>
            </a:pPr>
            <a:fld id="{1EE06171-AB1F-4D2C-A03C-822A58BD12A4}" type="slidenum">
              <a:rPr lang="en-US" smtClean="0"/>
              <a:pPr>
                <a:defRPr/>
              </a:pPr>
              <a:t>9</a:t>
            </a:fld>
            <a:endParaRPr lang="en-US"/>
          </a:p>
        </p:txBody>
      </p:sp>
    </p:spTree>
    <p:extLst>
      <p:ext uri="{BB962C8B-B14F-4D97-AF65-F5344CB8AC3E}">
        <p14:creationId xmlns:p14="http://schemas.microsoft.com/office/powerpoint/2010/main" val="94162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ED1F44AC-FF31-44E2-B4A2-480C439A19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61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B1948FB-EB97-4906-997C-8C6372295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2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B848787F-3637-433B-A113-2048EEF52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466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499150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392078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380430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E69EBB-88AA-FF4D-B28A-BBBAC72B9446}"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3447664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E69EBB-88AA-FF4D-B28A-BBBAC72B9446}" type="datetimeFigureOut">
              <a:rPr lang="en-US" smtClean="0"/>
              <a:t>8/4/2020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307507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E69EBB-88AA-FF4D-B28A-BBBAC72B9446}" type="datetimeFigureOut">
              <a:rPr lang="en-US" smtClean="0"/>
              <a:t>8/4/2020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621454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E69EBB-88AA-FF4D-B28A-BBBAC72B9446}" type="datetimeFigureOut">
              <a:rPr lang="en-US" smtClean="0"/>
              <a:t>8/4/2020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604776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E69EBB-88AA-FF4D-B28A-BBBAC72B9446}"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983205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4C536313-D09D-426F-9168-BB9685A1F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263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E69EBB-88AA-FF4D-B28A-BBBAC72B9446}" type="datetimeFigureOut">
              <a:rPr lang="en-US" smtClean="0"/>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1755874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607424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69EBB-88AA-FF4D-B28A-BBBAC72B9446}" type="datetimeFigureOut">
              <a:rPr lang="en-US" smtClean="0"/>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433213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E69EBB-88AA-FF4D-B28A-BBBAC72B9446}" type="datetimeFigureOut">
              <a:rPr lang="en-US" smtClean="0"/>
              <a:t>8/4/2020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BBDE6-E92C-0749-93DB-4C1438A3C8C1}" type="slidenum">
              <a:rPr lang="en-US" smtClean="0"/>
              <a:t>‹#›</a:t>
            </a:fld>
            <a:endParaRPr lang="en-US"/>
          </a:p>
        </p:txBody>
      </p:sp>
    </p:spTree>
    <p:extLst>
      <p:ext uri="{BB962C8B-B14F-4D97-AF65-F5344CB8AC3E}">
        <p14:creationId xmlns:p14="http://schemas.microsoft.com/office/powerpoint/2010/main" val="2109891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2D19E29E-F8D2-4C4E-8E2B-55C28DB713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33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340B6F0-C5A0-4E37-9B94-CC8CE845A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899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84BC040-8E91-43E6-AAB0-D2AE304F0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6385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235FB0F1-B868-4019-8DBF-3AC41040F0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258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0F6B5EBD-17E3-42E7-BC06-011F46054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756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B7556CA7-C1D9-46A4-BA0A-E8C8433822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7293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94049B7-D457-40B6-A048-600E1A554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3163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40738"/>
            </a:gs>
            <a:gs pos="0">
              <a:srgbClr val="000000"/>
            </a:gs>
            <a:gs pos="74001">
              <a:srgbClr val="0A128C"/>
            </a:gs>
            <a:gs pos="100000">
              <a:srgbClr val="181CC7"/>
            </a:gs>
            <a:gs pos="100000">
              <a:srgbClr val="7005D4"/>
            </a:gs>
          </a:gsLst>
          <a:lin ang="5400000" scaled="0"/>
          <a:tileRect/>
        </a:gradFill>
        <a:effectLst/>
      </p:bgPr>
    </p:bg>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a:xfrm>
            <a:off x="7020088"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fld id="{1C1468E3-C147-42ED-BB11-8D32A00DC131}" type="slidenum">
              <a:rPr lang="en-US" sz="1400" smtClean="0">
                <a:solidFill>
                  <a:srgbClr val="FFFFFF"/>
                </a:solidFill>
              </a:rPr>
              <a:pPr/>
              <a:t>‹#›</a:t>
            </a:fld>
            <a:endParaRPr lang="en-US" sz="1400" dirty="0">
              <a:solidFill>
                <a:srgbClr val="FFFFFF"/>
              </a:solidFill>
            </a:endParaRPr>
          </a:p>
        </p:txBody>
      </p:sp>
      <p:sp>
        <p:nvSpPr>
          <p:cNvPr id="9" name="Rectangle 8"/>
          <p:cNvSpPr/>
          <p:nvPr userDrawn="1"/>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0" name="TextBox 9"/>
          <p:cNvSpPr txBox="1"/>
          <p:nvPr userDrawn="1"/>
        </p:nvSpPr>
        <p:spPr>
          <a:xfrm>
            <a:off x="1040958" y="6538119"/>
            <a:ext cx="4692097" cy="307777"/>
          </a:xfrm>
          <a:prstGeom prst="rect">
            <a:avLst/>
          </a:prstGeom>
          <a:noFill/>
        </p:spPr>
        <p:txBody>
          <a:bodyPr wrap="none" rtlCol="0">
            <a:spAutoFit/>
          </a:bodyPr>
          <a:lstStyle/>
          <a:p>
            <a:r>
              <a:rPr lang="en-US" sz="1400" dirty="0">
                <a:solidFill>
                  <a:srgbClr val="000000"/>
                </a:solidFill>
              </a:rPr>
              <a:t>Kick-Off Meeting, November 16, 2012, Golden, Colorado</a:t>
            </a:r>
          </a:p>
        </p:txBody>
      </p:sp>
      <p:grpSp>
        <p:nvGrpSpPr>
          <p:cNvPr id="11" name="Group 10"/>
          <p:cNvGrpSpPr>
            <a:grpSpLocks noChangeAspect="1"/>
          </p:cNvGrpSpPr>
          <p:nvPr userDrawn="1"/>
        </p:nvGrpSpPr>
        <p:grpSpPr>
          <a:xfrm>
            <a:off x="141396" y="6146400"/>
            <a:ext cx="763435" cy="609674"/>
            <a:chOff x="-32212" y="427945"/>
            <a:chExt cx="5134907" cy="4100706"/>
          </a:xfrm>
        </p:grpSpPr>
        <p:grpSp>
          <p:nvGrpSpPr>
            <p:cNvPr id="12" name="Group 11"/>
            <p:cNvGrpSpPr/>
            <p:nvPr/>
          </p:nvGrpSpPr>
          <p:grpSpPr>
            <a:xfrm>
              <a:off x="1124624" y="1927737"/>
              <a:ext cx="3978071" cy="2600914"/>
              <a:chOff x="918033" y="1927737"/>
              <a:chExt cx="3978071" cy="2600914"/>
            </a:xfrm>
          </p:grpSpPr>
          <p:sp>
            <p:nvSpPr>
              <p:cNvPr id="14" name="Isosceles Triangle 13"/>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ight Triangle 14"/>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Arc 12"/>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6" name="TextBox 15"/>
          <p:cNvSpPr txBox="1"/>
          <p:nvPr userDrawn="1"/>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Tree>
    <p:extLst>
      <p:ext uri="{BB962C8B-B14F-4D97-AF65-F5344CB8AC3E}">
        <p14:creationId xmlns:p14="http://schemas.microsoft.com/office/powerpoint/2010/main" val="4286618153"/>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0"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5pPr>
      <a:lvl6pPr marL="457200" algn="ctr" rtl="0" fontAlgn="base">
        <a:spcBef>
          <a:spcPct val="0"/>
        </a:spcBef>
        <a:spcAft>
          <a:spcPct val="0"/>
        </a:spcAft>
        <a:defRPr sz="4400">
          <a:solidFill>
            <a:schemeClr val="tx2"/>
          </a:solidFill>
          <a:latin typeface="Arial" charset="0"/>
          <a:ea typeface="ヒラギノ角ゴ Pro W3" pitchFamily="8" charset="-128"/>
        </a:defRPr>
      </a:lvl6pPr>
      <a:lvl7pPr marL="914400" algn="ctr" rtl="0" fontAlgn="base">
        <a:spcBef>
          <a:spcPct val="0"/>
        </a:spcBef>
        <a:spcAft>
          <a:spcPct val="0"/>
        </a:spcAft>
        <a:defRPr sz="4400">
          <a:solidFill>
            <a:schemeClr val="tx2"/>
          </a:solidFill>
          <a:latin typeface="Arial" charset="0"/>
          <a:ea typeface="ヒラギノ角ゴ Pro W3" pitchFamily="8" charset="-128"/>
        </a:defRPr>
      </a:lvl7pPr>
      <a:lvl8pPr marL="1371600" algn="ctr" rtl="0" fontAlgn="base">
        <a:spcBef>
          <a:spcPct val="0"/>
        </a:spcBef>
        <a:spcAft>
          <a:spcPct val="0"/>
        </a:spcAft>
        <a:defRPr sz="4400">
          <a:solidFill>
            <a:schemeClr val="tx2"/>
          </a:solidFill>
          <a:latin typeface="Arial" charset="0"/>
          <a:ea typeface="ヒラギノ角ゴ Pro W3" pitchFamily="8" charset="-128"/>
        </a:defRPr>
      </a:lvl8pPr>
      <a:lvl9pPr marL="1828800" algn="ctr" rtl="0" fontAlgn="base">
        <a:spcBef>
          <a:spcPct val="0"/>
        </a:spcBef>
        <a:spcAft>
          <a:spcPct val="0"/>
        </a:spcAft>
        <a:defRPr sz="4400">
          <a:solidFill>
            <a:schemeClr val="tx2"/>
          </a:solidFill>
          <a:latin typeface="Arial" charset="0"/>
          <a:ea typeface="ヒラギノ角ゴ Pro W3"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69EBB-88AA-FF4D-B28A-BBBAC72B9446}" type="datetimeFigureOut">
              <a:rPr lang="en-US" smtClean="0"/>
              <a:t>8/4/2020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BBDE6-E92C-0749-93DB-4C1438A3C8C1}" type="slidenum">
              <a:rPr lang="en-US" smtClean="0"/>
              <a:t>‹#›</a:t>
            </a:fld>
            <a:endParaRPr lang="en-US"/>
          </a:p>
        </p:txBody>
      </p:sp>
    </p:spTree>
    <p:extLst>
      <p:ext uri="{BB962C8B-B14F-4D97-AF65-F5344CB8AC3E}">
        <p14:creationId xmlns:p14="http://schemas.microsoft.com/office/powerpoint/2010/main" val="601919703"/>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 id="214748464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mailto:xyin@mines.edu" TargetMode="External"/><Relationship Id="rId4" Type="http://schemas.openxmlformats.org/officeDocument/2006/relationships/hyperlink" Target="mailto:eozkan@mines.ed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7"/>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1723715"/>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0" name="Rectangle 9"/>
          <p:cNvSpPr/>
          <p:nvPr/>
        </p:nvSpPr>
        <p:spPr bwMode="auto">
          <a:xfrm>
            <a:off x="0" y="-13510"/>
            <a:ext cx="9144000" cy="19184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582181" y="3570095"/>
            <a:ext cx="7639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2800" b="1" dirty="0">
                <a:solidFill>
                  <a:srgbClr val="FFFFFF"/>
                </a:solidFill>
                <a:latin typeface="Arial Rounded MT Bold"/>
                <a:cs typeface="Arial Rounded MT Bold"/>
              </a:rPr>
              <a:t>UREP RESEARCH UPDATE</a:t>
            </a:r>
            <a:endParaRPr lang="en-US" sz="2800" dirty="0">
              <a:solidFill>
                <a:srgbClr val="FFFFFF"/>
              </a:solidFill>
              <a:latin typeface="Arial Rounded MT Bold"/>
              <a:cs typeface="Arial Rounded MT Bold"/>
            </a:endParaRPr>
          </a:p>
        </p:txBody>
      </p:sp>
      <p:sp>
        <p:nvSpPr>
          <p:cNvPr id="6147" name="Text Box 29"/>
          <p:cNvSpPr txBox="1">
            <a:spLocks noChangeArrowheads="1"/>
          </p:cNvSpPr>
          <p:nvPr/>
        </p:nvSpPr>
        <p:spPr bwMode="auto">
          <a:xfrm>
            <a:off x="582181" y="5261408"/>
            <a:ext cx="7181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nSpc>
                <a:spcPct val="60000"/>
              </a:lnSpc>
              <a:spcBef>
                <a:spcPct val="50000"/>
              </a:spcBef>
            </a:pPr>
            <a:r>
              <a:rPr lang="en-US" dirty="0">
                <a:solidFill>
                  <a:srgbClr val="FFFFFF"/>
                </a:solidFill>
                <a:latin typeface="Arial"/>
                <a:cs typeface="Arial"/>
              </a:rPr>
              <a:t>Erdal Ozkan &amp; </a:t>
            </a:r>
            <a:r>
              <a:rPr lang="en-US" dirty="0" err="1">
                <a:solidFill>
                  <a:srgbClr val="FFFFFF"/>
                </a:solidFill>
                <a:latin typeface="Arial"/>
                <a:cs typeface="Arial"/>
              </a:rPr>
              <a:t>Xiaolong</a:t>
            </a:r>
            <a:r>
              <a:rPr lang="en-US" dirty="0">
                <a:solidFill>
                  <a:srgbClr val="FFFFFF"/>
                </a:solidFill>
                <a:latin typeface="Arial"/>
                <a:cs typeface="Arial"/>
              </a:rPr>
              <a:t> Yin</a:t>
            </a:r>
          </a:p>
        </p:txBody>
      </p:sp>
      <p:sp>
        <p:nvSpPr>
          <p:cNvPr id="6150" name="Slide Number Placeholder 6"/>
          <p:cNvSpPr>
            <a:spLocks noGrp="1"/>
          </p:cNvSpPr>
          <p:nvPr>
            <p:ph type="sldNum" sz="quarter" idx="12"/>
          </p:nvPr>
        </p:nvSpPr>
        <p:spPr>
          <a:xfrm>
            <a:off x="7020088" y="627108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fld id="{1C1468E3-C147-42ED-BB11-8D32A00DC131}" type="slidenum">
              <a:rPr lang="en-US" sz="1400" smtClean="0">
                <a:solidFill>
                  <a:srgbClr val="FFFFFF"/>
                </a:solidFill>
              </a:rPr>
              <a:pPr/>
              <a:t>1</a:t>
            </a:fld>
            <a:endParaRPr lang="en-US" sz="1400" dirty="0">
              <a:solidFill>
                <a:srgbClr val="FFFFFF"/>
              </a:solidFill>
            </a:endParaRPr>
          </a:p>
        </p:txBody>
      </p:sp>
      <p:sp>
        <p:nvSpPr>
          <p:cNvPr id="2" name="Rectangle 1"/>
          <p:cNvSpPr/>
          <p:nvPr/>
        </p:nvSpPr>
        <p:spPr>
          <a:xfrm>
            <a:off x="544798" y="2323840"/>
            <a:ext cx="8561819" cy="523220"/>
          </a:xfrm>
          <a:prstGeom prst="rect">
            <a:avLst/>
          </a:prstGeom>
        </p:spPr>
        <p:txBody>
          <a:bodyPr wrap="square">
            <a:spAutoFit/>
          </a:bodyPr>
          <a:lstStyle/>
          <a:p>
            <a:r>
              <a:rPr lang="en-US" sz="2800" dirty="0"/>
              <a:t>Introduction</a:t>
            </a: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12" name="Group 11"/>
          <p:cNvGrpSpPr>
            <a:grpSpLocks noChangeAspect="1"/>
          </p:cNvGrpSpPr>
          <p:nvPr/>
        </p:nvGrpSpPr>
        <p:grpSpPr>
          <a:xfrm>
            <a:off x="162139" y="121590"/>
            <a:ext cx="1661931" cy="1737607"/>
            <a:chOff x="-32212" y="427945"/>
            <a:chExt cx="5226747" cy="5464750"/>
          </a:xfrm>
        </p:grpSpPr>
        <p:sp>
          <p:nvSpPr>
            <p:cNvPr id="13" name="Rectangle 12"/>
            <p:cNvSpPr/>
            <p:nvPr/>
          </p:nvSpPr>
          <p:spPr>
            <a:xfrm>
              <a:off x="1032783" y="4415367"/>
              <a:ext cx="4161752" cy="1477328"/>
            </a:xfrm>
            <a:prstGeom prst="rect">
              <a:avLst/>
            </a:prstGeom>
            <a:noFill/>
          </p:spPr>
          <p:txBody>
            <a:bodyPr wrap="square" lIns="0" tIns="0" rIns="0" bIns="0">
              <a:normAutofit/>
            </a:bodyPr>
            <a:lstStyle/>
            <a:p>
              <a:pPr algn="ctr"/>
              <a:r>
                <a:rPr lang="en-US" sz="2800" b="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latin typeface="Britannic Bold"/>
                  <a:cs typeface="Britannic Bold"/>
                </a:rPr>
                <a:t>U R E P</a:t>
              </a:r>
            </a:p>
          </p:txBody>
        </p:sp>
        <p:grpSp>
          <p:nvGrpSpPr>
            <p:cNvPr id="14" name="Group 13"/>
            <p:cNvGrpSpPr/>
            <p:nvPr/>
          </p:nvGrpSpPr>
          <p:grpSpPr>
            <a:xfrm>
              <a:off x="-32212" y="427945"/>
              <a:ext cx="5134907" cy="4100706"/>
              <a:chOff x="-32212" y="427945"/>
              <a:chExt cx="5134907" cy="4100706"/>
            </a:xfrm>
          </p:grpSpPr>
          <p:grpSp>
            <p:nvGrpSpPr>
              <p:cNvPr id="15" name="Group 14"/>
              <p:cNvGrpSpPr/>
              <p:nvPr/>
            </p:nvGrpSpPr>
            <p:grpSpPr>
              <a:xfrm>
                <a:off x="1124624" y="1927737"/>
                <a:ext cx="3978071" cy="2600914"/>
                <a:chOff x="918033" y="1927737"/>
                <a:chExt cx="3978071" cy="2600914"/>
              </a:xfrm>
            </p:grpSpPr>
            <p:sp>
              <p:nvSpPr>
                <p:cNvPr id="17" name="Isosceles Triangle 16"/>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ight Triangle 17"/>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Arc 15"/>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6" name="TextBox 5"/>
          <p:cNvSpPr txBox="1"/>
          <p:nvPr/>
        </p:nvSpPr>
        <p:spPr>
          <a:xfrm>
            <a:off x="1759473" y="661987"/>
            <a:ext cx="6237605" cy="769441"/>
          </a:xfrm>
          <a:prstGeom prst="rect">
            <a:avLst/>
          </a:prstGeom>
          <a:noFill/>
        </p:spPr>
        <p:txBody>
          <a:bodyPr wrap="none" rtlCol="0">
            <a:spAutoFit/>
          </a:bodyPr>
          <a:lstStyle/>
          <a:p>
            <a:pPr algn="ctr"/>
            <a:r>
              <a:rPr lang="en-US" sz="2000" dirty="0">
                <a:solidFill>
                  <a:schemeClr val="tx1"/>
                </a:solidFill>
                <a:latin typeface="Britannic Bold"/>
                <a:cs typeface="Britannic Bold"/>
              </a:rPr>
              <a:t>UNCONVENTIONAL RESERVOIR ENGINEERING PROJECT</a:t>
            </a:r>
          </a:p>
          <a:p>
            <a:pPr algn="ctr"/>
            <a:r>
              <a:rPr lang="en-US" dirty="0">
                <a:solidFill>
                  <a:schemeClr val="tx1"/>
                </a:solidFill>
                <a:latin typeface="Copperplate"/>
                <a:cs typeface="Copperplate"/>
              </a:rPr>
              <a:t>Colorado School of Mines</a:t>
            </a:r>
          </a:p>
        </p:txBody>
      </p:sp>
      <p:pic>
        <p:nvPicPr>
          <p:cNvPr id="9" name="Picture 8"/>
          <p:cNvPicPr>
            <a:picLocks noChangeAspect="1"/>
          </p:cNvPicPr>
          <p:nvPr/>
        </p:nvPicPr>
        <p:blipFill>
          <a:blip r:embed="rId6"/>
          <a:stretch>
            <a:fillRect/>
          </a:stretch>
        </p:blipFill>
        <p:spPr>
          <a:xfrm>
            <a:off x="7890798" y="587600"/>
            <a:ext cx="918793" cy="936834"/>
          </a:xfrm>
          <a:prstGeom prst="rect">
            <a:avLst/>
          </a:prstGeom>
        </p:spPr>
      </p:pic>
      <p:sp>
        <p:nvSpPr>
          <p:cNvPr id="20" name="TextBox 19"/>
          <p:cNvSpPr txBox="1"/>
          <p:nvPr/>
        </p:nvSpPr>
        <p:spPr>
          <a:xfrm>
            <a:off x="7904307" y="1445567"/>
            <a:ext cx="961922" cy="461665"/>
          </a:xfrm>
          <a:prstGeom prst="rect">
            <a:avLst/>
          </a:prstGeom>
          <a:noFill/>
        </p:spPr>
        <p:txBody>
          <a:bodyPr wrap="none" rtlCol="0">
            <a:spAutoFit/>
          </a:bodyPr>
          <a:lstStyle/>
          <a:p>
            <a:r>
              <a:rPr lang="en-US" b="1" dirty="0">
                <a:solidFill>
                  <a:srgbClr val="000000"/>
                </a:solidFill>
                <a:latin typeface="Copperplate Gothic Bold"/>
                <a:cs typeface="Copperplate Gothic Bold"/>
              </a:rPr>
              <a:t>CSM</a:t>
            </a:r>
          </a:p>
        </p:txBody>
      </p:sp>
      <p:sp>
        <p:nvSpPr>
          <p:cNvPr id="31" name="Rectangle 30"/>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grpSp>
        <p:nvGrpSpPr>
          <p:cNvPr id="33" name="Group 32"/>
          <p:cNvGrpSpPr>
            <a:grpSpLocks noChangeAspect="1"/>
          </p:cNvGrpSpPr>
          <p:nvPr/>
        </p:nvGrpSpPr>
        <p:grpSpPr>
          <a:xfrm>
            <a:off x="141396" y="6146400"/>
            <a:ext cx="763435" cy="609674"/>
            <a:chOff x="-32212" y="427945"/>
            <a:chExt cx="5134907" cy="4100706"/>
          </a:xfrm>
        </p:grpSpPr>
        <p:grpSp>
          <p:nvGrpSpPr>
            <p:cNvPr id="34" name="Group 33"/>
            <p:cNvGrpSpPr/>
            <p:nvPr/>
          </p:nvGrpSpPr>
          <p:grpSpPr>
            <a:xfrm>
              <a:off x="1124624" y="1927737"/>
              <a:ext cx="3978071" cy="2600914"/>
              <a:chOff x="918033" y="1927737"/>
              <a:chExt cx="3978071" cy="2600914"/>
            </a:xfrm>
          </p:grpSpPr>
          <p:sp>
            <p:nvSpPr>
              <p:cNvPr id="36" name="Isosceles Triangle 35"/>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ight Triangle 36"/>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Arc 34"/>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8" name="TextBox 37"/>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0" name="TextBox 29">
            <a:extLst>
              <a:ext uri="{FF2B5EF4-FFF2-40B4-BE49-F238E27FC236}">
                <a16:creationId xmlns:a16="http://schemas.microsoft.com/office/drawing/2014/main" id="{2668DE8F-4B3C-8B49-A0AB-7FB95B9BF244}"/>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32" name="Rectangle 31">
            <a:extLst>
              <a:ext uri="{FF2B5EF4-FFF2-40B4-BE49-F238E27FC236}">
                <a16:creationId xmlns:a16="http://schemas.microsoft.com/office/drawing/2014/main" id="{523A229D-3143-F249-9820-48A2CDDF8794}"/>
              </a:ext>
            </a:extLst>
          </p:cNvPr>
          <p:cNvSpPr/>
          <p:nvPr/>
        </p:nvSpPr>
        <p:spPr>
          <a:xfrm>
            <a:off x="544798" y="4602459"/>
            <a:ext cx="8561819" cy="461665"/>
          </a:xfrm>
          <a:prstGeom prst="rect">
            <a:avLst/>
          </a:prstGeom>
        </p:spPr>
        <p:txBody>
          <a:bodyPr wrap="square">
            <a:spAutoFit/>
          </a:bodyPr>
          <a:lstStyle/>
          <a:p>
            <a:r>
              <a:rPr lang="en-US" dirty="0"/>
              <a:t>Virtual Spring Members Meeting</a:t>
            </a:r>
          </a:p>
        </p:txBody>
      </p:sp>
      <p:pic>
        <p:nvPicPr>
          <p:cNvPr id="24" name="Recorded Sound">
            <a:hlinkClick r:id="" action="ppaction://media"/>
            <a:extLst>
              <a:ext uri="{FF2B5EF4-FFF2-40B4-BE49-F238E27FC236}">
                <a16:creationId xmlns:a16="http://schemas.microsoft.com/office/drawing/2014/main" id="{8C3F7BCD-841A-E244-BDB0-D9BFA00484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98786" y="5833915"/>
            <a:ext cx="812800" cy="812800"/>
          </a:xfrm>
          <a:prstGeom prst="rect">
            <a:avLst/>
          </a:prstGeom>
        </p:spPr>
      </p:pic>
    </p:spTree>
    <p:extLst>
      <p:ext uri="{BB962C8B-B14F-4D97-AF65-F5344CB8AC3E}">
        <p14:creationId xmlns:p14="http://schemas.microsoft.com/office/powerpoint/2010/main" val="1298712595"/>
      </p:ext>
    </p:extLst>
  </p:cSld>
  <p:clrMapOvr>
    <a:masterClrMapping/>
  </p:clrMapOvr>
  <mc:AlternateContent xmlns:mc="http://schemas.openxmlformats.org/markup-compatibility/2006" xmlns:p14="http://schemas.microsoft.com/office/powerpoint/2010/main">
    <mc:Choice Requires="p14">
      <p:transition spd="slow" p14:dur="2000" advTm="7922"/>
    </mc:Choice>
    <mc:Fallback xmlns="">
      <p:transition spd="slow" advTm="79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351956" y="1021522"/>
            <a:ext cx="8707245"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2000" dirty="0">
                <a:latin typeface="Arial"/>
                <a:cs typeface="Arial"/>
              </a:rPr>
              <a:t>List of Presentations</a:t>
            </a:r>
          </a:p>
          <a:p>
            <a:pPr>
              <a:spcBef>
                <a:spcPct val="50000"/>
              </a:spcBef>
            </a:pPr>
            <a:r>
              <a:rPr lang="en-US" sz="2000" dirty="0">
                <a:latin typeface="Arial"/>
                <a:cs typeface="Arial"/>
              </a:rPr>
              <a:t>1. Experimental and Modeling Studies of CO</a:t>
            </a:r>
            <a:r>
              <a:rPr lang="en-US" sz="2000" baseline="-25000" dirty="0">
                <a:latin typeface="Arial"/>
                <a:cs typeface="Arial"/>
              </a:rPr>
              <a:t>2</a:t>
            </a:r>
            <a:r>
              <a:rPr lang="en-US" sz="2000" dirty="0">
                <a:latin typeface="Arial"/>
                <a:cs typeface="Arial"/>
              </a:rPr>
              <a:t> Huff-n-Puff in Niobrara Cores with Sieving Effect – Z. Zhu</a:t>
            </a:r>
          </a:p>
          <a:p>
            <a:pPr>
              <a:spcBef>
                <a:spcPct val="50000"/>
              </a:spcBef>
            </a:pPr>
            <a:r>
              <a:rPr lang="en-US" sz="2000" dirty="0">
                <a:latin typeface="Arial"/>
                <a:cs typeface="Arial"/>
              </a:rPr>
              <a:t>2. Experimental CO Injection Test in Shale Rock – Y. B. </a:t>
            </a:r>
            <a:r>
              <a:rPr lang="en-US" sz="2000" dirty="0" err="1">
                <a:latin typeface="Arial"/>
                <a:cs typeface="Arial"/>
              </a:rPr>
              <a:t>Coskuner</a:t>
            </a:r>
            <a:r>
              <a:rPr lang="en-US" sz="2000" dirty="0">
                <a:latin typeface="Arial"/>
                <a:cs typeface="Arial"/>
              </a:rPr>
              <a:t> &amp; P. </a:t>
            </a:r>
            <a:r>
              <a:rPr lang="en-US" sz="2000" dirty="0" err="1">
                <a:latin typeface="Arial"/>
                <a:cs typeface="Arial"/>
              </a:rPr>
              <a:t>Trost</a:t>
            </a:r>
            <a:endParaRPr lang="en-US" sz="2000" dirty="0">
              <a:latin typeface="Arial"/>
              <a:cs typeface="Arial"/>
            </a:endParaRPr>
          </a:p>
          <a:p>
            <a:pPr>
              <a:spcBef>
                <a:spcPct val="50000"/>
              </a:spcBef>
            </a:pPr>
            <a:r>
              <a:rPr lang="en-US" sz="2000" dirty="0">
                <a:latin typeface="Arial"/>
                <a:cs typeface="Arial"/>
              </a:rPr>
              <a:t>3. A Trilinear Hindered Transport Model in Nanoporous Media – T. </a:t>
            </a:r>
            <a:r>
              <a:rPr lang="en-US" sz="2000" dirty="0" err="1">
                <a:latin typeface="Arial"/>
                <a:cs typeface="Arial"/>
              </a:rPr>
              <a:t>Calisgan</a:t>
            </a:r>
            <a:endParaRPr lang="en-US" sz="2000" dirty="0">
              <a:latin typeface="Arial"/>
              <a:cs typeface="Arial"/>
            </a:endParaRPr>
          </a:p>
          <a:p>
            <a:pPr>
              <a:spcBef>
                <a:spcPct val="50000"/>
              </a:spcBef>
            </a:pPr>
            <a:r>
              <a:rPr lang="en-US" sz="2000" dirty="0">
                <a:latin typeface="Arial"/>
                <a:cs typeface="Arial"/>
              </a:rPr>
              <a:t>4. Adsorption of Hydrocarbons on a Calcite Wall by MD Simulation – Y. B. </a:t>
            </a:r>
            <a:r>
              <a:rPr lang="en-US" sz="2000" dirty="0" err="1">
                <a:latin typeface="Arial"/>
                <a:cs typeface="Arial"/>
              </a:rPr>
              <a:t>Coskuner</a:t>
            </a:r>
            <a:endParaRPr lang="en-US" sz="2000" dirty="0">
              <a:latin typeface="Arial"/>
              <a:cs typeface="Arial"/>
            </a:endParaRPr>
          </a:p>
          <a:p>
            <a:pPr>
              <a:spcBef>
                <a:spcPct val="50000"/>
              </a:spcBef>
            </a:pPr>
            <a:r>
              <a:rPr lang="en-US" sz="2000" dirty="0">
                <a:latin typeface="Arial"/>
                <a:cs typeface="Arial"/>
              </a:rPr>
              <a:t>5. CO</a:t>
            </a:r>
            <a:r>
              <a:rPr lang="en-US" sz="2000" baseline="-25000" dirty="0">
                <a:latin typeface="Arial"/>
                <a:cs typeface="Arial"/>
              </a:rPr>
              <a:t>2</a:t>
            </a:r>
            <a:r>
              <a:rPr lang="en-US" sz="2000" dirty="0">
                <a:latin typeface="Arial"/>
                <a:cs typeface="Arial"/>
              </a:rPr>
              <a:t>-Mediated </a:t>
            </a:r>
            <a:r>
              <a:rPr lang="en-US" sz="2000" dirty="0" err="1">
                <a:latin typeface="Arial"/>
                <a:cs typeface="Arial"/>
              </a:rPr>
              <a:t>Decane</a:t>
            </a:r>
            <a:r>
              <a:rPr lang="en-US" sz="2000" dirty="0">
                <a:latin typeface="Arial"/>
                <a:cs typeface="Arial"/>
              </a:rPr>
              <a:t> Transport in Nanopores – R. </a:t>
            </a:r>
            <a:r>
              <a:rPr lang="en-US" sz="2000" dirty="0" err="1">
                <a:latin typeface="Arial"/>
                <a:cs typeface="Arial"/>
              </a:rPr>
              <a:t>Qiao</a:t>
            </a:r>
            <a:r>
              <a:rPr lang="en-US" sz="2000" dirty="0">
                <a:latin typeface="Arial"/>
                <a:cs typeface="Arial"/>
              </a:rPr>
              <a:t> (Guest Presentation from Virginia Tech.)</a:t>
            </a:r>
          </a:p>
          <a:p>
            <a:pPr>
              <a:spcBef>
                <a:spcPct val="50000"/>
              </a:spcBef>
            </a:pPr>
            <a:r>
              <a:rPr lang="en-US" sz="2000" dirty="0">
                <a:latin typeface="Arial"/>
                <a:cs typeface="Arial"/>
              </a:rPr>
              <a:t>6. Estimating relative permeability from two-phase flow experiments in microfluidic micromodels – M. </a:t>
            </a:r>
            <a:r>
              <a:rPr lang="en-US" sz="2000" dirty="0" err="1">
                <a:latin typeface="Arial"/>
                <a:cs typeface="Arial"/>
              </a:rPr>
              <a:t>Madalimov</a:t>
            </a:r>
            <a:endParaRPr lang="en-US" sz="2000" dirty="0">
              <a:latin typeface="Arial"/>
              <a:cs typeface="Arial"/>
            </a:endParaRPr>
          </a:p>
          <a:p>
            <a:pPr>
              <a:spcBef>
                <a:spcPct val="50000"/>
              </a:spcBef>
            </a:pPr>
            <a:r>
              <a:rPr lang="en-US" sz="2000" dirty="0">
                <a:latin typeface="Arial"/>
                <a:cs typeface="Arial"/>
              </a:rPr>
              <a:t>7. Pseudopressure Formulation for Multiphase Flow in Naturally Fractured Reservoirs – M. Al-Ali</a:t>
            </a: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10</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2590581" cy="523220"/>
          </a:xfrm>
          <a:prstGeom prst="rect">
            <a:avLst/>
          </a:prstGeom>
        </p:spPr>
        <p:txBody>
          <a:bodyPr wrap="none">
            <a:spAutoFit/>
          </a:bodyPr>
          <a:lstStyle/>
          <a:p>
            <a:r>
              <a:rPr lang="en-US" sz="2800" b="1" dirty="0">
                <a:solidFill>
                  <a:srgbClr val="000000"/>
                </a:solidFill>
                <a:latin typeface="Arial Rounded MT Bold"/>
                <a:cs typeface="Arial Rounded MT Bold"/>
              </a:rPr>
              <a:t>Presentations</a:t>
            </a:r>
          </a:p>
        </p:txBody>
      </p:sp>
      <p:sp>
        <p:nvSpPr>
          <p:cNvPr id="18" name="TextBox 17">
            <a:extLst>
              <a:ext uri="{FF2B5EF4-FFF2-40B4-BE49-F238E27FC236}">
                <a16:creationId xmlns:a16="http://schemas.microsoft.com/office/drawing/2014/main" id="{C7FDA2B5-62C1-D143-A7E6-9D779A673C07}"/>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0" name="Audio 9">
            <a:hlinkClick r:id="" action="ppaction://media"/>
            <a:extLst>
              <a:ext uri="{FF2B5EF4-FFF2-40B4-BE49-F238E27FC236}">
                <a16:creationId xmlns:a16="http://schemas.microsoft.com/office/drawing/2014/main" id="{02265BB8-8057-4BBD-9237-CC36408434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0413" y="6094413"/>
            <a:ext cx="609600" cy="609600"/>
          </a:xfrm>
          <a:prstGeom prst="rect">
            <a:avLst/>
          </a:prstGeom>
        </p:spPr>
      </p:pic>
    </p:spTree>
    <p:extLst>
      <p:ext uri="{BB962C8B-B14F-4D97-AF65-F5344CB8AC3E}">
        <p14:creationId xmlns:p14="http://schemas.microsoft.com/office/powerpoint/2010/main" val="3289805859"/>
      </p:ext>
    </p:extLst>
  </p:cSld>
  <p:clrMapOvr>
    <a:masterClrMapping/>
  </p:clrMapOvr>
  <mc:AlternateContent xmlns:mc="http://schemas.openxmlformats.org/markup-compatibility/2006" xmlns:p14="http://schemas.microsoft.com/office/powerpoint/2010/main">
    <mc:Choice Requires="p14">
      <p:transition spd="slow" p14:dur="2000" advTm="60034"/>
    </mc:Choice>
    <mc:Fallback xmlns="">
      <p:transition spd="slow" advTm="60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351956" y="1021522"/>
            <a:ext cx="870724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2000" dirty="0">
                <a:latin typeface="Arial"/>
                <a:cs typeface="Arial"/>
              </a:rPr>
              <a:t>List of Presentations (Cont.)</a:t>
            </a:r>
          </a:p>
          <a:p>
            <a:pPr>
              <a:spcBef>
                <a:spcPct val="50000"/>
              </a:spcBef>
            </a:pPr>
            <a:r>
              <a:rPr lang="en-US" sz="2000" dirty="0">
                <a:latin typeface="Arial"/>
                <a:cs typeface="Arial"/>
              </a:rPr>
              <a:t>8. Transient Flow Modeling of Diagnostic Fracture Injection Tests in Fractured Formations – M. Mohamed</a:t>
            </a:r>
          </a:p>
          <a:p>
            <a:pPr>
              <a:spcBef>
                <a:spcPct val="50000"/>
              </a:spcBef>
            </a:pPr>
            <a:r>
              <a:rPr lang="en-US" sz="2000" dirty="0">
                <a:latin typeface="Arial"/>
                <a:cs typeface="Arial"/>
              </a:rPr>
              <a:t>9. Characterization of HF Geometry and Conductivity using Post-Stage-Pressure-Decay (PSPD) – M. Mohamed</a:t>
            </a:r>
          </a:p>
          <a:p>
            <a:pPr>
              <a:spcBef>
                <a:spcPct val="50000"/>
              </a:spcBef>
            </a:pPr>
            <a:r>
              <a:rPr lang="en-US" sz="2000" dirty="0">
                <a:latin typeface="Arial"/>
                <a:cs typeface="Arial"/>
              </a:rPr>
              <a:t>10. Assessing the Technical and Economic Viability of Non-Source, Tight-Oil Formations as High Potential Oil Resource – M. </a:t>
            </a:r>
            <a:r>
              <a:rPr lang="en-US" sz="2000" dirty="0" err="1">
                <a:latin typeface="Arial"/>
                <a:cs typeface="Arial"/>
              </a:rPr>
              <a:t>Althani</a:t>
            </a:r>
            <a:endParaRPr lang="en-US" sz="2000" dirty="0">
              <a:latin typeface="Arial"/>
              <a:cs typeface="Arial"/>
            </a:endParaRPr>
          </a:p>
          <a:p>
            <a:pPr>
              <a:spcBef>
                <a:spcPct val="50000"/>
              </a:spcBef>
            </a:pPr>
            <a:r>
              <a:rPr lang="en-US" sz="2000" dirty="0">
                <a:latin typeface="Arial"/>
                <a:cs typeface="Arial"/>
              </a:rPr>
              <a:t>11. Overview of Hydrogen Sulfide Removal – M. </a:t>
            </a:r>
            <a:r>
              <a:rPr lang="en-US" sz="2000" dirty="0" err="1">
                <a:latin typeface="Arial"/>
                <a:cs typeface="Arial"/>
              </a:rPr>
              <a:t>Makhatova</a:t>
            </a:r>
            <a:endParaRPr lang="en-US" sz="2000" dirty="0">
              <a:latin typeface="Arial"/>
              <a:cs typeface="Arial"/>
            </a:endParaRPr>
          </a:p>
          <a:p>
            <a:pPr>
              <a:spcBef>
                <a:spcPct val="50000"/>
              </a:spcBef>
            </a:pPr>
            <a:r>
              <a:rPr lang="en-US" sz="2000" dirty="0">
                <a:latin typeface="Arial"/>
                <a:cs typeface="Arial"/>
              </a:rPr>
              <a:t>12. Feasibility Study of Gas Injection in Low-Perm </a:t>
            </a:r>
            <a:r>
              <a:rPr lang="en-US" sz="2000" dirty="0" err="1">
                <a:latin typeface="Arial"/>
                <a:cs typeface="Arial"/>
              </a:rPr>
              <a:t>Changqing</a:t>
            </a:r>
            <a:r>
              <a:rPr lang="en-US" sz="2000" dirty="0">
                <a:latin typeface="Arial"/>
                <a:cs typeface="Arial"/>
              </a:rPr>
              <a:t> Oilfield – Y. Tian, O. </a:t>
            </a:r>
            <a:r>
              <a:rPr lang="en-US" sz="2000" dirty="0" err="1">
                <a:latin typeface="Arial"/>
                <a:cs typeface="Arial"/>
              </a:rPr>
              <a:t>Uzun</a:t>
            </a:r>
            <a:r>
              <a:rPr lang="en-US" sz="2000" dirty="0">
                <a:latin typeface="Arial"/>
                <a:cs typeface="Arial"/>
              </a:rPr>
              <a:t>, Y. Shen, H. </a:t>
            </a:r>
            <a:r>
              <a:rPr lang="en-US" sz="2000" dirty="0" err="1">
                <a:latin typeface="Arial"/>
                <a:cs typeface="Arial"/>
              </a:rPr>
              <a:t>Kazemi</a:t>
            </a:r>
            <a:r>
              <a:rPr lang="en-US" sz="2000" dirty="0">
                <a:latin typeface="Arial"/>
                <a:cs typeface="Arial"/>
              </a:rPr>
              <a:t>, Y-S. Wu</a:t>
            </a:r>
          </a:p>
          <a:p>
            <a:pPr>
              <a:spcBef>
                <a:spcPct val="50000"/>
              </a:spcBef>
            </a:pPr>
            <a:r>
              <a:rPr lang="en-US" sz="2000" dirty="0">
                <a:latin typeface="Arial"/>
                <a:cs typeface="Arial"/>
              </a:rPr>
              <a:t>13. Simulation Study of Water-Cut Surge after CO</a:t>
            </a:r>
            <a:r>
              <a:rPr lang="en-US" sz="2000" baseline="-25000" dirty="0">
                <a:latin typeface="Arial"/>
                <a:cs typeface="Arial"/>
              </a:rPr>
              <a:t>2</a:t>
            </a:r>
            <a:r>
              <a:rPr lang="en-US" sz="2000" dirty="0">
                <a:latin typeface="Arial"/>
                <a:cs typeface="Arial"/>
              </a:rPr>
              <a:t> Injection in Tight Oil Reservoirs – C. Zhang</a:t>
            </a: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11</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2590581" cy="523220"/>
          </a:xfrm>
          <a:prstGeom prst="rect">
            <a:avLst/>
          </a:prstGeom>
        </p:spPr>
        <p:txBody>
          <a:bodyPr wrap="none">
            <a:spAutoFit/>
          </a:bodyPr>
          <a:lstStyle/>
          <a:p>
            <a:r>
              <a:rPr lang="en-US" sz="2800" b="1" dirty="0">
                <a:solidFill>
                  <a:srgbClr val="000000"/>
                </a:solidFill>
                <a:latin typeface="Arial Rounded MT Bold"/>
                <a:cs typeface="Arial Rounded MT Bold"/>
              </a:rPr>
              <a:t>Presentations</a:t>
            </a:r>
          </a:p>
        </p:txBody>
      </p:sp>
      <p:sp>
        <p:nvSpPr>
          <p:cNvPr id="18" name="TextBox 17">
            <a:extLst>
              <a:ext uri="{FF2B5EF4-FFF2-40B4-BE49-F238E27FC236}">
                <a16:creationId xmlns:a16="http://schemas.microsoft.com/office/drawing/2014/main" id="{C7FDA2B5-62C1-D143-A7E6-9D779A673C07}"/>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8" name="Audio 7">
            <a:hlinkClick r:id="" action="ppaction://media"/>
            <a:extLst>
              <a:ext uri="{FF2B5EF4-FFF2-40B4-BE49-F238E27FC236}">
                <a16:creationId xmlns:a16="http://schemas.microsoft.com/office/drawing/2014/main" id="{27C823B1-29D8-4AF0-AF16-CA4CAC67B5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0413" y="6094413"/>
            <a:ext cx="609600" cy="609600"/>
          </a:xfrm>
          <a:prstGeom prst="rect">
            <a:avLst/>
          </a:prstGeom>
        </p:spPr>
      </p:pic>
    </p:spTree>
    <p:extLst>
      <p:ext uri="{BB962C8B-B14F-4D97-AF65-F5344CB8AC3E}">
        <p14:creationId xmlns:p14="http://schemas.microsoft.com/office/powerpoint/2010/main" val="2856288701"/>
      </p:ext>
    </p:extLst>
  </p:cSld>
  <p:clrMapOvr>
    <a:masterClrMapping/>
  </p:clrMapOvr>
  <mc:AlternateContent xmlns:mc="http://schemas.openxmlformats.org/markup-compatibility/2006" xmlns:p14="http://schemas.microsoft.com/office/powerpoint/2010/main">
    <mc:Choice Requires="p14">
      <p:transition spd="slow" p14:dur="2000" advTm="57504"/>
    </mc:Choice>
    <mc:Fallback xmlns="">
      <p:transition spd="slow" advTm="57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12</a:t>
            </a:fld>
            <a:endParaRPr lang="en-US" sz="1400" dirty="0">
              <a:solidFill>
                <a:srgbClr val="000000"/>
              </a:solidFill>
            </a:endParaRPr>
          </a:p>
        </p:txBody>
      </p:sp>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9" name="TextBox 18">
            <a:extLst>
              <a:ext uri="{FF2B5EF4-FFF2-40B4-BE49-F238E27FC236}">
                <a16:creationId xmlns:a16="http://schemas.microsoft.com/office/drawing/2014/main" id="{EB5A0379-4341-1A45-8B0B-0430C218D1D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sp>
        <p:nvSpPr>
          <p:cNvPr id="15" name="Rectangle 14">
            <a:extLst>
              <a:ext uri="{FF2B5EF4-FFF2-40B4-BE49-F238E27FC236}">
                <a16:creationId xmlns:a16="http://schemas.microsoft.com/office/drawing/2014/main" id="{39906214-4FB9-48A9-955F-175F755130EF}"/>
              </a:ext>
            </a:extLst>
          </p:cNvPr>
          <p:cNvSpPr/>
          <p:nvPr/>
        </p:nvSpPr>
        <p:spPr>
          <a:xfrm>
            <a:off x="436755" y="94056"/>
            <a:ext cx="2345579" cy="523220"/>
          </a:xfrm>
          <a:prstGeom prst="rect">
            <a:avLst/>
          </a:prstGeom>
        </p:spPr>
        <p:txBody>
          <a:bodyPr wrap="none">
            <a:spAutoFit/>
          </a:bodyPr>
          <a:lstStyle/>
          <a:p>
            <a:r>
              <a:rPr lang="en-US" sz="2800" b="1" dirty="0">
                <a:solidFill>
                  <a:srgbClr val="000000"/>
                </a:solidFill>
                <a:latin typeface="Arial Rounded MT Bold"/>
                <a:cs typeface="Arial Rounded MT Bold"/>
              </a:rPr>
              <a:t>THANK YOU</a:t>
            </a:r>
          </a:p>
        </p:txBody>
      </p:sp>
      <p:sp>
        <p:nvSpPr>
          <p:cNvPr id="2" name="TextBox 1">
            <a:extLst>
              <a:ext uri="{FF2B5EF4-FFF2-40B4-BE49-F238E27FC236}">
                <a16:creationId xmlns:a16="http://schemas.microsoft.com/office/drawing/2014/main" id="{41876435-AD3C-7644-A993-3B9FC75D025B}"/>
              </a:ext>
            </a:extLst>
          </p:cNvPr>
          <p:cNvSpPr txBox="1"/>
          <p:nvPr/>
        </p:nvSpPr>
        <p:spPr>
          <a:xfrm>
            <a:off x="1162040" y="1840524"/>
            <a:ext cx="7223379" cy="3046988"/>
          </a:xfrm>
          <a:prstGeom prst="rect">
            <a:avLst/>
          </a:prstGeom>
          <a:noFill/>
        </p:spPr>
        <p:txBody>
          <a:bodyPr wrap="square" rtlCol="0">
            <a:spAutoFit/>
          </a:bodyPr>
          <a:lstStyle/>
          <a:p>
            <a:r>
              <a:rPr lang="en-US" dirty="0"/>
              <a:t>Please send your questions or comments to us</a:t>
            </a:r>
          </a:p>
          <a:p>
            <a:r>
              <a:rPr lang="en-US" dirty="0"/>
              <a:t>Erdal Ozkan: </a:t>
            </a:r>
            <a:r>
              <a:rPr lang="en-US" dirty="0">
                <a:hlinkClick r:id="rId4"/>
              </a:rPr>
              <a:t>eozkan@mines.edu</a:t>
            </a:r>
            <a:endParaRPr lang="en-US" dirty="0"/>
          </a:p>
          <a:p>
            <a:r>
              <a:rPr lang="en-US" dirty="0" err="1"/>
              <a:t>Xiaolong</a:t>
            </a:r>
            <a:r>
              <a:rPr lang="en-US" dirty="0"/>
              <a:t> </a:t>
            </a:r>
            <a:r>
              <a:rPr lang="en-US" dirty="0" err="1"/>
              <a:t>Yin:</a:t>
            </a:r>
            <a:r>
              <a:rPr lang="en-US" dirty="0" err="1">
                <a:hlinkClick r:id="rId5"/>
              </a:rPr>
              <a:t>xyin@mines.edu</a:t>
            </a:r>
            <a:endParaRPr lang="en-US" dirty="0"/>
          </a:p>
          <a:p>
            <a:endParaRPr lang="en-US" dirty="0"/>
          </a:p>
          <a:p>
            <a:r>
              <a:rPr lang="en-US" dirty="0"/>
              <a:t>We will be happy to set up a Zoom meeting to discuss your questions and comments and provide more details if needed </a:t>
            </a:r>
          </a:p>
          <a:p>
            <a:endParaRPr lang="en-US" dirty="0"/>
          </a:p>
        </p:txBody>
      </p:sp>
      <p:pic>
        <p:nvPicPr>
          <p:cNvPr id="3" name="Audio 2">
            <a:hlinkClick r:id="" action="ppaction://media"/>
            <a:extLst>
              <a:ext uri="{FF2B5EF4-FFF2-40B4-BE49-F238E27FC236}">
                <a16:creationId xmlns:a16="http://schemas.microsoft.com/office/drawing/2014/main" id="{13FC20CE-CF9F-446F-96B6-287CC3EC64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0413" y="6094413"/>
            <a:ext cx="609600" cy="609600"/>
          </a:xfrm>
          <a:prstGeom prst="rect">
            <a:avLst/>
          </a:prstGeom>
        </p:spPr>
      </p:pic>
    </p:spTree>
    <p:extLst>
      <p:ext uri="{BB962C8B-B14F-4D97-AF65-F5344CB8AC3E}">
        <p14:creationId xmlns:p14="http://schemas.microsoft.com/office/powerpoint/2010/main" val="3896070344"/>
      </p:ext>
    </p:extLst>
  </p:cSld>
  <p:clrMapOvr>
    <a:masterClrMapping/>
  </p:clrMapOvr>
  <mc:AlternateContent xmlns:mc="http://schemas.openxmlformats.org/markup-compatibility/2006" xmlns:p14="http://schemas.microsoft.com/office/powerpoint/2010/main">
    <mc:Choice Requires="p14">
      <p:transition spd="slow" p14:dur="2000" advTm="21669"/>
    </mc:Choice>
    <mc:Fallback xmlns="">
      <p:transition spd="slow" advTm="21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6" name="Rectangle 15"/>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544798" y="4523384"/>
            <a:ext cx="82125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3200" dirty="0">
                <a:latin typeface="Arial"/>
                <a:cs typeface="Arial"/>
              </a:rPr>
              <a:t>Erdal Ozkan</a:t>
            </a: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2</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2311017" cy="523220"/>
          </a:xfrm>
          <a:prstGeom prst="rect">
            <a:avLst/>
          </a:prstGeom>
        </p:spPr>
        <p:txBody>
          <a:bodyPr wrap="none">
            <a:spAutoFit/>
          </a:bodyPr>
          <a:lstStyle/>
          <a:p>
            <a:r>
              <a:rPr lang="en-US" sz="2800" b="1" dirty="0">
                <a:solidFill>
                  <a:srgbClr val="000000"/>
                </a:solidFill>
                <a:latin typeface="Arial Rounded MT Bold"/>
                <a:cs typeface="Arial Rounded MT Bold"/>
              </a:rPr>
              <a:t>Introduction</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6" name="Recorded Sound">
            <a:hlinkClick r:id="" action="ppaction://media"/>
            <a:extLst>
              <a:ext uri="{FF2B5EF4-FFF2-40B4-BE49-F238E27FC236}">
                <a16:creationId xmlns:a16="http://schemas.microsoft.com/office/drawing/2014/main" id="{913C2495-0CDB-5049-9882-10C31757B5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6401" y="5879207"/>
            <a:ext cx="812800" cy="812800"/>
          </a:xfrm>
          <a:prstGeom prst="rect">
            <a:avLst/>
          </a:prstGeom>
        </p:spPr>
      </p:pic>
    </p:spTree>
    <p:extLst>
      <p:ext uri="{BB962C8B-B14F-4D97-AF65-F5344CB8AC3E}">
        <p14:creationId xmlns:p14="http://schemas.microsoft.com/office/powerpoint/2010/main" val="1172803065"/>
      </p:ext>
    </p:extLst>
  </p:cSld>
  <p:clrMapOvr>
    <a:masterClrMapping/>
  </p:clrMapOvr>
  <mc:AlternateContent xmlns:mc="http://schemas.openxmlformats.org/markup-compatibility/2006" xmlns:p14="http://schemas.microsoft.com/office/powerpoint/2010/main">
    <mc:Choice Requires="p14">
      <p:transition spd="slow" p14:dur="2000" advTm="25543"/>
    </mc:Choice>
    <mc:Fallback xmlns="">
      <p:transition spd="slow" advTm="255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6" name="Rectangle 15"/>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777451" y="1160133"/>
            <a:ext cx="8212561"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1800" dirty="0">
                <a:latin typeface="Arial"/>
                <a:cs typeface="Arial"/>
              </a:rPr>
              <a:t>UREP was formed in Nov. 2012</a:t>
            </a:r>
          </a:p>
          <a:p>
            <a:pPr>
              <a:spcBef>
                <a:spcPct val="50000"/>
              </a:spcBef>
            </a:pPr>
            <a:r>
              <a:rPr lang="en-US" sz="1800" dirty="0">
                <a:latin typeface="Arial"/>
                <a:cs typeface="Arial"/>
              </a:rPr>
              <a:t>Currently we are in the 2</a:t>
            </a:r>
            <a:r>
              <a:rPr lang="en-US" sz="1800" baseline="30000" dirty="0">
                <a:latin typeface="Arial"/>
                <a:cs typeface="Arial"/>
              </a:rPr>
              <a:t>nd</a:t>
            </a:r>
            <a:r>
              <a:rPr lang="en-US" sz="1800" dirty="0">
                <a:latin typeface="Arial"/>
                <a:cs typeface="Arial"/>
              </a:rPr>
              <a:t> year of Phase 4 (each phase is 2 years)</a:t>
            </a:r>
          </a:p>
          <a:p>
            <a:pPr>
              <a:spcBef>
                <a:spcPct val="50000"/>
              </a:spcBef>
            </a:pPr>
            <a:r>
              <a:rPr lang="en-US" sz="1800" dirty="0">
                <a:latin typeface="Arial"/>
                <a:cs typeface="Arial"/>
              </a:rPr>
              <a:t>Over the past 8 years, we have been through two major downturns (the second downturn is still unfolding)</a:t>
            </a:r>
          </a:p>
          <a:p>
            <a:pPr>
              <a:spcBef>
                <a:spcPct val="50000"/>
              </a:spcBef>
            </a:pPr>
            <a:r>
              <a:rPr lang="en-US" sz="1800" dirty="0">
                <a:latin typeface="Arial"/>
                <a:cs typeface="Arial"/>
              </a:rPr>
              <a:t>Our membership has fluctuated between 4 and 14 (currently at 5)</a:t>
            </a:r>
          </a:p>
          <a:p>
            <a:pPr>
              <a:spcBef>
                <a:spcPct val="50000"/>
              </a:spcBef>
            </a:pPr>
            <a:r>
              <a:rPr lang="en-US" sz="1800" dirty="0">
                <a:latin typeface="Arial"/>
                <a:cs typeface="Arial"/>
              </a:rPr>
              <a:t>Despite sharp drops in funding during downturns, we continued to deliver:</a:t>
            </a:r>
          </a:p>
          <a:p>
            <a:pPr>
              <a:spcBef>
                <a:spcPct val="50000"/>
              </a:spcBef>
            </a:pPr>
            <a:r>
              <a:rPr lang="en-US" sz="1600" dirty="0">
                <a:latin typeface="Arial"/>
                <a:cs typeface="Arial"/>
              </a:rPr>
              <a:t>      Over 8 Years:</a:t>
            </a:r>
          </a:p>
          <a:p>
            <a:pPr>
              <a:spcBef>
                <a:spcPts val="600"/>
              </a:spcBef>
            </a:pPr>
            <a:r>
              <a:rPr lang="en-US" sz="1600" dirty="0">
                <a:latin typeface="Arial"/>
                <a:cs typeface="Arial"/>
              </a:rPr>
              <a:t>	79 technical papers</a:t>
            </a:r>
          </a:p>
          <a:p>
            <a:pPr>
              <a:spcBef>
                <a:spcPts val="600"/>
              </a:spcBef>
            </a:pPr>
            <a:r>
              <a:rPr lang="en-US" sz="1600" dirty="0">
                <a:latin typeface="Arial"/>
                <a:cs typeface="Arial"/>
              </a:rPr>
              <a:t>	40 graduate students (20 PhD and 20 MSc) and 2 Post Docs </a:t>
            </a:r>
          </a:p>
          <a:p>
            <a:pPr>
              <a:spcBef>
                <a:spcPts val="600"/>
              </a:spcBef>
            </a:pPr>
            <a:r>
              <a:rPr lang="en-US" sz="1600" dirty="0">
                <a:latin typeface="Arial"/>
                <a:cs typeface="Arial"/>
              </a:rPr>
              <a:t>	8 PhD and 18 MSc graduates</a:t>
            </a:r>
          </a:p>
          <a:p>
            <a:pPr>
              <a:spcBef>
                <a:spcPts val="600"/>
              </a:spcBef>
            </a:pPr>
            <a:r>
              <a:rPr lang="en-US" sz="1600" dirty="0">
                <a:latin typeface="Arial"/>
                <a:cs typeface="Arial"/>
              </a:rPr>
              <a:t>	Financial support for 15 graduate and 3 undergraduate students</a:t>
            </a:r>
          </a:p>
          <a:p>
            <a:pPr>
              <a:spcBef>
                <a:spcPct val="50000"/>
              </a:spcBef>
            </a:pPr>
            <a:r>
              <a:rPr lang="en-US" sz="1600" dirty="0">
                <a:latin typeface="Arial"/>
                <a:cs typeface="Arial"/>
              </a:rPr>
              <a:t>      Currently:  </a:t>
            </a:r>
          </a:p>
          <a:p>
            <a:pPr>
              <a:spcBef>
                <a:spcPts val="600"/>
              </a:spcBef>
            </a:pPr>
            <a:r>
              <a:rPr lang="en-US" sz="1600" dirty="0">
                <a:latin typeface="Arial"/>
                <a:cs typeface="Arial"/>
              </a:rPr>
              <a:t>	8 PhD and 2 MSc students</a:t>
            </a:r>
          </a:p>
          <a:p>
            <a:pPr>
              <a:spcBef>
                <a:spcPts val="600"/>
              </a:spcBef>
            </a:pPr>
            <a:r>
              <a:rPr lang="en-US" sz="1600" dirty="0">
                <a:latin typeface="Arial"/>
                <a:cs typeface="Arial"/>
              </a:rPr>
              <a:t>	Financial support for 5 graduate students</a:t>
            </a: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3</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2311017" cy="523220"/>
          </a:xfrm>
          <a:prstGeom prst="rect">
            <a:avLst/>
          </a:prstGeom>
        </p:spPr>
        <p:txBody>
          <a:bodyPr wrap="none">
            <a:spAutoFit/>
          </a:bodyPr>
          <a:lstStyle/>
          <a:p>
            <a:r>
              <a:rPr lang="en-US" sz="2800" b="1" dirty="0">
                <a:solidFill>
                  <a:srgbClr val="000000"/>
                </a:solidFill>
                <a:latin typeface="Arial Rounded MT Bold"/>
                <a:cs typeface="Arial Rounded MT Bold"/>
              </a:rPr>
              <a:t>Introduction</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7" name="Recorded Sound">
            <a:hlinkClick r:id="" action="ppaction://media"/>
            <a:extLst>
              <a:ext uri="{FF2B5EF4-FFF2-40B4-BE49-F238E27FC236}">
                <a16:creationId xmlns:a16="http://schemas.microsoft.com/office/drawing/2014/main" id="{376618E2-8131-9242-BD3B-E2E00537EE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3212" y="5844550"/>
            <a:ext cx="812800" cy="812800"/>
          </a:xfrm>
          <a:prstGeom prst="rect">
            <a:avLst/>
          </a:prstGeom>
        </p:spPr>
      </p:pic>
    </p:spTree>
    <p:extLst>
      <p:ext uri="{BB962C8B-B14F-4D97-AF65-F5344CB8AC3E}">
        <p14:creationId xmlns:p14="http://schemas.microsoft.com/office/powerpoint/2010/main" val="25414360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0"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6" name="Rectangle 15"/>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777452" y="1634835"/>
            <a:ext cx="8212561"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1800" dirty="0">
                <a:latin typeface="Arial"/>
                <a:cs typeface="Arial"/>
              </a:rPr>
              <a:t>In Nov. 2020, we will complete Phase 4 and start Phase 5</a:t>
            </a:r>
          </a:p>
          <a:p>
            <a:pPr>
              <a:spcBef>
                <a:spcPct val="50000"/>
              </a:spcBef>
            </a:pPr>
            <a:r>
              <a:rPr lang="en-US" sz="1800" dirty="0">
                <a:latin typeface="Arial"/>
                <a:cs typeface="Arial"/>
              </a:rPr>
              <a:t>We hope to keep our current members and add new ones; </a:t>
            </a:r>
          </a:p>
          <a:p>
            <a:pPr>
              <a:spcBef>
                <a:spcPct val="50000"/>
              </a:spcBef>
            </a:pPr>
            <a:r>
              <a:rPr lang="en-US" sz="1800" dirty="0">
                <a:latin typeface="Arial"/>
                <a:cs typeface="Arial"/>
              </a:rPr>
              <a:t>Our plans are conservative in anticipation of potential challenges</a:t>
            </a:r>
          </a:p>
          <a:p>
            <a:pPr>
              <a:spcBef>
                <a:spcPct val="50000"/>
              </a:spcBef>
            </a:pPr>
            <a:r>
              <a:rPr lang="en-US" sz="1800" dirty="0">
                <a:latin typeface="Arial"/>
                <a:cs typeface="Arial"/>
              </a:rPr>
              <a:t>First priority is to support our current students to complete their research </a:t>
            </a:r>
          </a:p>
          <a:p>
            <a:pPr>
              <a:spcBef>
                <a:spcPct val="50000"/>
              </a:spcBef>
            </a:pPr>
            <a:r>
              <a:rPr lang="en-US" sz="1800" dirty="0">
                <a:latin typeface="Arial"/>
                <a:cs typeface="Arial"/>
              </a:rPr>
              <a:t>We have reserves to continue our core research in 2021 (if we drop members) </a:t>
            </a:r>
          </a:p>
          <a:p>
            <a:pPr>
              <a:spcBef>
                <a:spcPct val="50000"/>
              </a:spcBef>
            </a:pPr>
            <a:r>
              <a:rPr lang="en-US" sz="1800" dirty="0">
                <a:latin typeface="Arial"/>
                <a:cs typeface="Arial"/>
              </a:rPr>
              <a:t>If we maintain or increase current membership we will expand our research</a:t>
            </a:r>
          </a:p>
          <a:p>
            <a:pPr>
              <a:spcBef>
                <a:spcPct val="50000"/>
              </a:spcBef>
            </a:pPr>
            <a:r>
              <a:rPr lang="en-US" sz="1800" dirty="0">
                <a:latin typeface="Arial"/>
                <a:cs typeface="Arial"/>
              </a:rPr>
              <a:t> </a:t>
            </a:r>
          </a:p>
          <a:p>
            <a:pPr>
              <a:spcBef>
                <a:spcPct val="50000"/>
              </a:spcBef>
            </a:pPr>
            <a:endParaRPr lang="en-US" sz="1800" dirty="0">
              <a:latin typeface="Arial"/>
              <a:cs typeface="Arial"/>
            </a:endParaRPr>
          </a:p>
          <a:p>
            <a:pPr>
              <a:spcBef>
                <a:spcPct val="50000"/>
              </a:spcBef>
            </a:pPr>
            <a:endParaRPr lang="en-US" sz="1800" dirty="0">
              <a:latin typeface="Arial"/>
              <a:cs typeface="Arial"/>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4</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2311017" cy="523220"/>
          </a:xfrm>
          <a:prstGeom prst="rect">
            <a:avLst/>
          </a:prstGeom>
        </p:spPr>
        <p:txBody>
          <a:bodyPr wrap="none">
            <a:spAutoFit/>
          </a:bodyPr>
          <a:lstStyle/>
          <a:p>
            <a:r>
              <a:rPr lang="en-US" sz="2800" b="1" dirty="0">
                <a:solidFill>
                  <a:srgbClr val="000000"/>
                </a:solidFill>
                <a:latin typeface="Arial Rounded MT Bold"/>
                <a:cs typeface="Arial Rounded MT Bold"/>
              </a:rPr>
              <a:t>Introduction</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6" name="Recorded Sound">
            <a:hlinkClick r:id="" action="ppaction://media"/>
            <a:extLst>
              <a:ext uri="{FF2B5EF4-FFF2-40B4-BE49-F238E27FC236}">
                <a16:creationId xmlns:a16="http://schemas.microsoft.com/office/drawing/2014/main" id="{38A6DB93-6BE8-8D49-B60A-0EF956CD02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9666" y="5864743"/>
            <a:ext cx="812800" cy="812800"/>
          </a:xfrm>
          <a:prstGeom prst="rect">
            <a:avLst/>
          </a:prstGeom>
        </p:spPr>
      </p:pic>
    </p:spTree>
    <p:extLst>
      <p:ext uri="{BB962C8B-B14F-4D97-AF65-F5344CB8AC3E}">
        <p14:creationId xmlns:p14="http://schemas.microsoft.com/office/powerpoint/2010/main" val="2937196677"/>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544798" y="1144677"/>
            <a:ext cx="8815987" cy="481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2000" dirty="0">
                <a:latin typeface="Arial"/>
                <a:cs typeface="Arial"/>
              </a:rPr>
              <a:t>Experimental:</a:t>
            </a:r>
          </a:p>
          <a:p>
            <a:pPr>
              <a:spcBef>
                <a:spcPts val="600"/>
              </a:spcBef>
            </a:pPr>
            <a:r>
              <a:rPr lang="en-US" sz="2000" dirty="0">
                <a:latin typeface="Arial"/>
                <a:cs typeface="Arial"/>
              </a:rPr>
              <a:t>	</a:t>
            </a:r>
            <a:r>
              <a:rPr lang="en-US" sz="1800" dirty="0">
                <a:latin typeface="Arial"/>
                <a:cs typeface="Arial"/>
              </a:rPr>
              <a:t>Hindered transport (adsorption &amp; steric exclusion) in </a:t>
            </a:r>
            <a:r>
              <a:rPr lang="en-US" sz="1800" dirty="0" err="1">
                <a:latin typeface="Arial"/>
                <a:cs typeface="Arial"/>
              </a:rPr>
              <a:t>nanoporous</a:t>
            </a:r>
            <a:r>
              <a:rPr lang="en-US" sz="1800" dirty="0">
                <a:latin typeface="Arial"/>
                <a:cs typeface="Arial"/>
              </a:rPr>
              <a:t> media</a:t>
            </a:r>
          </a:p>
          <a:p>
            <a:pPr>
              <a:spcBef>
                <a:spcPts val="600"/>
              </a:spcBef>
            </a:pPr>
            <a:r>
              <a:rPr lang="en-US" sz="1800" dirty="0">
                <a:latin typeface="Arial"/>
                <a:cs typeface="Arial"/>
              </a:rPr>
              <a:t>	Gas-Injection (CO</a:t>
            </a:r>
            <a:r>
              <a:rPr lang="en-US" sz="1800" baseline="-25000" dirty="0">
                <a:latin typeface="Arial"/>
                <a:cs typeface="Arial"/>
              </a:rPr>
              <a:t>2</a:t>
            </a:r>
            <a:r>
              <a:rPr lang="en-US" sz="1800" dirty="0">
                <a:latin typeface="Arial"/>
                <a:cs typeface="Arial"/>
              </a:rPr>
              <a:t>, CH</a:t>
            </a:r>
            <a:r>
              <a:rPr lang="en-US" sz="1800" baseline="-25000" dirty="0">
                <a:latin typeface="Arial"/>
                <a:cs typeface="Arial"/>
              </a:rPr>
              <a:t>4</a:t>
            </a:r>
            <a:r>
              <a:rPr lang="en-US" sz="1800" dirty="0">
                <a:latin typeface="Arial"/>
                <a:cs typeface="Arial"/>
              </a:rPr>
              <a:t>, CO) EOR in unconventionals</a:t>
            </a:r>
          </a:p>
          <a:p>
            <a:pPr>
              <a:spcBef>
                <a:spcPts val="600"/>
              </a:spcBef>
            </a:pPr>
            <a:r>
              <a:rPr lang="en-US" sz="1800" dirty="0">
                <a:latin typeface="Arial"/>
                <a:cs typeface="Arial"/>
              </a:rPr>
              <a:t>	Nanofluidic experiments for phase behavior and flow properties  </a:t>
            </a:r>
          </a:p>
          <a:p>
            <a:pPr>
              <a:spcBef>
                <a:spcPct val="50000"/>
              </a:spcBef>
            </a:pPr>
            <a:r>
              <a:rPr lang="en-US" sz="2000" dirty="0">
                <a:latin typeface="Arial"/>
                <a:cs typeface="Arial"/>
              </a:rPr>
              <a:t>Theoretical/Modeling:</a:t>
            </a:r>
          </a:p>
          <a:p>
            <a:pPr>
              <a:spcBef>
                <a:spcPts val="600"/>
              </a:spcBef>
            </a:pPr>
            <a:r>
              <a:rPr lang="en-US" sz="2000" dirty="0">
                <a:latin typeface="Arial"/>
                <a:cs typeface="Arial"/>
              </a:rPr>
              <a:t>	</a:t>
            </a:r>
            <a:r>
              <a:rPr lang="en-US" sz="1800" dirty="0">
                <a:latin typeface="Arial"/>
                <a:cs typeface="Arial"/>
              </a:rPr>
              <a:t>Compositional simulation of hindered transport  (linear &amp; trilinear)</a:t>
            </a:r>
          </a:p>
          <a:p>
            <a:pPr>
              <a:spcBef>
                <a:spcPts val="600"/>
              </a:spcBef>
            </a:pPr>
            <a:r>
              <a:rPr lang="en-US" sz="1800" dirty="0">
                <a:latin typeface="Arial"/>
                <a:cs typeface="Arial"/>
              </a:rPr>
              <a:t>	Molecular simulation of adsorption in tight slits with calcite </a:t>
            </a:r>
          </a:p>
          <a:p>
            <a:pPr>
              <a:spcBef>
                <a:spcPts val="600"/>
              </a:spcBef>
            </a:pPr>
            <a:r>
              <a:rPr lang="en-US" sz="1800" dirty="0">
                <a:latin typeface="Arial"/>
                <a:cs typeface="Arial"/>
              </a:rPr>
              <a:t>	Gas-injection EOR in unconventionals</a:t>
            </a:r>
          </a:p>
          <a:p>
            <a:pPr>
              <a:spcBef>
                <a:spcPts val="600"/>
              </a:spcBef>
            </a:pPr>
            <a:r>
              <a:rPr lang="en-US" sz="1800" dirty="0">
                <a:latin typeface="Arial"/>
                <a:cs typeface="Arial"/>
              </a:rPr>
              <a:t>	Well testing (Multiphase PTA/RTA,  DFIT, PSPD) in unconventionals</a:t>
            </a:r>
          </a:p>
          <a:p>
            <a:pPr>
              <a:spcBef>
                <a:spcPts val="600"/>
              </a:spcBef>
            </a:pPr>
            <a:r>
              <a:rPr lang="en-US" sz="1800" dirty="0">
                <a:latin typeface="Arial"/>
                <a:cs typeface="Arial"/>
              </a:rPr>
              <a:t>	Multiphase anomalous diffusion</a:t>
            </a:r>
          </a:p>
          <a:p>
            <a:pPr>
              <a:spcBef>
                <a:spcPts val="600"/>
              </a:spcBef>
            </a:pPr>
            <a:r>
              <a:rPr lang="en-US" sz="1800" dirty="0">
                <a:latin typeface="Arial"/>
                <a:cs typeface="Arial"/>
              </a:rPr>
              <a:t>	Analytical discrete fracture model</a:t>
            </a:r>
          </a:p>
          <a:p>
            <a:pPr>
              <a:spcBef>
                <a:spcPts val="600"/>
              </a:spcBef>
            </a:pPr>
            <a:r>
              <a:rPr lang="en-US" sz="1800" dirty="0">
                <a:latin typeface="Arial"/>
                <a:cs typeface="Arial"/>
              </a:rPr>
              <a:t>	Non-source, tight oil reservoirs</a:t>
            </a:r>
          </a:p>
          <a:p>
            <a:pPr>
              <a:spcBef>
                <a:spcPts val="600"/>
              </a:spcBef>
            </a:pPr>
            <a:r>
              <a:rPr lang="en-US" sz="1800" dirty="0">
                <a:latin typeface="Arial"/>
                <a:cs typeface="Arial"/>
              </a:rPr>
              <a:t>	H</a:t>
            </a:r>
            <a:r>
              <a:rPr lang="en-US" sz="1800" baseline="-25000" dirty="0">
                <a:latin typeface="Arial"/>
                <a:cs typeface="Arial"/>
              </a:rPr>
              <a:t>2</a:t>
            </a:r>
            <a:r>
              <a:rPr lang="en-US" sz="1800" dirty="0">
                <a:latin typeface="Arial"/>
                <a:cs typeface="Arial"/>
              </a:rPr>
              <a:t>S flow and remediation</a:t>
            </a:r>
            <a:endParaRPr lang="en-US" sz="2000" dirty="0">
              <a:latin typeface="Arial"/>
              <a:cs typeface="Arial"/>
            </a:endParaRP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5</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4084836" cy="523220"/>
          </a:xfrm>
          <a:prstGeom prst="rect">
            <a:avLst/>
          </a:prstGeom>
        </p:spPr>
        <p:txBody>
          <a:bodyPr wrap="none">
            <a:spAutoFit/>
          </a:bodyPr>
          <a:lstStyle/>
          <a:p>
            <a:r>
              <a:rPr lang="en-US" sz="2800" b="1" dirty="0">
                <a:solidFill>
                  <a:srgbClr val="000000"/>
                </a:solidFill>
                <a:latin typeface="Arial Rounded MT Bold"/>
                <a:cs typeface="Arial Rounded MT Bold"/>
              </a:rPr>
              <a:t>Current Research Foci</a:t>
            </a:r>
          </a:p>
        </p:txBody>
      </p:sp>
      <p:sp>
        <p:nvSpPr>
          <p:cNvPr id="18" name="TextBox 17">
            <a:extLst>
              <a:ext uri="{FF2B5EF4-FFF2-40B4-BE49-F238E27FC236}">
                <a16:creationId xmlns:a16="http://schemas.microsoft.com/office/drawing/2014/main" id="{C7FDA2B5-62C1-D143-A7E6-9D779A673C07}"/>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7" name="Recorded Sound">
            <a:hlinkClick r:id="" action="ppaction://media"/>
            <a:extLst>
              <a:ext uri="{FF2B5EF4-FFF2-40B4-BE49-F238E27FC236}">
                <a16:creationId xmlns:a16="http://schemas.microsoft.com/office/drawing/2014/main" id="{746FDB96-D1DA-6D4E-A710-BBCEEE5E03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4073" y="5943274"/>
            <a:ext cx="812800" cy="812800"/>
          </a:xfrm>
          <a:prstGeom prst="rect">
            <a:avLst/>
          </a:prstGeom>
        </p:spPr>
      </p:pic>
    </p:spTree>
    <p:extLst>
      <p:ext uri="{BB962C8B-B14F-4D97-AF65-F5344CB8AC3E}">
        <p14:creationId xmlns:p14="http://schemas.microsoft.com/office/powerpoint/2010/main" val="185586502"/>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6" name="Rectangle 15"/>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533770" y="4406832"/>
            <a:ext cx="82125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3200" dirty="0" err="1">
                <a:latin typeface="Arial"/>
                <a:cs typeface="Arial"/>
              </a:rPr>
              <a:t>Xiaolong</a:t>
            </a:r>
            <a:r>
              <a:rPr lang="en-US" sz="3200" dirty="0">
                <a:latin typeface="Arial"/>
                <a:cs typeface="Arial"/>
              </a:rPr>
              <a:t> Yin</a:t>
            </a: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6</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2311017" cy="523220"/>
          </a:xfrm>
          <a:prstGeom prst="rect">
            <a:avLst/>
          </a:prstGeom>
        </p:spPr>
        <p:txBody>
          <a:bodyPr wrap="none">
            <a:spAutoFit/>
          </a:bodyPr>
          <a:lstStyle/>
          <a:p>
            <a:r>
              <a:rPr lang="en-US" sz="2800" b="1" dirty="0">
                <a:solidFill>
                  <a:srgbClr val="000000"/>
                </a:solidFill>
                <a:latin typeface="Arial Rounded MT Bold"/>
                <a:cs typeface="Arial Rounded MT Bold"/>
              </a:rPr>
              <a:t>Introduction</a:t>
            </a:r>
          </a:p>
        </p:txBody>
      </p:sp>
      <p:sp>
        <p:nvSpPr>
          <p:cNvPr id="18" name="TextBox 17">
            <a:extLst>
              <a:ext uri="{FF2B5EF4-FFF2-40B4-BE49-F238E27FC236}">
                <a16:creationId xmlns:a16="http://schemas.microsoft.com/office/drawing/2014/main" id="{610D1D73-E68A-0942-AA07-8585210C2101}"/>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0" name="Audio 9">
            <a:hlinkClick r:id="" action="ppaction://media"/>
            <a:extLst>
              <a:ext uri="{FF2B5EF4-FFF2-40B4-BE49-F238E27FC236}">
                <a16:creationId xmlns:a16="http://schemas.microsoft.com/office/drawing/2014/main" id="{A666AC20-58C6-4FE1-9800-E13409A2B8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0413" y="6094413"/>
            <a:ext cx="609600" cy="609600"/>
          </a:xfrm>
          <a:prstGeom prst="rect">
            <a:avLst/>
          </a:prstGeom>
        </p:spPr>
      </p:pic>
    </p:spTree>
    <p:extLst>
      <p:ext uri="{BB962C8B-B14F-4D97-AF65-F5344CB8AC3E}">
        <p14:creationId xmlns:p14="http://schemas.microsoft.com/office/powerpoint/2010/main" val="3477111170"/>
      </p:ext>
    </p:extLst>
  </p:cSld>
  <p:clrMapOvr>
    <a:masterClrMapping/>
  </p:clrMapOvr>
  <mc:AlternateContent xmlns:mc="http://schemas.openxmlformats.org/markup-compatibility/2006" xmlns:p14="http://schemas.microsoft.com/office/powerpoint/2010/main">
    <mc:Choice Requires="p14">
      <p:transition spd="slow" p14:dur="2000" advTm="23290"/>
    </mc:Choice>
    <mc:Fallback xmlns="">
      <p:transition spd="slow" advTm="23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436755" y="1138753"/>
            <a:ext cx="8622446"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285750" indent="-285750">
              <a:spcBef>
                <a:spcPct val="50000"/>
              </a:spcBef>
              <a:buFont typeface="Arial" panose="020B0604020202020204" pitchFamily="34" charset="0"/>
              <a:buChar char="•"/>
            </a:pPr>
            <a:r>
              <a:rPr lang="en-US" sz="2000" dirty="0" err="1">
                <a:latin typeface="Arial"/>
                <a:cs typeface="Arial"/>
              </a:rPr>
              <a:t>Ziming</a:t>
            </a:r>
            <a:r>
              <a:rPr lang="en-US" sz="2000" dirty="0">
                <a:latin typeface="Arial"/>
                <a:cs typeface="Arial"/>
              </a:rPr>
              <a:t> Zhu (PhD): Experimental and 1D-numerical modeling of hindered transport (adsorption and steric exclusion) and CO</a:t>
            </a:r>
            <a:r>
              <a:rPr lang="en-US" sz="2000" baseline="-25000" dirty="0">
                <a:latin typeface="Arial"/>
                <a:cs typeface="Arial"/>
              </a:rPr>
              <a:t>2</a:t>
            </a:r>
            <a:r>
              <a:rPr lang="en-US" sz="2000" dirty="0">
                <a:latin typeface="Arial"/>
                <a:cs typeface="Arial"/>
              </a:rPr>
              <a:t> EOR</a:t>
            </a:r>
          </a:p>
          <a:p>
            <a:pPr marL="285750" indent="-285750">
              <a:spcBef>
                <a:spcPct val="50000"/>
              </a:spcBef>
              <a:buFont typeface="Arial" panose="020B0604020202020204" pitchFamily="34" charset="0"/>
              <a:buChar char="•"/>
            </a:pPr>
            <a:r>
              <a:rPr lang="en-US" sz="2000" dirty="0">
                <a:latin typeface="Arial"/>
                <a:cs typeface="Arial"/>
              </a:rPr>
              <a:t>Berk </a:t>
            </a:r>
            <a:r>
              <a:rPr lang="en-US" sz="2000" dirty="0" err="1">
                <a:latin typeface="Arial"/>
                <a:cs typeface="Arial"/>
              </a:rPr>
              <a:t>Coskuner</a:t>
            </a:r>
            <a:r>
              <a:rPr lang="en-US" sz="2000" dirty="0">
                <a:latin typeface="Arial"/>
                <a:cs typeface="Arial"/>
              </a:rPr>
              <a:t> (PhD): Molecular modeling of adsorption and experimental modeling of CO</a:t>
            </a:r>
            <a:r>
              <a:rPr lang="en-US" sz="2000" baseline="-25000" dirty="0">
                <a:latin typeface="Arial"/>
                <a:cs typeface="Arial"/>
              </a:rPr>
              <a:t>2</a:t>
            </a:r>
            <a:r>
              <a:rPr lang="en-US" sz="2000" dirty="0">
                <a:latin typeface="Arial"/>
                <a:cs typeface="Arial"/>
              </a:rPr>
              <a:t>, CO, and CH</a:t>
            </a:r>
            <a:r>
              <a:rPr lang="en-US" sz="2000" baseline="-25000" dirty="0">
                <a:latin typeface="Arial"/>
                <a:cs typeface="Arial"/>
              </a:rPr>
              <a:t>4</a:t>
            </a:r>
            <a:r>
              <a:rPr lang="en-US" sz="2000" dirty="0">
                <a:latin typeface="Arial"/>
                <a:cs typeface="Arial"/>
              </a:rPr>
              <a:t> EOR  </a:t>
            </a:r>
          </a:p>
          <a:p>
            <a:pPr marL="285750" indent="-285750">
              <a:spcBef>
                <a:spcPct val="50000"/>
              </a:spcBef>
              <a:buFont typeface="Arial" panose="020B0604020202020204" pitchFamily="34" charset="0"/>
              <a:buChar char="•"/>
            </a:pPr>
            <a:r>
              <a:rPr lang="en-US" sz="2000" dirty="0" err="1">
                <a:latin typeface="Arial"/>
                <a:cs typeface="Arial"/>
              </a:rPr>
              <a:t>Tugce</a:t>
            </a:r>
            <a:r>
              <a:rPr lang="en-US" sz="2000" dirty="0">
                <a:latin typeface="Arial"/>
                <a:cs typeface="Arial"/>
              </a:rPr>
              <a:t> </a:t>
            </a:r>
            <a:r>
              <a:rPr lang="en-US" sz="2000" dirty="0" err="1">
                <a:latin typeface="Arial"/>
                <a:cs typeface="Arial"/>
              </a:rPr>
              <a:t>Calisgan</a:t>
            </a:r>
            <a:r>
              <a:rPr lang="en-US" sz="2000" dirty="0">
                <a:latin typeface="Arial"/>
                <a:cs typeface="Arial"/>
              </a:rPr>
              <a:t> (PhD): Numerical, tri-linear modeling of hindered transport in unconventionals</a:t>
            </a:r>
          </a:p>
          <a:p>
            <a:pPr marL="285750" indent="-285750">
              <a:spcBef>
                <a:spcPct val="50000"/>
              </a:spcBef>
              <a:buFont typeface="Arial" panose="020B0604020202020204" pitchFamily="34" charset="0"/>
              <a:buChar char="•"/>
            </a:pPr>
            <a:r>
              <a:rPr lang="en-US" sz="2000" dirty="0">
                <a:latin typeface="Arial"/>
                <a:cs typeface="Arial"/>
              </a:rPr>
              <a:t>Mohamed Mohamed (PhD): Transient modeling of DFIT and Analysis of Post-Stage-Pressure-Decay (PSPD) data</a:t>
            </a:r>
          </a:p>
          <a:p>
            <a:pPr marL="285750" indent="-285750">
              <a:spcBef>
                <a:spcPct val="50000"/>
              </a:spcBef>
              <a:buFont typeface="Arial" panose="020B0604020202020204" pitchFamily="34" charset="0"/>
              <a:buChar char="•"/>
            </a:pPr>
            <a:r>
              <a:rPr lang="en-US" sz="2000" dirty="0">
                <a:latin typeface="Arial"/>
                <a:cs typeface="Arial"/>
              </a:rPr>
              <a:t>Mohammed Al-Ali (MSc): Multiphase PTA/RTA in </a:t>
            </a:r>
            <a:r>
              <a:rPr lang="en-US" sz="2000" dirty="0" err="1">
                <a:latin typeface="Arial"/>
                <a:cs typeface="Arial"/>
              </a:rPr>
              <a:t>unconventionals</a:t>
            </a:r>
            <a:r>
              <a:rPr lang="en-US" sz="2000" dirty="0">
                <a:latin typeface="Arial"/>
                <a:cs typeface="Arial"/>
              </a:rPr>
              <a:t> and use of </a:t>
            </a:r>
            <a:r>
              <a:rPr lang="en-US" sz="2000" dirty="0" err="1">
                <a:latin typeface="Arial"/>
                <a:cs typeface="Arial"/>
              </a:rPr>
              <a:t>pseudopressure</a:t>
            </a:r>
            <a:endParaRPr lang="en-US" sz="2000" dirty="0">
              <a:latin typeface="Arial"/>
              <a:cs typeface="Arial"/>
            </a:endParaRPr>
          </a:p>
          <a:p>
            <a:pPr marL="285750" indent="-285750">
              <a:spcBef>
                <a:spcPct val="50000"/>
              </a:spcBef>
              <a:buFont typeface="Arial" panose="020B0604020202020204" pitchFamily="34" charset="0"/>
              <a:buChar char="•"/>
            </a:pPr>
            <a:r>
              <a:rPr lang="en-US" sz="2000" dirty="0" err="1">
                <a:latin typeface="Arial"/>
                <a:cs typeface="Arial"/>
              </a:rPr>
              <a:t>Gizem</a:t>
            </a:r>
            <a:r>
              <a:rPr lang="en-US" sz="2000" dirty="0">
                <a:latin typeface="Arial"/>
                <a:cs typeface="Arial"/>
              </a:rPr>
              <a:t> </a:t>
            </a:r>
            <a:r>
              <a:rPr lang="en-US" sz="2000" dirty="0" err="1">
                <a:latin typeface="Arial"/>
                <a:cs typeface="Arial"/>
              </a:rPr>
              <a:t>Yildirim</a:t>
            </a:r>
            <a:r>
              <a:rPr lang="en-US" sz="2000" dirty="0">
                <a:latin typeface="Arial"/>
                <a:cs typeface="Arial"/>
                <a:sym typeface="Wingdings" pitchFamily="2" charset="2"/>
              </a:rPr>
              <a:t> (PhD): Multiphase anomalous diffusion</a:t>
            </a: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7</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3461012" cy="523220"/>
          </a:xfrm>
          <a:prstGeom prst="rect">
            <a:avLst/>
          </a:prstGeom>
        </p:spPr>
        <p:txBody>
          <a:bodyPr wrap="none">
            <a:spAutoFit/>
          </a:bodyPr>
          <a:lstStyle/>
          <a:p>
            <a:r>
              <a:rPr lang="en-US" sz="2800" b="1" dirty="0">
                <a:solidFill>
                  <a:srgbClr val="000000"/>
                </a:solidFill>
                <a:latin typeface="Arial Rounded MT Bold"/>
                <a:cs typeface="Arial Rounded MT Bold"/>
              </a:rPr>
              <a:t>Graduate Students</a:t>
            </a:r>
          </a:p>
        </p:txBody>
      </p:sp>
      <p:sp>
        <p:nvSpPr>
          <p:cNvPr id="18" name="TextBox 17">
            <a:extLst>
              <a:ext uri="{FF2B5EF4-FFF2-40B4-BE49-F238E27FC236}">
                <a16:creationId xmlns:a16="http://schemas.microsoft.com/office/drawing/2014/main" id="{C7FDA2B5-62C1-D143-A7E6-9D779A673C07}"/>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7" name="Audio 6">
            <a:hlinkClick r:id="" action="ppaction://media"/>
            <a:extLst>
              <a:ext uri="{FF2B5EF4-FFF2-40B4-BE49-F238E27FC236}">
                <a16:creationId xmlns:a16="http://schemas.microsoft.com/office/drawing/2014/main" id="{C7B06D60-0FC5-49BD-9F8C-0353A12985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0413" y="6094413"/>
            <a:ext cx="609600" cy="609600"/>
          </a:xfrm>
          <a:prstGeom prst="rect">
            <a:avLst/>
          </a:prstGeom>
        </p:spPr>
      </p:pic>
    </p:spTree>
    <p:extLst>
      <p:ext uri="{BB962C8B-B14F-4D97-AF65-F5344CB8AC3E}">
        <p14:creationId xmlns:p14="http://schemas.microsoft.com/office/powerpoint/2010/main" val="641949168"/>
      </p:ext>
    </p:extLst>
  </p:cSld>
  <p:clrMapOvr>
    <a:masterClrMapping/>
  </p:clrMapOvr>
  <mc:AlternateContent xmlns:mc="http://schemas.openxmlformats.org/markup-compatibility/2006" xmlns:p14="http://schemas.microsoft.com/office/powerpoint/2010/main">
    <mc:Choice Requires="p14">
      <p:transition spd="slow" p14:dur="2000" advTm="118204"/>
    </mc:Choice>
    <mc:Fallback xmlns="">
      <p:transition spd="slow" advTm="118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436755" y="1138753"/>
            <a:ext cx="8622446"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marL="285750" indent="-285750">
              <a:spcBef>
                <a:spcPct val="50000"/>
              </a:spcBef>
              <a:buFont typeface="Arial" panose="020B0604020202020204" pitchFamily="34" charset="0"/>
              <a:buChar char="•"/>
            </a:pPr>
            <a:r>
              <a:rPr lang="en-US" sz="2000" dirty="0">
                <a:latin typeface="Arial"/>
                <a:cs typeface="Arial"/>
              </a:rPr>
              <a:t>Mohammed Althani (PhD): Non-source, tight oil reservoirs</a:t>
            </a:r>
          </a:p>
          <a:p>
            <a:pPr marL="285750" indent="-285750">
              <a:spcBef>
                <a:spcPct val="50000"/>
              </a:spcBef>
              <a:buFont typeface="Arial" panose="020B0604020202020204" pitchFamily="34" charset="0"/>
              <a:buChar char="•"/>
            </a:pPr>
            <a:r>
              <a:rPr lang="en-US" sz="2000" dirty="0">
                <a:latin typeface="Arial"/>
                <a:cs typeface="Arial"/>
                <a:sym typeface="Wingdings" pitchFamily="2" charset="2"/>
              </a:rPr>
              <a:t>Dina Hegazi (PhD): Analytical discrete fracture network model</a:t>
            </a:r>
          </a:p>
          <a:p>
            <a:pPr marL="285750" indent="-285750">
              <a:spcBef>
                <a:spcPct val="50000"/>
              </a:spcBef>
              <a:buFont typeface="Arial" panose="020B0604020202020204" pitchFamily="34" charset="0"/>
              <a:buChar char="•"/>
            </a:pPr>
            <a:r>
              <a:rPr lang="en-US" sz="2000" dirty="0">
                <a:latin typeface="Arial"/>
                <a:cs typeface="Arial"/>
                <a:sym typeface="Wingdings" pitchFamily="2" charset="2"/>
              </a:rPr>
              <a:t>Vladimir Martinez (PhD): Pressure support in bottom-water drive systems</a:t>
            </a:r>
            <a:endParaRPr lang="en-US" sz="2000" dirty="0">
              <a:latin typeface="Arial"/>
              <a:cs typeface="Arial"/>
            </a:endParaRPr>
          </a:p>
          <a:p>
            <a:pPr marL="285750" indent="-285750">
              <a:spcBef>
                <a:spcPct val="50000"/>
              </a:spcBef>
              <a:buFont typeface="Arial" panose="020B0604020202020204" pitchFamily="34" charset="0"/>
              <a:buChar char="•"/>
            </a:pPr>
            <a:r>
              <a:rPr lang="en-US" sz="2000" dirty="0">
                <a:latin typeface="Arial"/>
                <a:cs typeface="Arial"/>
              </a:rPr>
              <a:t>Meruyert Makhatova (PhD): Modeling H</a:t>
            </a:r>
            <a:r>
              <a:rPr lang="en-US" sz="2000" baseline="-25000" dirty="0">
                <a:latin typeface="Arial"/>
                <a:cs typeface="Arial"/>
              </a:rPr>
              <a:t>2</a:t>
            </a:r>
            <a:r>
              <a:rPr lang="en-US" sz="2000" dirty="0">
                <a:latin typeface="Arial"/>
                <a:cs typeface="Arial"/>
              </a:rPr>
              <a:t>S generation and flow in sour-oil reservoirs and deterrence of H</a:t>
            </a:r>
            <a:r>
              <a:rPr lang="en-US" sz="2000" baseline="-25000" dirty="0">
                <a:latin typeface="Arial"/>
                <a:cs typeface="Arial"/>
              </a:rPr>
              <a:t>2</a:t>
            </a:r>
            <a:r>
              <a:rPr lang="en-US" sz="2000" dirty="0">
                <a:latin typeface="Arial"/>
                <a:cs typeface="Arial"/>
              </a:rPr>
              <a:t>S production</a:t>
            </a:r>
          </a:p>
          <a:p>
            <a:pPr marL="285750" indent="-285750">
              <a:spcBef>
                <a:spcPct val="50000"/>
              </a:spcBef>
              <a:buFont typeface="Arial" panose="020B0604020202020204" pitchFamily="34" charset="0"/>
              <a:buChar char="•"/>
            </a:pPr>
            <a:r>
              <a:rPr lang="en-US" sz="2000" dirty="0">
                <a:latin typeface="Arial"/>
                <a:cs typeface="Arial"/>
              </a:rPr>
              <a:t>Medet Madalimov (MSc): Relative permeability and saturation estimations from microfluidics experiments </a:t>
            </a: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8</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3461012" cy="523220"/>
          </a:xfrm>
          <a:prstGeom prst="rect">
            <a:avLst/>
          </a:prstGeom>
        </p:spPr>
        <p:txBody>
          <a:bodyPr wrap="none">
            <a:spAutoFit/>
          </a:bodyPr>
          <a:lstStyle/>
          <a:p>
            <a:r>
              <a:rPr lang="en-US" sz="2800" b="1" dirty="0">
                <a:solidFill>
                  <a:srgbClr val="000000"/>
                </a:solidFill>
                <a:latin typeface="Arial Rounded MT Bold"/>
                <a:cs typeface="Arial Rounded MT Bold"/>
              </a:rPr>
              <a:t>Graduate Students</a:t>
            </a:r>
          </a:p>
        </p:txBody>
      </p:sp>
      <p:sp>
        <p:nvSpPr>
          <p:cNvPr id="18" name="TextBox 17">
            <a:extLst>
              <a:ext uri="{FF2B5EF4-FFF2-40B4-BE49-F238E27FC236}">
                <a16:creationId xmlns:a16="http://schemas.microsoft.com/office/drawing/2014/main" id="{C7FDA2B5-62C1-D143-A7E6-9D779A673C07}"/>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7" name="Audio 6">
            <a:hlinkClick r:id="" action="ppaction://media"/>
            <a:extLst>
              <a:ext uri="{FF2B5EF4-FFF2-40B4-BE49-F238E27FC236}">
                <a16:creationId xmlns:a16="http://schemas.microsoft.com/office/drawing/2014/main" id="{09BD2137-8F3D-4DF8-B65E-C9C7B727C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0413" y="6094413"/>
            <a:ext cx="609600" cy="609600"/>
          </a:xfrm>
          <a:prstGeom prst="rect">
            <a:avLst/>
          </a:prstGeom>
        </p:spPr>
      </p:pic>
    </p:spTree>
    <p:extLst>
      <p:ext uri="{BB962C8B-B14F-4D97-AF65-F5344CB8AC3E}">
        <p14:creationId xmlns:p14="http://schemas.microsoft.com/office/powerpoint/2010/main" val="497208836"/>
      </p:ext>
    </p:extLst>
  </p:cSld>
  <p:clrMapOvr>
    <a:masterClrMapping/>
  </p:clrMapOvr>
  <mc:AlternateContent xmlns:mc="http://schemas.openxmlformats.org/markup-compatibility/2006" xmlns:p14="http://schemas.microsoft.com/office/powerpoint/2010/main">
    <mc:Choice Requires="p14">
      <p:transition spd="slow" p14:dur="2000" advTm="83228"/>
    </mc:Choice>
    <mc:Fallback xmlns="">
      <p:transition spd="slow" advTm="83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230757"/>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17" name="Rectangle 16"/>
          <p:cNvSpPr/>
          <p:nvPr/>
        </p:nvSpPr>
        <p:spPr bwMode="auto">
          <a:xfrm>
            <a:off x="0" y="637168"/>
            <a:ext cx="9144000" cy="249485"/>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5" name="Rectangle 4"/>
          <p:cNvSpPr/>
          <p:nvPr/>
        </p:nvSpPr>
        <p:spPr bwMode="auto">
          <a:xfrm>
            <a:off x="0" y="6271143"/>
            <a:ext cx="9144000" cy="5815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6146" name="Text Box 28"/>
          <p:cNvSpPr txBox="1">
            <a:spLocks noChangeArrowheads="1"/>
          </p:cNvSpPr>
          <p:nvPr/>
        </p:nvSpPr>
        <p:spPr bwMode="auto">
          <a:xfrm>
            <a:off x="436755" y="1138753"/>
            <a:ext cx="862244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spcBef>
                <a:spcPct val="50000"/>
              </a:spcBef>
            </a:pPr>
            <a:r>
              <a:rPr lang="en-US" sz="2000" dirty="0">
                <a:latin typeface="Arial"/>
                <a:cs typeface="Arial"/>
              </a:rPr>
              <a:t>Due to Covid-19 pandemic, the Spring 2020 Meeting of UREP was cancelled in consultation with our members</a:t>
            </a:r>
          </a:p>
          <a:p>
            <a:pPr>
              <a:spcBef>
                <a:spcPct val="50000"/>
              </a:spcBef>
            </a:pPr>
            <a:r>
              <a:rPr lang="en-US" sz="2000" dirty="0">
                <a:latin typeface="Arial"/>
                <a:cs typeface="Arial"/>
              </a:rPr>
              <a:t>We have compiled a set of presentations with voice over to update the UREP members on our progress. </a:t>
            </a:r>
          </a:p>
          <a:p>
            <a:pPr>
              <a:spcBef>
                <a:spcPct val="50000"/>
              </a:spcBef>
            </a:pPr>
            <a:r>
              <a:rPr lang="en-US" sz="2000" dirty="0">
                <a:latin typeface="Arial"/>
                <a:cs typeface="Arial"/>
              </a:rPr>
              <a:t>This virtual presentation model is a new experience for all of us. We hope to improve as we learn from our flaws. </a:t>
            </a:r>
          </a:p>
          <a:p>
            <a:pPr>
              <a:spcBef>
                <a:spcPct val="50000"/>
              </a:spcBef>
            </a:pPr>
            <a:r>
              <a:rPr lang="en-US" sz="2000" dirty="0">
                <a:latin typeface="Arial"/>
                <a:cs typeface="Arial"/>
              </a:rPr>
              <a:t>Our faculty and students did not have access to labs and offices in April May and part of June. </a:t>
            </a:r>
          </a:p>
          <a:p>
            <a:pPr>
              <a:spcBef>
                <a:spcPct val="50000"/>
              </a:spcBef>
            </a:pPr>
            <a:r>
              <a:rPr lang="en-US" sz="2000" dirty="0">
                <a:latin typeface="Arial"/>
                <a:cs typeface="Arial"/>
              </a:rPr>
              <a:t>Since then, only limited access has been granted to a couple of students working on special projects.</a:t>
            </a:r>
          </a:p>
        </p:txBody>
      </p:sp>
      <p:sp>
        <p:nvSpPr>
          <p:cNvPr id="6150" name="Slide Number Placeholder 6"/>
          <p:cNvSpPr>
            <a:spLocks noGrp="1"/>
          </p:cNvSpPr>
          <p:nvPr>
            <p:ph type="sldNum" sz="quarter" idx="12"/>
          </p:nvPr>
        </p:nvSpPr>
        <p:spPr>
          <a:xfrm>
            <a:off x="7154201" y="631644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Arial" pitchFamily="34" charset="0"/>
                <a:ea typeface="ヒラギノ角ゴ Pro W3" pitchFamily="75" charset="-128"/>
              </a:defRPr>
            </a:lvl1pPr>
            <a:lvl2pPr marL="742950" indent="-285750">
              <a:defRPr sz="2400">
                <a:solidFill>
                  <a:schemeClr val="bg1"/>
                </a:solidFill>
                <a:latin typeface="Arial" pitchFamily="34" charset="0"/>
                <a:ea typeface="ヒラギノ角ゴ Pro W3" pitchFamily="75" charset="-128"/>
              </a:defRPr>
            </a:lvl2pPr>
            <a:lvl3pPr marL="1143000" indent="-228600">
              <a:defRPr sz="2400">
                <a:solidFill>
                  <a:schemeClr val="bg1"/>
                </a:solidFill>
                <a:latin typeface="Arial" pitchFamily="34" charset="0"/>
                <a:ea typeface="ヒラギノ角ゴ Pro W3" pitchFamily="75" charset="-128"/>
              </a:defRPr>
            </a:lvl3pPr>
            <a:lvl4pPr marL="1600200" indent="-228600">
              <a:defRPr sz="2400">
                <a:solidFill>
                  <a:schemeClr val="bg1"/>
                </a:solidFill>
                <a:latin typeface="Arial" pitchFamily="34" charset="0"/>
                <a:ea typeface="ヒラギノ角ゴ Pro W3" pitchFamily="75" charset="-128"/>
              </a:defRPr>
            </a:lvl4pPr>
            <a:lvl5pPr marL="2057400" indent="-228600">
              <a:defRPr sz="2400">
                <a:solidFill>
                  <a:schemeClr val="bg1"/>
                </a:solidFill>
                <a:latin typeface="Arial" pitchFamily="34" charset="0"/>
                <a:ea typeface="ヒラギノ角ゴ Pro W3" pitchFamily="75" charset="-128"/>
              </a:defRPr>
            </a:lvl5pPr>
            <a:lvl6pPr marL="25146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6pPr>
            <a:lvl7pPr marL="29718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7pPr>
            <a:lvl8pPr marL="34290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8pPr>
            <a:lvl9pPr marL="3886200" indent="-228600" eaLnBrk="0" fontAlgn="base" hangingPunct="0">
              <a:spcBef>
                <a:spcPct val="0"/>
              </a:spcBef>
              <a:spcAft>
                <a:spcPct val="0"/>
              </a:spcAft>
              <a:defRPr sz="2400">
                <a:solidFill>
                  <a:schemeClr val="bg1"/>
                </a:solidFill>
                <a:latin typeface="Arial" pitchFamily="34" charset="0"/>
                <a:ea typeface="ヒラギノ角ゴ Pro W3" pitchFamily="75" charset="-128"/>
              </a:defRPr>
            </a:lvl9pPr>
          </a:lstStyle>
          <a:p>
            <a:pPr algn="r"/>
            <a:fld id="{1C1468E3-C147-42ED-BB11-8D32A00DC131}" type="slidenum">
              <a:rPr lang="en-US" sz="1400" smtClean="0">
                <a:solidFill>
                  <a:srgbClr val="000000"/>
                </a:solidFill>
              </a:rPr>
              <a:pPr algn="r"/>
              <a:t>9</a:t>
            </a:fld>
            <a:endParaRPr lang="en-US" sz="1400" dirty="0">
              <a:solidFill>
                <a:srgbClr val="000000"/>
              </a:solidFill>
            </a:endParaRPr>
          </a:p>
        </p:txBody>
      </p:sp>
      <p:pic>
        <p:nvPicPr>
          <p:cNvPr id="3" name="Picture 2"/>
          <p:cNvPicPr>
            <a:picLocks noChangeAspect="1"/>
          </p:cNvPicPr>
          <p:nvPr/>
        </p:nvPicPr>
        <p:blipFill>
          <a:blip r:embed="rId5"/>
          <a:stretch>
            <a:fillRect/>
          </a:stretch>
        </p:blipFill>
        <p:spPr>
          <a:xfrm>
            <a:off x="4559300" y="3416300"/>
            <a:ext cx="12700" cy="12700"/>
          </a:xfrm>
          <a:prstGeom prst="rect">
            <a:avLst/>
          </a:prstGeom>
        </p:spPr>
      </p:pic>
      <p:pic>
        <p:nvPicPr>
          <p:cNvPr id="4" name="Picture 3"/>
          <p:cNvPicPr>
            <a:picLocks noChangeAspect="1"/>
          </p:cNvPicPr>
          <p:nvPr/>
        </p:nvPicPr>
        <p:blipFill>
          <a:blip r:embed="rId5"/>
          <a:stretch>
            <a:fillRect/>
          </a:stretch>
        </p:blipFill>
        <p:spPr>
          <a:xfrm>
            <a:off x="4559300" y="3416300"/>
            <a:ext cx="12700" cy="12700"/>
          </a:xfrm>
          <a:prstGeom prst="rect">
            <a:avLst/>
          </a:prstGeom>
        </p:spPr>
      </p:pic>
      <p:grpSp>
        <p:nvGrpSpPr>
          <p:cNvPr id="32" name="Group 31"/>
          <p:cNvGrpSpPr>
            <a:grpSpLocks noChangeAspect="1"/>
          </p:cNvGrpSpPr>
          <p:nvPr/>
        </p:nvGrpSpPr>
        <p:grpSpPr>
          <a:xfrm>
            <a:off x="141396" y="6146400"/>
            <a:ext cx="763435" cy="609674"/>
            <a:chOff x="-32212" y="427945"/>
            <a:chExt cx="5134907" cy="4100706"/>
          </a:xfrm>
        </p:grpSpPr>
        <p:grpSp>
          <p:nvGrpSpPr>
            <p:cNvPr id="33" name="Group 32"/>
            <p:cNvGrpSpPr/>
            <p:nvPr/>
          </p:nvGrpSpPr>
          <p:grpSpPr>
            <a:xfrm>
              <a:off x="1124624" y="1927737"/>
              <a:ext cx="3978071" cy="2600914"/>
              <a:chOff x="918033" y="1927737"/>
              <a:chExt cx="3978071" cy="2600914"/>
            </a:xfrm>
          </p:grpSpPr>
          <p:sp>
            <p:nvSpPr>
              <p:cNvPr id="35" name="Isosceles Triangle 34"/>
              <p:cNvSpPr/>
              <p:nvPr/>
            </p:nvSpPr>
            <p:spPr>
              <a:xfrm>
                <a:off x="918033" y="1927737"/>
                <a:ext cx="3121316" cy="2600914"/>
              </a:xfrm>
              <a:prstGeom prst="triangle">
                <a:avLst/>
              </a:prstGeom>
              <a:gradFill flip="none" rotWithShape="1">
                <a:gsLst>
                  <a:gs pos="24000">
                    <a:srgbClr val="8F2604"/>
                  </a:gs>
                  <a:gs pos="100000">
                    <a:srgbClr val="FFFFFF"/>
                  </a:gs>
                  <a:gs pos="55000">
                    <a:srgbClr val="B72E03"/>
                  </a:gs>
                  <a:gs pos="99000">
                    <a:srgbClr val="F93C01"/>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ight Triangle 35"/>
              <p:cNvSpPr/>
              <p:nvPr/>
            </p:nvSpPr>
            <p:spPr>
              <a:xfrm rot="18658708" flipH="1">
                <a:off x="3075415" y="2074644"/>
                <a:ext cx="1407652" cy="2233727"/>
              </a:xfrm>
              <a:prstGeom prst="rtTriangle">
                <a:avLst/>
              </a:prstGeom>
              <a:gradFill flip="none" rotWithShape="1">
                <a:gsLst>
                  <a:gs pos="0">
                    <a:srgbClr val="091727"/>
                  </a:gs>
                  <a:gs pos="100000">
                    <a:srgbClr val="FFFFFF"/>
                  </a:gs>
                  <a:gs pos="50000">
                    <a:srgbClr val="183E6A"/>
                  </a:gs>
                  <a:gs pos="71000">
                    <a:srgbClr val="357ED6"/>
                  </a:gs>
                  <a:gs pos="26000">
                    <a:srgbClr val="091727"/>
                  </a:gs>
                  <a:gs pos="99000">
                    <a:srgbClr val="3C94FC"/>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Arc 33"/>
            <p:cNvSpPr/>
            <p:nvPr/>
          </p:nvSpPr>
          <p:spPr>
            <a:xfrm rot="4866492">
              <a:off x="221431" y="174302"/>
              <a:ext cx="3819281" cy="4326568"/>
            </a:xfrm>
            <a:prstGeom prst="arc">
              <a:avLst>
                <a:gd name="adj1" fmla="val 15867464"/>
                <a:gd name="adj2" fmla="val 1257938"/>
              </a:avLst>
            </a:prstGeom>
            <a:ln w="53975">
              <a:headEnd type="non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7" name="TextBox 36"/>
          <p:cNvSpPr txBox="1"/>
          <p:nvPr/>
        </p:nvSpPr>
        <p:spPr>
          <a:xfrm>
            <a:off x="1018893" y="6288204"/>
            <a:ext cx="5024032" cy="338554"/>
          </a:xfrm>
          <a:prstGeom prst="rect">
            <a:avLst/>
          </a:prstGeom>
          <a:noFill/>
        </p:spPr>
        <p:txBody>
          <a:bodyPr wrap="none" rtlCol="0">
            <a:spAutoFit/>
          </a:bodyPr>
          <a:lstStyle/>
          <a:p>
            <a:pPr algn="ctr"/>
            <a:r>
              <a:rPr lang="en-US" sz="1600" dirty="0">
                <a:solidFill>
                  <a:schemeClr val="tx1"/>
                </a:solidFill>
                <a:latin typeface="Britannic Bold"/>
                <a:cs typeface="Britannic Bold"/>
              </a:rPr>
              <a:t>UNCONVENTIONAL RESERVOIR ENGINEERING PROJECT</a:t>
            </a:r>
          </a:p>
        </p:txBody>
      </p:sp>
      <p:sp>
        <p:nvSpPr>
          <p:cNvPr id="38" name="Rectangle 37"/>
          <p:cNvSpPr/>
          <p:nvPr/>
        </p:nvSpPr>
        <p:spPr bwMode="auto">
          <a:xfrm>
            <a:off x="0" y="-13509"/>
            <a:ext cx="9144000" cy="830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sp>
        <p:nvSpPr>
          <p:cNvPr id="2" name="Rectangle 1"/>
          <p:cNvSpPr/>
          <p:nvPr/>
        </p:nvSpPr>
        <p:spPr>
          <a:xfrm>
            <a:off x="436755" y="94056"/>
            <a:ext cx="2590581" cy="523220"/>
          </a:xfrm>
          <a:prstGeom prst="rect">
            <a:avLst/>
          </a:prstGeom>
        </p:spPr>
        <p:txBody>
          <a:bodyPr wrap="none">
            <a:spAutoFit/>
          </a:bodyPr>
          <a:lstStyle/>
          <a:p>
            <a:r>
              <a:rPr lang="en-US" sz="2800" b="1" dirty="0">
                <a:solidFill>
                  <a:srgbClr val="000000"/>
                </a:solidFill>
                <a:latin typeface="Arial Rounded MT Bold"/>
                <a:cs typeface="Arial Rounded MT Bold"/>
              </a:rPr>
              <a:t>Presentations</a:t>
            </a:r>
          </a:p>
        </p:txBody>
      </p:sp>
      <p:sp>
        <p:nvSpPr>
          <p:cNvPr id="18" name="TextBox 17">
            <a:extLst>
              <a:ext uri="{FF2B5EF4-FFF2-40B4-BE49-F238E27FC236}">
                <a16:creationId xmlns:a16="http://schemas.microsoft.com/office/drawing/2014/main" id="{C7FDA2B5-62C1-D143-A7E6-9D779A673C07}"/>
              </a:ext>
            </a:extLst>
          </p:cNvPr>
          <p:cNvSpPr txBox="1"/>
          <p:nvPr/>
        </p:nvSpPr>
        <p:spPr>
          <a:xfrm>
            <a:off x="1040958" y="6538119"/>
            <a:ext cx="4652236" cy="307777"/>
          </a:xfrm>
          <a:prstGeom prst="rect">
            <a:avLst/>
          </a:prstGeom>
          <a:noFill/>
        </p:spPr>
        <p:txBody>
          <a:bodyPr wrap="none" rtlCol="0">
            <a:spAutoFit/>
          </a:bodyPr>
          <a:lstStyle/>
          <a:p>
            <a:r>
              <a:rPr lang="en-US" sz="1400" dirty="0">
                <a:solidFill>
                  <a:srgbClr val="000000"/>
                </a:solidFill>
              </a:rPr>
              <a:t>Advisory Board Meeting, Spring 2020, Golden, Colorado</a:t>
            </a:r>
          </a:p>
        </p:txBody>
      </p:sp>
      <p:pic>
        <p:nvPicPr>
          <p:cNvPr id="10" name="Audio 9">
            <a:hlinkClick r:id="" action="ppaction://media"/>
            <a:extLst>
              <a:ext uri="{FF2B5EF4-FFF2-40B4-BE49-F238E27FC236}">
                <a16:creationId xmlns:a16="http://schemas.microsoft.com/office/drawing/2014/main" id="{236320AE-0690-471A-8560-E5AE90F198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0413" y="6094413"/>
            <a:ext cx="609600" cy="609600"/>
          </a:xfrm>
          <a:prstGeom prst="rect">
            <a:avLst/>
          </a:prstGeom>
        </p:spPr>
      </p:pic>
    </p:spTree>
    <p:extLst>
      <p:ext uri="{BB962C8B-B14F-4D97-AF65-F5344CB8AC3E}">
        <p14:creationId xmlns:p14="http://schemas.microsoft.com/office/powerpoint/2010/main" val="2326372302"/>
      </p:ext>
    </p:extLst>
  </p:cSld>
  <p:clrMapOvr>
    <a:masterClrMapping/>
  </p:clrMapOvr>
  <mc:AlternateContent xmlns:mc="http://schemas.openxmlformats.org/markup-compatibility/2006" xmlns:p14="http://schemas.microsoft.com/office/powerpoint/2010/main">
    <mc:Choice Requires="p14">
      <p:transition spd="slow" p14:dur="2000" advTm="95179"/>
    </mc:Choice>
    <mc:Fallback xmlns="">
      <p:transition spd="slow" advTm="95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ea typeface="ヒラギノ角ゴ Pro W3"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ea typeface="ヒラギノ角ゴ Pro W3"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A2F9109880964896E442C29DE38AC2" ma:contentTypeVersion="13" ma:contentTypeDescription="Create a new document." ma:contentTypeScope="" ma:versionID="5a71deb6993006dbffdada8767be9e77">
  <xsd:schema xmlns:xsd="http://www.w3.org/2001/XMLSchema" xmlns:xs="http://www.w3.org/2001/XMLSchema" xmlns:p="http://schemas.microsoft.com/office/2006/metadata/properties" xmlns:ns3="016359d3-cff7-42c2-aba4-99a986bb7b57" xmlns:ns4="b10283d6-a6fa-4f0d-93d7-4e11d8ac9910" targetNamespace="http://schemas.microsoft.com/office/2006/metadata/properties" ma:root="true" ma:fieldsID="d750c2f94c81076acbd3b04327f5bbef" ns3:_="" ns4:_="">
    <xsd:import namespace="016359d3-cff7-42c2-aba4-99a986bb7b57"/>
    <xsd:import namespace="b10283d6-a6fa-4f0d-93d7-4e11d8ac991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6359d3-cff7-42c2-aba4-99a986bb7b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0283d6-a6fa-4f0d-93d7-4e11d8ac991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66D625-CEA7-4EA4-B89C-736245A406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6359d3-cff7-42c2-aba4-99a986bb7b57"/>
    <ds:schemaRef ds:uri="b10283d6-a6fa-4f0d-93d7-4e11d8ac99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9048E9-021B-4A4C-9464-1E21F82CFE45}">
  <ds:schemaRefs>
    <ds:schemaRef ds:uri="http://schemas.microsoft.com/sharepoint/v3/contenttype/forms"/>
  </ds:schemaRefs>
</ds:datastoreItem>
</file>

<file path=customXml/itemProps3.xml><?xml version="1.0" encoding="utf-8"?>
<ds:datastoreItem xmlns:ds="http://schemas.openxmlformats.org/officeDocument/2006/customXml" ds:itemID="{5477A58E-C18C-4A6E-AB62-CE0AD4C81504}">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b10283d6-a6fa-4f0d-93d7-4e11d8ac9910"/>
    <ds:schemaRef ds:uri="http://purl.org/dc/elements/1.1/"/>
    <ds:schemaRef ds:uri="http://schemas.microsoft.com/office/2006/metadata/properties"/>
    <ds:schemaRef ds:uri="016359d3-cff7-42c2-aba4-99a986bb7b5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21909</TotalTime>
  <Words>1298</Words>
  <Application>Microsoft Office PowerPoint</Application>
  <PresentationFormat>On-screen Show (4:3)</PresentationFormat>
  <Paragraphs>143</Paragraphs>
  <Slides>12</Slides>
  <Notes>11</Notes>
  <HiddenSlides>0</HiddenSlides>
  <MMClips>12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ＭＳ Ｐゴシック</vt:lpstr>
      <vt:lpstr>Arial</vt:lpstr>
      <vt:lpstr>Arial Rounded MT Bold</vt:lpstr>
      <vt:lpstr>Britannic Bold</vt:lpstr>
      <vt:lpstr>Calibri</vt:lpstr>
      <vt:lpstr>Copperplate</vt:lpstr>
      <vt:lpstr>Copperplate Gothic Bold</vt:lpstr>
      <vt:lpstr>Wingdings</vt:lpstr>
      <vt:lpstr>ヒラギノ角ゴ Pro W3</vt:lpstr>
      <vt:lpstr>Blank Presentation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Society of Petroleum Engineers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Erdal</dc:creator>
  <cp:lastModifiedBy>Denise Winn-Bower</cp:lastModifiedBy>
  <cp:revision>825</cp:revision>
  <dcterms:created xsi:type="dcterms:W3CDTF">2009-08-19T19:08:28Z</dcterms:created>
  <dcterms:modified xsi:type="dcterms:W3CDTF">2020-08-04T20:54:02Z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0x010100ADA2F9109880964896E442C29DE38AC2</vt:lpwstr>
  </property>
</Properties>
</file>