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22" r:id="rId1"/>
    <p:sldMasterId id="2147484634" r:id="rId2"/>
  </p:sldMasterIdLst>
  <p:notesMasterIdLst>
    <p:notesMasterId r:id="rId17"/>
  </p:notesMasterIdLst>
  <p:handoutMasterIdLst>
    <p:handoutMasterId r:id="rId18"/>
  </p:handoutMasterIdLst>
  <p:sldIdLst>
    <p:sldId id="373" r:id="rId3"/>
    <p:sldId id="408" r:id="rId4"/>
    <p:sldId id="451" r:id="rId5"/>
    <p:sldId id="464" r:id="rId6"/>
    <p:sldId id="487" r:id="rId7"/>
    <p:sldId id="491" r:id="rId8"/>
    <p:sldId id="438" r:id="rId9"/>
    <p:sldId id="492" r:id="rId10"/>
    <p:sldId id="493" r:id="rId11"/>
    <p:sldId id="494" r:id="rId12"/>
    <p:sldId id="495" r:id="rId13"/>
    <p:sldId id="496" r:id="rId14"/>
    <p:sldId id="484" r:id="rId15"/>
    <p:sldId id="388" r:id="rId16"/>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1pPr>
    <a:lvl2pPr marL="4572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2pPr>
    <a:lvl3pPr marL="9144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3pPr>
    <a:lvl4pPr marL="13716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4pPr>
    <a:lvl5pPr marL="18288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5pPr>
    <a:lvl6pPr marL="2286000" algn="l" defTabSz="914400" rtl="0" eaLnBrk="1" latinLnBrk="0" hangingPunct="1">
      <a:defRPr sz="2400" kern="1200">
        <a:solidFill>
          <a:schemeClr val="bg1"/>
        </a:solidFill>
        <a:latin typeface="Arial" pitchFamily="34" charset="0"/>
        <a:ea typeface="ヒラギノ角ゴ Pro W3" pitchFamily="75" charset="-128"/>
        <a:cs typeface="+mn-cs"/>
      </a:defRPr>
    </a:lvl6pPr>
    <a:lvl7pPr marL="2743200" algn="l" defTabSz="914400" rtl="0" eaLnBrk="1" latinLnBrk="0" hangingPunct="1">
      <a:defRPr sz="2400" kern="1200">
        <a:solidFill>
          <a:schemeClr val="bg1"/>
        </a:solidFill>
        <a:latin typeface="Arial" pitchFamily="34" charset="0"/>
        <a:ea typeface="ヒラギノ角ゴ Pro W3" pitchFamily="75" charset="-128"/>
        <a:cs typeface="+mn-cs"/>
      </a:defRPr>
    </a:lvl7pPr>
    <a:lvl8pPr marL="3200400" algn="l" defTabSz="914400" rtl="0" eaLnBrk="1" latinLnBrk="0" hangingPunct="1">
      <a:defRPr sz="2400" kern="1200">
        <a:solidFill>
          <a:schemeClr val="bg1"/>
        </a:solidFill>
        <a:latin typeface="Arial" pitchFamily="34" charset="0"/>
        <a:ea typeface="ヒラギノ角ゴ Pro W3" pitchFamily="75" charset="-128"/>
        <a:cs typeface="+mn-cs"/>
      </a:defRPr>
    </a:lvl8pPr>
    <a:lvl9pPr marL="3657600" algn="l" defTabSz="914400" rtl="0" eaLnBrk="1" latinLnBrk="0" hangingPunct="1">
      <a:defRPr sz="2400" kern="1200">
        <a:solidFill>
          <a:schemeClr val="bg1"/>
        </a:solidFill>
        <a:latin typeface="Arial" pitchFamily="34" charset="0"/>
        <a:ea typeface="ヒラギノ角ゴ Pro W3" pitchFamily="75" charset="-128"/>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ming Zhu" initials="ZZ" lastIdx="14" clrIdx="0">
    <p:extLst>
      <p:ext uri="{19B8F6BF-5375-455C-9EA6-DF929625EA0E}">
        <p15:presenceInfo xmlns:p15="http://schemas.microsoft.com/office/powerpoint/2012/main" userId="c3f2976d193ae8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FFCC66"/>
    <a:srgbClr val="FFFFCC"/>
    <a:srgbClr val="FFFF66"/>
    <a:srgbClr val="FFFF99"/>
    <a:srgbClr val="FFFFFF"/>
    <a:srgbClr val="FF6600"/>
    <a:srgbClr val="A519F2"/>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25"/>
    <p:restoredTop sz="80793" autoAdjust="0"/>
  </p:normalViewPr>
  <p:slideViewPr>
    <p:cSldViewPr snapToGrid="0">
      <p:cViewPr varScale="1">
        <p:scale>
          <a:sx n="55" d="100"/>
          <a:sy n="55" d="100"/>
        </p:scale>
        <p:origin x="1784" y="32"/>
      </p:cViewPr>
      <p:guideLst>
        <p:guide orient="horz" pos="2183"/>
        <p:guide pos="2880"/>
      </p:guideLst>
    </p:cSldViewPr>
  </p:slideViewPr>
  <p:notesTextViewPr>
    <p:cViewPr>
      <p:scale>
        <a:sx n="91" d="100"/>
        <a:sy n="91" d="100"/>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FD80E309-E764-4354-8476-7FCF5745C461}" type="datetime1">
              <a:rPr lang="en-US"/>
              <a:pPr>
                <a:defRPr/>
              </a:pPr>
              <a:t>8/4/2020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0403710F-BB05-48AB-9D4C-98537AC04C94}" type="slidenum">
              <a:rPr lang="en-US"/>
              <a:pPr>
                <a:defRPr/>
              </a:pPr>
              <a:t>‹#›</a:t>
            </a:fld>
            <a:endParaRPr lang="en-US"/>
          </a:p>
        </p:txBody>
      </p:sp>
    </p:spTree>
    <p:extLst>
      <p:ext uri="{BB962C8B-B14F-4D97-AF65-F5344CB8AC3E}">
        <p14:creationId xmlns:p14="http://schemas.microsoft.com/office/powerpoint/2010/main" val="294089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14BC84EE-AA72-4321-8E22-FC8CAFA202CD}" type="datetime1">
              <a:rPr lang="en-US"/>
              <a:pPr>
                <a:defRPr/>
              </a:pPr>
              <a:t>8/4/2020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1EE06171-AB1F-4D2C-A03C-822A58BD12A4}" type="slidenum">
              <a:rPr lang="en-US"/>
              <a:pPr>
                <a:defRPr/>
              </a:pPr>
              <a:t>‹#›</a:t>
            </a:fld>
            <a:endParaRPr lang="en-US"/>
          </a:p>
        </p:txBody>
      </p:sp>
    </p:spTree>
    <p:extLst>
      <p:ext uri="{BB962C8B-B14F-4D97-AF65-F5344CB8AC3E}">
        <p14:creationId xmlns:p14="http://schemas.microsoft.com/office/powerpoint/2010/main" val="18969845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Hello Everyone, I'm Ziming, currently a Ph.D. student in Petroleum Engineering. The topic of my today’s presentation is </a:t>
            </a:r>
            <a:r>
              <a:rPr lang="en-US" sz="1200" b="1" kern="1200" dirty="0">
                <a:solidFill>
                  <a:schemeClr val="tx1"/>
                </a:solidFill>
                <a:effectLst/>
                <a:latin typeface="+mn-lt"/>
                <a:ea typeface="ＭＳ Ｐゴシック" pitchFamily="-110" charset="-128"/>
                <a:cs typeface="+mn-cs"/>
              </a:rPr>
              <a:t>Experimental and Modeling Studies of CO</a:t>
            </a:r>
            <a:r>
              <a:rPr lang="en-US" sz="1200" b="1" kern="1200" baseline="-25000" dirty="0">
                <a:solidFill>
                  <a:schemeClr val="tx1"/>
                </a:solidFill>
                <a:effectLst/>
                <a:latin typeface="+mn-lt"/>
                <a:ea typeface="ＭＳ Ｐゴシック" pitchFamily="-110" charset="-128"/>
                <a:cs typeface="+mn-cs"/>
              </a:rPr>
              <a:t>2</a:t>
            </a:r>
            <a:r>
              <a:rPr lang="en-US" sz="1200" b="1" kern="1200" dirty="0">
                <a:solidFill>
                  <a:schemeClr val="tx1"/>
                </a:solidFill>
                <a:effectLst/>
                <a:latin typeface="+mn-lt"/>
                <a:ea typeface="ＭＳ Ｐゴシック" pitchFamily="-110" charset="-128"/>
                <a:cs typeface="+mn-cs"/>
              </a:rPr>
              <a:t> Huff-n-Puff  in Niobrara Cores with Sieving Effect</a:t>
            </a:r>
            <a:endParaRPr lang="en-US" sz="1200" kern="1200" dirty="0">
              <a:solidFill>
                <a:schemeClr val="tx1"/>
              </a:solidFill>
              <a:effectLst/>
              <a:latin typeface="+mn-lt"/>
              <a:ea typeface="ＭＳ Ｐゴシック" pitchFamily="-110"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a:t>
            </a:fld>
            <a:endParaRPr lang="en-US"/>
          </a:p>
        </p:txBody>
      </p:sp>
    </p:spTree>
    <p:extLst>
      <p:ext uri="{BB962C8B-B14F-4D97-AF65-F5344CB8AC3E}">
        <p14:creationId xmlns:p14="http://schemas.microsoft.com/office/powerpoint/2010/main" val="832256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This slide here shows the simulation result of filtration test on a Niobrara core sample using crude oil, and the parameters we used in the model.</a:t>
            </a:r>
          </a:p>
          <a:p>
            <a:endParaRPr lang="en-US" dirty="0"/>
          </a:p>
          <a:p>
            <a:r>
              <a:rPr lang="en-US" dirty="0"/>
              <a:t>In this 1D model, we have 102 grid blocks along the x-direction and the dimension of total grids is the same with the rock we tested in experiment. The time step is 1 sec, inlet and outlet pressures are 2200 and 0 PSIG respectively and the pressure is set to be uniformly decreasing along the x direction, the temperature is 20 C, rock porosity is 8% and the flow rate is set to be 0.5 pore volume per day.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To compare with the experimental results, we divided the components of oil into four groups as well, and the initial composition of each group is listed in the table and also marked on the y-axis in the plot. At this point, we are using arbitrary numbers for adsorption and size exclusion capacities in this preliminary model, in the future, we would use calibrated data obtained from MD for Amax and adjust Smax to match the experimental result. By matching simulation result with experimental result, we would be able to estimate the size exclusion capacity of a rock sample for each component.</a:t>
            </a:r>
          </a:p>
          <a:p>
            <a:endParaRPr lang="en-US" dirty="0"/>
          </a:p>
          <a:p>
            <a:r>
              <a:rPr lang="en-US" dirty="0"/>
              <a:t>In general, you can see that our simulation result has a very similar compositional trend with the experimental results: compared to the initial oil composition, the fraction of light components increases in the produced fluid, intermediate groups change just a little bit, and heavy group decreases.</a:t>
            </a:r>
          </a:p>
          <a:p>
            <a:endParaRPr lang="en-US" dirty="0"/>
          </a:p>
          <a:p>
            <a:r>
              <a:rPr lang="en-US" dirty="0"/>
              <a:t>There’s one point I need to mention, in the experiment, we observed that, as the experiment goes on, it becomes more and more difficult for heavier components to enter the rock, leading to the accumulation of these heavier molecules in the upstream injection fluid. Therefore, to simulate this, we multiplied the injection composition of heavier components by a coefficient of less than one to make it gradually decrease over time.</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10</a:t>
            </a:fld>
            <a:endParaRPr lang="en-US"/>
          </a:p>
        </p:txBody>
      </p:sp>
    </p:spTree>
    <p:extLst>
      <p:ext uri="{BB962C8B-B14F-4D97-AF65-F5344CB8AC3E}">
        <p14:creationId xmlns:p14="http://schemas.microsoft.com/office/powerpoint/2010/main" val="122419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Additionally, we simulated the flow of crude oil in Niobrara cores without the presence sieving effect and compared it with the case with sieving. From these two plots here, it can be noticed that without sieving the composition of produced fluid will eventually be the same as the originally injected oil, meaning that heavier components are not sieved during the flow process, thus confirms the influences of adsorption and size exclusion on hydrocarbon transport in Niobrara shale. </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11</a:t>
            </a:fld>
            <a:endParaRPr lang="en-US"/>
          </a:p>
        </p:txBody>
      </p:sp>
    </p:spTree>
    <p:extLst>
      <p:ext uri="{BB962C8B-B14F-4D97-AF65-F5344CB8AC3E}">
        <p14:creationId xmlns:p14="http://schemas.microsoft.com/office/powerpoint/2010/main" val="2765246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listed papers have been published related to this project. If you are interested in our research, you are very welcome to check these out.</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12</a:t>
            </a:fld>
            <a:endParaRPr lang="en-US"/>
          </a:p>
        </p:txBody>
      </p:sp>
    </p:spTree>
    <p:extLst>
      <p:ext uri="{BB962C8B-B14F-4D97-AF65-F5344CB8AC3E}">
        <p14:creationId xmlns:p14="http://schemas.microsoft.com/office/powerpoint/2010/main" val="3065189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end, I’d like to talk a little bit about our future work. </a:t>
            </a:r>
          </a:p>
          <a:p>
            <a:endParaRPr lang="en-US" dirty="0"/>
          </a:p>
          <a:p>
            <a:r>
              <a:rPr lang="en-US" dirty="0"/>
              <a:t>We plan to investigate the impact of some other factors on mitigating sieving effect and enhancing oil production, for instance, using different kinds of gas for huff-n-puff, like methane, carbon monoxide, etc. changing soaking period, testing different numbers of cyclic gas injection.</a:t>
            </a:r>
          </a:p>
          <a:p>
            <a:endParaRPr lang="en-US" dirty="0"/>
          </a:p>
          <a:p>
            <a:r>
              <a:rPr lang="en-US" dirty="0"/>
              <a:t>And also, we plan to further investigate the mechanism of sieving mitigation of different kinds of gas using molecular dynamics simulations.</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13</a:t>
            </a:fld>
            <a:endParaRPr lang="en-US"/>
          </a:p>
        </p:txBody>
      </p:sp>
    </p:spTree>
    <p:extLst>
      <p:ext uri="{BB962C8B-B14F-4D97-AF65-F5344CB8AC3E}">
        <p14:creationId xmlns:p14="http://schemas.microsoft.com/office/powerpoint/2010/main" val="174064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pretty much about my presentation. Thank you for your time. If you’re interested in our research or have any questions, please feel free to contact me through email. </a:t>
            </a:r>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14</a:t>
            </a:fld>
            <a:endParaRPr lang="en-US"/>
          </a:p>
        </p:txBody>
      </p:sp>
    </p:spTree>
    <p:extLst>
      <p:ext uri="{BB962C8B-B14F-4D97-AF65-F5344CB8AC3E}">
        <p14:creationId xmlns:p14="http://schemas.microsoft.com/office/powerpoint/2010/main" val="181027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Here is the outline of my presentation.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First, I’ll briefly review the work we have finished before our last meeting back in 2019. </a:t>
            </a:r>
          </a:p>
          <a:p>
            <a:pPr marL="228600" marR="0" lvl="0" indent="-228600" algn="l" defTabSz="457200" rtl="0" eaLnBrk="0" fontAlgn="base" latinLnBrk="0" hangingPunct="0">
              <a:lnSpc>
                <a:spcPct val="100000"/>
              </a:lnSpc>
              <a:spcBef>
                <a:spcPct val="30000"/>
              </a:spcBef>
              <a:spcAft>
                <a:spcPct val="0"/>
              </a:spcAft>
              <a:buClrTx/>
              <a:buSzTx/>
              <a:buFontTx/>
              <a:buAutoNum type="arabicPeriod"/>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Then, I’ll talk about our recent progress.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After that, I’ll close my presentation with our future plan.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2</a:t>
            </a:fld>
            <a:endParaRPr lang="en-US"/>
          </a:p>
        </p:txBody>
      </p:sp>
    </p:spTree>
    <p:extLst>
      <p:ext uri="{BB962C8B-B14F-4D97-AF65-F5344CB8AC3E}">
        <p14:creationId xmlns:p14="http://schemas.microsoft.com/office/powerpoint/2010/main" val="116334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By doing experiments, we demonstrated the presence of sieving effect in Niobrara cores.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Basically, the Sieving effect refers to the phenomenon that when oil flowing through cores heavier hydrocarbon molecules are hindered and more lighter hydrocarbons are getting produced, which is what we have been seeing from some producing wells in the field.  And, by analyzing the results from experiments and molecular dynamics simulation, we found there are mainly two reasons that leads to this sieving effect, 1st, size exclusion, essentially means larger molecules can not pass through smaller pores and pore throats because they are too big. 2nd, preferential adsorption, which refers to that certain hydrocarbon molecules could be more easily adsorbed and therefore stuck in pores during the flow process.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3</a:t>
            </a:fld>
            <a:endParaRPr lang="en-US"/>
          </a:p>
        </p:txBody>
      </p:sp>
    </p:spTree>
    <p:extLst>
      <p:ext uri="{BB962C8B-B14F-4D97-AF65-F5344CB8AC3E}">
        <p14:creationId xmlns:p14="http://schemas.microsoft.com/office/powerpoint/2010/main" val="266435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performed filtration tests and demonstrated the presence of the sieving effect in Niobrara cores and confirmed that CO2 has the potential to alleviate this sieving effect by doing a huff-n-puff test following the filtration test.</a:t>
            </a:r>
          </a:p>
          <a:p>
            <a:r>
              <a:rPr lang="en-US" dirty="0"/>
              <a:t>Basically, the procedure is we first inject hydrocarbon mixtures into a Niobrara core which is fixed in a mini core holder and analyze the composition of the produced fluid using gas chromatography, and it shows that there are fewer heavy components in the produced fluid which means the sieving effect exists in Niobrara cores, then, we shut down the injection of hydrocarbon and inject CO2 from the producing side of the core sample and soak it for a period, after that we resume the injection and found that the fraction of heavy components becomes higher than that before soaking, which tells us CO2 can mitigate the sieving effect.</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4</a:t>
            </a:fld>
            <a:endParaRPr lang="en-US"/>
          </a:p>
        </p:txBody>
      </p:sp>
    </p:spTree>
    <p:extLst>
      <p:ext uri="{BB962C8B-B14F-4D97-AF65-F5344CB8AC3E}">
        <p14:creationId xmlns:p14="http://schemas.microsoft.com/office/powerpoint/2010/main" val="1823131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 shows the experimental result of the filtration test and CO2 huff-n-puff test on a Niobrara sample using a binary mixture of C10 and C17.</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a:r>
            <a:br>
              <a:rPr lang="en-US" dirty="0"/>
            </a:br>
            <a:r>
              <a:rPr lang="en-US" dirty="0"/>
              <a:t>As you can see, after the start of injection, the fraction of light component C10 in the produced fluid increases, indicating the heavy component C17 was sieved. After soaking with CO2, more C17 was produced over a period of time, indicating the sieving effect was mitigated, then, after producing a few more pore volumes, C17 was sieved again. Additionally, we observed an increase in production rate after CO2 soaking, suggesting CO2 might be able to help enhance the oil recovery.</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5</a:t>
            </a:fld>
            <a:endParaRPr lang="en-US"/>
          </a:p>
        </p:txBody>
      </p:sp>
    </p:spTree>
    <p:extLst>
      <p:ext uri="{BB962C8B-B14F-4D97-AF65-F5344CB8AC3E}">
        <p14:creationId xmlns:p14="http://schemas.microsoft.com/office/powerpoint/2010/main" val="329365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 shows the experimental result of the filtration test and CO2 huff-n-puff test on Niobrara samples using Niobrara crude oil.</a:t>
            </a:r>
          </a:p>
          <a:p>
            <a:endParaRPr lang="en-US" dirty="0"/>
          </a:p>
          <a:p>
            <a:r>
              <a:rPr lang="en-US" dirty="0"/>
              <a:t>To better analyze the results, we divided the components of this Niobrara crude into four subgroups: light group, including C3 to C6; intermediate group 1, including C7 to C10, intermediate group 2, including C11 to C20, and heavy group which is C20+.</a:t>
            </a:r>
          </a:p>
          <a:p>
            <a:endParaRPr lang="en-US" dirty="0"/>
          </a:p>
          <a:p>
            <a:r>
              <a:rPr lang="en-US" dirty="0"/>
              <a:t>In the filtration test, due to sieving effect, the fraction of heavy group in the produced fluid decreases and light group increases. After soaking, the fraction of light group decreases and the medium group 2 and heavy group increase, which indicates the sieving effect is sort of mitigated, and then after producing a few more pore volumes, the sieving occurs again. </a:t>
            </a:r>
          </a:p>
          <a:p>
            <a:endParaRPr lang="en-US" dirty="0"/>
          </a:p>
          <a:p>
            <a:r>
              <a:rPr lang="en-US" dirty="0"/>
              <a:t>For the 2</a:t>
            </a:r>
            <a:r>
              <a:rPr lang="en-US" baseline="30000" dirty="0"/>
              <a:t>nd</a:t>
            </a:r>
            <a:r>
              <a:rPr lang="en-US" dirty="0"/>
              <a:t> sample, the result is very similar to the 1</a:t>
            </a:r>
            <a:r>
              <a:rPr lang="en-US" baseline="30000" dirty="0"/>
              <a:t>st</a:t>
            </a:r>
            <a:r>
              <a:rPr lang="en-US" dirty="0"/>
              <a:t> one, and for the 3</a:t>
            </a:r>
            <a:r>
              <a:rPr lang="en-US" baseline="30000" dirty="0"/>
              <a:t>rd</a:t>
            </a:r>
            <a:r>
              <a:rPr lang="en-US" dirty="0"/>
              <a:t> one, very similar as well.</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6</a:t>
            </a:fld>
            <a:endParaRPr lang="en-US"/>
          </a:p>
        </p:txBody>
      </p:sp>
    </p:spTree>
    <p:extLst>
      <p:ext uri="{BB962C8B-B14F-4D97-AF65-F5344CB8AC3E}">
        <p14:creationId xmlns:p14="http://schemas.microsoft.com/office/powerpoint/2010/main" val="252782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 the simulation side, using Molecular dynamics Simulation, we demonstrated the presence of preferential adsorption in Niobrara cores, and showed that CO2 mitigates the sieving effect by displacing adsorbed hydrocarbon molecules from the wall of the pore.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As shown in Figure (a) here, we simulated the distribution of C10 C17 molecules near a calcite surface at equilibrium to mimic the interaction inside Niobrara pores, figure (b) is the corresponding density profile.  You can see the first adsorbed layer is occupied by C17 molecules, indicating Niobrara sample preferentially adsorbs more C17 molecules than C10.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Figure (c) and (d) are the molecule distribution and density profile at equilibrium after introducing CO2 into the system. You can see C17 molecules that occupied the first adsorbed layer before are now displaced by CO2, indicating adsorbed hydrocarbon molecules can be released by using CO2.</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7</a:t>
            </a:fld>
            <a:endParaRPr lang="en-US"/>
          </a:p>
        </p:txBody>
      </p:sp>
    </p:spTree>
    <p:extLst>
      <p:ext uri="{BB962C8B-B14F-4D97-AF65-F5344CB8AC3E}">
        <p14:creationId xmlns:p14="http://schemas.microsoft.com/office/powerpoint/2010/main" val="3788871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Other than molecular dynamics simulation, we also built a 1D finite difference model which is incorporated with sieving effect to simulate the flow of the binary mixture in Niobrara cores. Basically, we decomposed the accumulation term in the continuity equation into three phases, a mobile phase, an adsorbed phase and a size excluded phase,  and also, we added a diffusional term to the flux term.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8</a:t>
            </a:fld>
            <a:endParaRPr lang="en-US"/>
          </a:p>
        </p:txBody>
      </p:sp>
    </p:spTree>
    <p:extLst>
      <p:ext uri="{BB962C8B-B14F-4D97-AF65-F5344CB8AC3E}">
        <p14:creationId xmlns:p14="http://schemas.microsoft.com/office/powerpoint/2010/main" val="102533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dirty="0"/>
              <a:t> show you the progress we just made recently. </a:t>
            </a:r>
          </a:p>
          <a:p>
            <a:endParaRPr lang="en-US" dirty="0"/>
          </a:p>
          <a:p>
            <a:r>
              <a:rPr lang="en-US" dirty="0"/>
              <a:t>We extended our 1D flow model from a binary-component model to a multi-components model and simulated the flow of crude oil inside Niobrara cores.  </a:t>
            </a:r>
          </a:p>
          <a:p>
            <a:endParaRPr lang="en-US" dirty="0"/>
          </a:p>
          <a:p>
            <a:r>
              <a:rPr lang="en-US" dirty="0"/>
              <a:t>𝐷_𝑖𝑗 is the diffusion coefficient of component 𝑖 with respect to the pseudo component j, which is the lump of all rest components and is calculated using Chapman-</a:t>
            </a:r>
            <a:r>
              <a:rPr lang="en-US" dirty="0" err="1"/>
              <a:t>Enskog</a:t>
            </a:r>
            <a:r>
              <a:rPr lang="en-US" dirty="0"/>
              <a:t> theory in this preliminary model.</a:t>
            </a:r>
          </a:p>
          <a:p>
            <a:endParaRPr lang="en-US" dirty="0"/>
          </a:p>
          <a:p>
            <a:r>
              <a:rPr lang="en-US" dirty="0"/>
              <a:t>The molar density of the adsorbed phase in a rock, a,  is described as a function of time and can be characterized using molecular dynamics simulation results.</a:t>
            </a:r>
          </a:p>
          <a:p>
            <a:endParaRPr lang="en-US" dirty="0"/>
          </a:p>
          <a:p>
            <a:r>
              <a:rPr lang="en-US" dirty="0"/>
              <a:t>Similarly, the molar density of the size excluded phase in pore space, s, is described as a function of time as well. By changing the value of Smax, we can match the simulation results with the experiment.</a:t>
            </a:r>
          </a:p>
          <a:p>
            <a:endParaRPr lang="en-US" dirty="0"/>
          </a:p>
          <a:p>
            <a:r>
              <a:rPr lang="en-US" dirty="0"/>
              <a:t>Speed coefficient m and n can be changed to adjust the time the sample takes to reach adsorption and size exclusion saturation, which typically is very fast.</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9</a:t>
            </a:fld>
            <a:endParaRPr lang="en-US"/>
          </a:p>
        </p:txBody>
      </p:sp>
    </p:spTree>
    <p:extLst>
      <p:ext uri="{BB962C8B-B14F-4D97-AF65-F5344CB8AC3E}">
        <p14:creationId xmlns:p14="http://schemas.microsoft.com/office/powerpoint/2010/main" val="190967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D1F44AC-FF31-44E2-B4A2-480C439A1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61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B1948FB-EB97-4906-997C-8C6372295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2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848787F-3637-433B-A113-2048EEF52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46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9915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9207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8043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3447664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E69EBB-88AA-FF4D-B28A-BBBAC72B9446}"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0750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62145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69EBB-88AA-FF4D-B28A-BBBAC72B9446}"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477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98320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C536313-D09D-426F-9168-BB9685A1F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263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1755874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7424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3321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10989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D19E29E-F8D2-4C4E-8E2B-55C28DB71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33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340B6F0-C5A0-4E37-9B94-CC8CE845A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99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84BC040-8E91-43E6-AAB0-D2AE304F0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38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35FB0F1-B868-4019-8DBF-3AC41040F0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58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6B5EBD-17E3-42E7-BC06-011F46054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56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7556CA7-C1D9-46A4-BA0A-E8C843382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29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4049B7-D457-40B6-A048-600E1A554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16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40738"/>
            </a:gs>
            <a:gs pos="0">
              <a:srgbClr val="000000"/>
            </a:gs>
            <a:gs pos="74001">
              <a:srgbClr val="0A128C"/>
            </a:gs>
            <a:gs pos="100000">
              <a:srgbClr val="181CC7"/>
            </a:gs>
            <a:gs pos="100000">
              <a:srgbClr val="7005D4"/>
            </a:gs>
          </a:gsLst>
          <a:lin ang="5400000" scaled="0"/>
          <a:tileRect/>
        </a:grad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a:xfrm>
            <a:off x="7020088"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a:t>
            </a:fld>
            <a:endParaRPr lang="en-US" sz="1400">
              <a:solidFill>
                <a:srgbClr val="FFFFFF"/>
              </a:solidFill>
            </a:endParaRPr>
          </a:p>
        </p:txBody>
      </p:sp>
      <p:sp>
        <p:nvSpPr>
          <p:cNvPr id="9" name="Rectangle 8"/>
          <p:cNvSpPr/>
          <p:nvPr userDrawn="1"/>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TextBox 9"/>
          <p:cNvSpPr txBox="1"/>
          <p:nvPr userDrawn="1"/>
        </p:nvSpPr>
        <p:spPr>
          <a:xfrm>
            <a:off x="1040958" y="6538119"/>
            <a:ext cx="4692097" cy="307777"/>
          </a:xfrm>
          <a:prstGeom prst="rect">
            <a:avLst/>
          </a:prstGeom>
          <a:noFill/>
        </p:spPr>
        <p:txBody>
          <a:bodyPr wrap="none" rtlCol="0">
            <a:spAutoFit/>
          </a:bodyPr>
          <a:lstStyle/>
          <a:p>
            <a:r>
              <a:rPr lang="en-US" sz="1400">
                <a:solidFill>
                  <a:srgbClr val="000000"/>
                </a:solidFill>
              </a:rPr>
              <a:t>Kick-Off Meeting, November 16, 2012, Golden, Colorado</a:t>
            </a:r>
          </a:p>
        </p:txBody>
      </p:sp>
      <p:grpSp>
        <p:nvGrpSpPr>
          <p:cNvPr id="11" name="Group 10"/>
          <p:cNvGrpSpPr>
            <a:grpSpLocks noChangeAspect="1"/>
          </p:cNvGrpSpPr>
          <p:nvPr userDrawn="1"/>
        </p:nvGrpSpPr>
        <p:grpSpPr>
          <a:xfrm>
            <a:off x="141396" y="6146400"/>
            <a:ext cx="763435" cy="609674"/>
            <a:chOff x="-32212" y="427945"/>
            <a:chExt cx="5134907" cy="4100706"/>
          </a:xfrm>
        </p:grpSpPr>
        <p:grpSp>
          <p:nvGrpSpPr>
            <p:cNvPr id="12" name="Group 11"/>
            <p:cNvGrpSpPr/>
            <p:nvPr/>
          </p:nvGrpSpPr>
          <p:grpSpPr>
            <a:xfrm>
              <a:off x="1124624" y="1927737"/>
              <a:ext cx="3978071" cy="2600914"/>
              <a:chOff x="918033" y="1927737"/>
              <a:chExt cx="3978071" cy="2600914"/>
            </a:xfrm>
          </p:grpSpPr>
          <p:sp>
            <p:nvSpPr>
              <p:cNvPr id="14" name="Isosceles Triangle 13"/>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Arc 12"/>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TextBox 15"/>
          <p:cNvSpPr txBox="1"/>
          <p:nvPr userDrawn="1"/>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Tree>
    <p:extLst>
      <p:ext uri="{BB962C8B-B14F-4D97-AF65-F5344CB8AC3E}">
        <p14:creationId xmlns:p14="http://schemas.microsoft.com/office/powerpoint/2010/main" val="4286618153"/>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0"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5pPr>
      <a:lvl6pPr marL="457200" algn="ctr" rtl="0" fontAlgn="base">
        <a:spcBef>
          <a:spcPct val="0"/>
        </a:spcBef>
        <a:spcAft>
          <a:spcPct val="0"/>
        </a:spcAft>
        <a:defRPr sz="4400">
          <a:solidFill>
            <a:schemeClr val="tx2"/>
          </a:solidFill>
          <a:latin typeface="Arial" charset="0"/>
          <a:ea typeface="ヒラギノ角ゴ Pro W3" pitchFamily="8" charset="-128"/>
        </a:defRPr>
      </a:lvl6pPr>
      <a:lvl7pPr marL="914400" algn="ctr" rtl="0" fontAlgn="base">
        <a:spcBef>
          <a:spcPct val="0"/>
        </a:spcBef>
        <a:spcAft>
          <a:spcPct val="0"/>
        </a:spcAft>
        <a:defRPr sz="4400">
          <a:solidFill>
            <a:schemeClr val="tx2"/>
          </a:solidFill>
          <a:latin typeface="Arial" charset="0"/>
          <a:ea typeface="ヒラギノ角ゴ Pro W3" pitchFamily="8" charset="-128"/>
        </a:defRPr>
      </a:lvl7pPr>
      <a:lvl8pPr marL="1371600" algn="ctr" rtl="0" fontAlgn="base">
        <a:spcBef>
          <a:spcPct val="0"/>
        </a:spcBef>
        <a:spcAft>
          <a:spcPct val="0"/>
        </a:spcAft>
        <a:defRPr sz="4400">
          <a:solidFill>
            <a:schemeClr val="tx2"/>
          </a:solidFill>
          <a:latin typeface="Arial" charset="0"/>
          <a:ea typeface="ヒラギノ角ゴ Pro W3" pitchFamily="8" charset="-128"/>
        </a:defRPr>
      </a:lvl8pPr>
      <a:lvl9pPr marL="1828800" algn="ctr" rtl="0" fontAlgn="base">
        <a:spcBef>
          <a:spcPct val="0"/>
        </a:spcBef>
        <a:spcAft>
          <a:spcPct val="0"/>
        </a:spcAft>
        <a:defRPr sz="4400">
          <a:solidFill>
            <a:schemeClr val="tx2"/>
          </a:solidFill>
          <a:latin typeface="Arial" charset="0"/>
          <a:ea typeface="ヒラギノ角ゴ Pro W3"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69EBB-88AA-FF4D-B28A-BBBAC72B9446}" type="datetimeFigureOut">
              <a:rPr lang="en-US" smtClean="0"/>
              <a:t>8/4/2020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BBDE6-E92C-0749-93DB-4C1438A3C8C1}" type="slidenum">
              <a:rPr lang="en-US" smtClean="0"/>
              <a:t>‹#›</a:t>
            </a:fld>
            <a:endParaRPr lang="en-US"/>
          </a:p>
        </p:txBody>
      </p:sp>
    </p:spTree>
    <p:extLst>
      <p:ext uri="{BB962C8B-B14F-4D97-AF65-F5344CB8AC3E}">
        <p14:creationId xmlns:p14="http://schemas.microsoft.com/office/powerpoint/2010/main" val="60191970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0.m4a"/><Relationship Id="rId7" Type="http://schemas.openxmlformats.org/officeDocument/2006/relationships/image" Target="../media/image18.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0.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2118/196136-PA" TargetMode="External"/><Relationship Id="rId3" Type="http://schemas.openxmlformats.org/officeDocument/2006/relationships/slideLayout" Target="../slideLayouts/slideLayout1.xml"/><Relationship Id="rId7" Type="http://schemas.openxmlformats.org/officeDocument/2006/relationships/hyperlink" Target="https://doi.org/10.2118/196136-MS"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doi.org/10.15530/urtec-2019-69" TargetMode="External"/><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image" Target="../media/image90.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3.png"/><Relationship Id="rId5" Type="http://schemas.openxmlformats.org/officeDocument/2006/relationships/notesSlide" Target="../notesSlides/notesSlide6.xml"/><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1723715"/>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Rectangle 9"/>
          <p:cNvSpPr/>
          <p:nvPr/>
        </p:nvSpPr>
        <p:spPr bwMode="auto">
          <a:xfrm>
            <a:off x="0" y="-13510"/>
            <a:ext cx="9144000" cy="1918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313390" y="2823454"/>
            <a:ext cx="85528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ctr">
              <a:spcBef>
                <a:spcPct val="50000"/>
              </a:spcBef>
            </a:pPr>
            <a:r>
              <a:rPr lang="en-US" altLang="zh-CN" sz="2800" dirty="0">
                <a:solidFill>
                  <a:srgbClr val="FFFFFF"/>
                </a:solidFill>
                <a:latin typeface="Arial Rounded MT Bold"/>
                <a:cs typeface="Arial Rounded MT Bold"/>
              </a:rPr>
              <a:t>Experimental and Modeling Studies of CO</a:t>
            </a:r>
            <a:r>
              <a:rPr lang="en-US" altLang="zh-CN" sz="2800" baseline="-25000" dirty="0">
                <a:solidFill>
                  <a:srgbClr val="FFFFFF"/>
                </a:solidFill>
                <a:latin typeface="Arial Rounded MT Bold"/>
                <a:cs typeface="Arial Rounded MT Bold"/>
              </a:rPr>
              <a:t>2</a:t>
            </a:r>
            <a:r>
              <a:rPr lang="en-US" altLang="zh-CN" sz="2800" dirty="0">
                <a:solidFill>
                  <a:srgbClr val="FFFFFF"/>
                </a:solidFill>
                <a:latin typeface="Arial Rounded MT Bold"/>
                <a:cs typeface="Arial Rounded MT Bold"/>
              </a:rPr>
              <a:t> Huff-n-Puff in Niobrara Cores with Sieving Effect</a:t>
            </a:r>
            <a:endParaRPr lang="en-US" sz="2800" dirty="0">
              <a:solidFill>
                <a:srgbClr val="FFFFFF"/>
              </a:solidFill>
              <a:latin typeface="Arial Rounded MT Bold"/>
              <a:cs typeface="Arial Rounded MT Bold"/>
            </a:endParaRPr>
          </a:p>
        </p:txBody>
      </p:sp>
      <p:sp>
        <p:nvSpPr>
          <p:cNvPr id="6147" name="Text Box 29"/>
          <p:cNvSpPr txBox="1">
            <a:spLocks noChangeArrowheads="1"/>
          </p:cNvSpPr>
          <p:nvPr/>
        </p:nvSpPr>
        <p:spPr bwMode="auto">
          <a:xfrm>
            <a:off x="968375" y="4393257"/>
            <a:ext cx="7181850" cy="80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ctr">
              <a:lnSpc>
                <a:spcPct val="60000"/>
              </a:lnSpc>
              <a:spcBef>
                <a:spcPct val="50000"/>
              </a:spcBef>
            </a:pPr>
            <a:r>
              <a:rPr lang="en-US" sz="1800">
                <a:solidFill>
                  <a:srgbClr val="FFFFFF"/>
                </a:solidFill>
                <a:latin typeface="Arial"/>
                <a:cs typeface="Arial"/>
              </a:rPr>
              <a:t>Ziming Zhu</a:t>
            </a:r>
          </a:p>
          <a:p>
            <a:pPr algn="ctr">
              <a:lnSpc>
                <a:spcPct val="60000"/>
              </a:lnSpc>
              <a:spcBef>
                <a:spcPct val="50000"/>
              </a:spcBef>
            </a:pPr>
            <a:r>
              <a:rPr lang="en-US" sz="1600">
                <a:solidFill>
                  <a:srgbClr val="FFFFFF"/>
                </a:solidFill>
                <a:latin typeface="Arial"/>
                <a:cs typeface="Arial"/>
              </a:rPr>
              <a:t>Ph.D. Petroleum Engineering</a:t>
            </a:r>
          </a:p>
          <a:p>
            <a:pPr algn="ctr">
              <a:lnSpc>
                <a:spcPct val="60000"/>
              </a:lnSpc>
              <a:spcBef>
                <a:spcPct val="50000"/>
              </a:spcBef>
            </a:pPr>
            <a:r>
              <a:rPr lang="en-US" sz="1600">
                <a:solidFill>
                  <a:srgbClr val="FFFFFF"/>
                </a:solidFill>
                <a:latin typeface="Arial"/>
                <a:cs typeface="Arial"/>
              </a:rPr>
              <a:t>Colorado School of Mines</a:t>
            </a:r>
          </a:p>
        </p:txBody>
      </p:sp>
      <p:sp>
        <p:nvSpPr>
          <p:cNvPr id="6150" name="Slide Number Placeholder 6"/>
          <p:cNvSpPr>
            <a:spLocks noGrp="1"/>
          </p:cNvSpPr>
          <p:nvPr>
            <p:ph type="sldNum" sz="quarter" idx="12"/>
          </p:nvPr>
        </p:nvSpPr>
        <p:spPr>
          <a:xfrm>
            <a:off x="7020088" y="627108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1</a:t>
            </a:fld>
            <a:endParaRPr lang="en-US" sz="1400">
              <a:solidFill>
                <a:srgbClr val="FFFFFF"/>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12" name="Group 11"/>
          <p:cNvGrpSpPr>
            <a:grpSpLocks noChangeAspect="1"/>
          </p:cNvGrpSpPr>
          <p:nvPr/>
        </p:nvGrpSpPr>
        <p:grpSpPr>
          <a:xfrm>
            <a:off x="162139" y="121590"/>
            <a:ext cx="1661931" cy="1737607"/>
            <a:chOff x="-32212" y="427945"/>
            <a:chExt cx="5226747" cy="5464750"/>
          </a:xfrm>
        </p:grpSpPr>
        <p:sp>
          <p:nvSpPr>
            <p:cNvPr id="13" name="Rectangle 12"/>
            <p:cNvSpPr/>
            <p:nvPr/>
          </p:nvSpPr>
          <p:spPr>
            <a:xfrm>
              <a:off x="1032783" y="4415367"/>
              <a:ext cx="4161752" cy="1477328"/>
            </a:xfrm>
            <a:prstGeom prst="rect">
              <a:avLst/>
            </a:prstGeom>
            <a:noFill/>
          </p:spPr>
          <p:txBody>
            <a:bodyPr wrap="square" lIns="0" tIns="0" rIns="0" bIns="0">
              <a:normAutofit/>
            </a:bodyPr>
            <a:lstStyle/>
            <a:p>
              <a:pPr algn="ctr"/>
              <a:r>
                <a:rPr lang="en-US" sz="2800" b="1">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Britannic Bold"/>
                  <a:cs typeface="Britannic Bold"/>
                </a:rPr>
                <a:t>U R E P</a:t>
              </a:r>
            </a:p>
          </p:txBody>
        </p:sp>
        <p:grpSp>
          <p:nvGrpSpPr>
            <p:cNvPr id="14" name="Group 13"/>
            <p:cNvGrpSpPr/>
            <p:nvPr/>
          </p:nvGrpSpPr>
          <p:grpSpPr>
            <a:xfrm>
              <a:off x="-32212" y="427945"/>
              <a:ext cx="5134907" cy="4100706"/>
              <a:chOff x="-32212" y="427945"/>
              <a:chExt cx="5134907" cy="4100706"/>
            </a:xfrm>
          </p:grpSpPr>
          <p:grpSp>
            <p:nvGrpSpPr>
              <p:cNvPr id="15" name="Group 14"/>
              <p:cNvGrpSpPr/>
              <p:nvPr/>
            </p:nvGrpSpPr>
            <p:grpSpPr>
              <a:xfrm>
                <a:off x="1124624" y="1927737"/>
                <a:ext cx="3978071" cy="2600914"/>
                <a:chOff x="918033" y="1927737"/>
                <a:chExt cx="3978071" cy="2600914"/>
              </a:xfrm>
            </p:grpSpPr>
            <p:sp>
              <p:nvSpPr>
                <p:cNvPr id="17" name="Isosceles Triangle 16"/>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Triangle 17"/>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Arc 15"/>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 name="TextBox 5"/>
          <p:cNvSpPr txBox="1"/>
          <p:nvPr/>
        </p:nvSpPr>
        <p:spPr>
          <a:xfrm>
            <a:off x="1759473" y="661987"/>
            <a:ext cx="6237605" cy="769441"/>
          </a:xfrm>
          <a:prstGeom prst="rect">
            <a:avLst/>
          </a:prstGeom>
          <a:noFill/>
        </p:spPr>
        <p:txBody>
          <a:bodyPr wrap="none" rtlCol="0">
            <a:spAutoFit/>
          </a:bodyPr>
          <a:lstStyle/>
          <a:p>
            <a:pPr algn="ctr"/>
            <a:r>
              <a:rPr lang="en-US" sz="2000">
                <a:solidFill>
                  <a:schemeClr val="tx1"/>
                </a:solidFill>
                <a:latin typeface="Britannic Bold"/>
                <a:cs typeface="Britannic Bold"/>
              </a:rPr>
              <a:t>UNCONVENTIONAL RESERVOIR ENGINEERING PROJECT</a:t>
            </a:r>
          </a:p>
          <a:p>
            <a:pPr algn="ctr"/>
            <a:r>
              <a:rPr lang="en-US">
                <a:solidFill>
                  <a:schemeClr val="tx1"/>
                </a:solidFill>
                <a:latin typeface="Copperplate"/>
                <a:cs typeface="Copperplate"/>
              </a:rPr>
              <a:t>Colorado School of Mines</a:t>
            </a:r>
          </a:p>
        </p:txBody>
      </p:sp>
      <p:pic>
        <p:nvPicPr>
          <p:cNvPr id="9" name="Picture 8"/>
          <p:cNvPicPr>
            <a:picLocks noChangeAspect="1"/>
          </p:cNvPicPr>
          <p:nvPr/>
        </p:nvPicPr>
        <p:blipFill>
          <a:blip r:embed="rId6"/>
          <a:stretch>
            <a:fillRect/>
          </a:stretch>
        </p:blipFill>
        <p:spPr>
          <a:xfrm>
            <a:off x="7890798" y="587600"/>
            <a:ext cx="918793" cy="936834"/>
          </a:xfrm>
          <a:prstGeom prst="rect">
            <a:avLst/>
          </a:prstGeom>
        </p:spPr>
      </p:pic>
      <p:sp>
        <p:nvSpPr>
          <p:cNvPr id="20" name="TextBox 19"/>
          <p:cNvSpPr txBox="1"/>
          <p:nvPr/>
        </p:nvSpPr>
        <p:spPr>
          <a:xfrm>
            <a:off x="7904307" y="1445567"/>
            <a:ext cx="961922" cy="461665"/>
          </a:xfrm>
          <a:prstGeom prst="rect">
            <a:avLst/>
          </a:prstGeom>
          <a:noFill/>
        </p:spPr>
        <p:txBody>
          <a:bodyPr wrap="none" rtlCol="0">
            <a:spAutoFit/>
          </a:bodyPr>
          <a:lstStyle/>
          <a:p>
            <a:r>
              <a:rPr lang="en-US" b="1">
                <a:solidFill>
                  <a:srgbClr val="000000"/>
                </a:solidFill>
                <a:latin typeface="Copperplate Gothic Bold"/>
                <a:cs typeface="Copperplate Gothic Bold"/>
              </a:rPr>
              <a:t>CSM</a:t>
            </a:r>
          </a:p>
        </p:txBody>
      </p:sp>
      <p:sp>
        <p:nvSpPr>
          <p:cNvPr id="31" name="Rectangle 30"/>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33" name="Group 32"/>
          <p:cNvGrpSpPr>
            <a:grpSpLocks noChangeAspect="1"/>
          </p:cNvGrpSpPr>
          <p:nvPr/>
        </p:nvGrpSpPr>
        <p:grpSpPr>
          <a:xfrm>
            <a:off x="141396" y="6146400"/>
            <a:ext cx="763435" cy="609674"/>
            <a:chOff x="-32212" y="427945"/>
            <a:chExt cx="5134907" cy="4100706"/>
          </a:xfrm>
        </p:grpSpPr>
        <p:grpSp>
          <p:nvGrpSpPr>
            <p:cNvPr id="34" name="Group 33"/>
            <p:cNvGrpSpPr/>
            <p:nvPr/>
          </p:nvGrpSpPr>
          <p:grpSpPr>
            <a:xfrm>
              <a:off x="1124624" y="1927737"/>
              <a:ext cx="3978071" cy="2600914"/>
              <a:chOff x="918033" y="1927737"/>
              <a:chExt cx="3978071" cy="2600914"/>
            </a:xfrm>
          </p:grpSpPr>
          <p:sp>
            <p:nvSpPr>
              <p:cNvPr id="36" name="Isosceles Triangle 35"/>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Triangle 36"/>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Arc 34"/>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8" name="TextBox 37"/>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29" name="TextBox 28"/>
          <p:cNvSpPr txBox="1"/>
          <p:nvPr/>
        </p:nvSpPr>
        <p:spPr>
          <a:xfrm>
            <a:off x="1040958" y="6538119"/>
            <a:ext cx="470192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8" name="音频 7">
            <a:hlinkClick r:id="" action="ppaction://media"/>
            <a:extLst>
              <a:ext uri="{FF2B5EF4-FFF2-40B4-BE49-F238E27FC236}">
                <a16:creationId xmlns:a16="http://schemas.microsoft.com/office/drawing/2014/main" id="{44F4309F-609A-F443-9CF8-FBB424BAB1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7811" y="6150873"/>
            <a:ext cx="812800" cy="812800"/>
          </a:xfrm>
          <a:prstGeom prst="rect">
            <a:avLst/>
          </a:prstGeom>
        </p:spPr>
      </p:pic>
    </p:spTree>
    <p:extLst>
      <p:ext uri="{BB962C8B-B14F-4D97-AF65-F5344CB8AC3E}">
        <p14:creationId xmlns:p14="http://schemas.microsoft.com/office/powerpoint/2010/main" val="1298712595"/>
      </p:ext>
    </p:extLst>
  </p:cSld>
  <p:clrMapOvr>
    <a:masterClrMapping/>
  </p:clrMapOvr>
  <mc:AlternateContent xmlns:mc="http://schemas.openxmlformats.org/markup-compatibility/2006" xmlns:p14="http://schemas.microsoft.com/office/powerpoint/2010/main">
    <mc:Choice Requires="p14">
      <p:transition spd="slow" p14:dur="2000" advTm="23123"/>
    </mc:Choice>
    <mc:Fallback xmlns="">
      <p:transition spd="slow" advTm="2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10</a:t>
            </a:fld>
            <a:endParaRPr lang="en-US" sz="1400">
              <a:solidFill>
                <a:srgbClr val="000000"/>
              </a:solidFill>
            </a:endParaRPr>
          </a:p>
        </p:txBody>
      </p:sp>
      <p:pic>
        <p:nvPicPr>
          <p:cNvPr id="3" name="Picture 2"/>
          <p:cNvPicPr>
            <a:picLocks noChangeAspect="1"/>
          </p:cNvPicPr>
          <p:nvPr/>
        </p:nvPicPr>
        <p:blipFill>
          <a:blip r:embed="rId6"/>
          <a:stretch>
            <a:fillRect/>
          </a:stretch>
        </p:blipFill>
        <p:spPr>
          <a:xfrm>
            <a:off x="4559300" y="3416300"/>
            <a:ext cx="12700" cy="12700"/>
          </a:xfrm>
          <a:prstGeom prst="rect">
            <a:avLst/>
          </a:prstGeom>
        </p:spPr>
      </p:pic>
      <p:pic>
        <p:nvPicPr>
          <p:cNvPr id="4" name="Picture 3"/>
          <p:cNvPicPr>
            <a:picLocks noChangeAspect="1"/>
          </p:cNvPicPr>
          <p:nvPr/>
        </p:nvPicPr>
        <p:blipFill>
          <a:blip r:embed="rId6"/>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7739170" cy="523220"/>
          </a:xfrm>
          <a:prstGeom prst="rect">
            <a:avLst/>
          </a:prstGeom>
        </p:spPr>
        <p:txBody>
          <a:bodyPr wrap="none">
            <a:spAutoFit/>
          </a:bodyPr>
          <a:lstStyle/>
          <a:p>
            <a:r>
              <a:rPr lang="en-US" sz="2800" b="1" dirty="0">
                <a:solidFill>
                  <a:srgbClr val="000000"/>
                </a:solidFill>
                <a:latin typeface="Arial Rounded MT Bold"/>
                <a:cs typeface="Arial Rounded MT Bold"/>
              </a:rPr>
              <a:t>Progress: 1-D flow model – multicomponent</a:t>
            </a:r>
          </a:p>
        </p:txBody>
      </p:sp>
      <p:sp>
        <p:nvSpPr>
          <p:cNvPr id="6" name="TextBox 5">
            <a:extLst>
              <a:ext uri="{FF2B5EF4-FFF2-40B4-BE49-F238E27FC236}">
                <a16:creationId xmlns:a16="http://schemas.microsoft.com/office/drawing/2014/main" id="{0C0E8A00-F1E9-433C-9DEA-6DF09C544855}"/>
              </a:ext>
            </a:extLst>
          </p:cNvPr>
          <p:cNvSpPr txBox="1"/>
          <p:nvPr/>
        </p:nvSpPr>
        <p:spPr>
          <a:xfrm>
            <a:off x="777452" y="984891"/>
            <a:ext cx="2160247" cy="338554"/>
          </a:xfrm>
          <a:prstGeom prst="rect">
            <a:avLst/>
          </a:prstGeom>
          <a:noFill/>
        </p:spPr>
        <p:txBody>
          <a:bodyPr wrap="square" rtlCol="0">
            <a:spAutoFit/>
          </a:bodyPr>
          <a:lstStyle/>
          <a:p>
            <a:endParaRPr lang="en-US" sz="1600" dirty="0"/>
          </a:p>
        </p:txBody>
      </p:sp>
      <p:sp>
        <p:nvSpPr>
          <p:cNvPr id="27" name="TextBox 26">
            <a:extLst>
              <a:ext uri="{FF2B5EF4-FFF2-40B4-BE49-F238E27FC236}">
                <a16:creationId xmlns:a16="http://schemas.microsoft.com/office/drawing/2014/main" id="{E6B227D7-0A16-40CE-94E4-D1E104F4AF1C}"/>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24" name="TextBox 23">
            <a:extLst>
              <a:ext uri="{FF2B5EF4-FFF2-40B4-BE49-F238E27FC236}">
                <a16:creationId xmlns:a16="http://schemas.microsoft.com/office/drawing/2014/main" id="{B665A2FA-4AD3-4A47-9B9F-D26F55FBA10D}"/>
              </a:ext>
            </a:extLst>
          </p:cNvPr>
          <p:cNvSpPr txBox="1"/>
          <p:nvPr/>
        </p:nvSpPr>
        <p:spPr>
          <a:xfrm>
            <a:off x="436755" y="886653"/>
            <a:ext cx="4096277" cy="1160382"/>
          </a:xfrm>
          <a:prstGeom prst="rect">
            <a:avLst/>
          </a:prstGeom>
          <a:noFill/>
        </p:spPr>
        <p:txBody>
          <a:bodyPr wrap="square" rtlCol="0">
            <a:spAutoFit/>
          </a:bodyPr>
          <a:lstStyle/>
          <a:p>
            <a:pPr>
              <a:lnSpc>
                <a:spcPct val="150000"/>
              </a:lnSpc>
              <a:spcBef>
                <a:spcPts val="0"/>
              </a:spcBef>
              <a:spcAft>
                <a:spcPts val="0"/>
              </a:spcAft>
            </a:pPr>
            <a:r>
              <a:rPr lang="en-US" altLang="zh-CN" sz="1400" u="sng" dirty="0">
                <a:solidFill>
                  <a:srgbClr val="FFFFFF"/>
                </a:solidFill>
                <a:latin typeface="Arial"/>
                <a:cs typeface="Arial"/>
              </a:rPr>
              <a:t>Simulation</a:t>
            </a:r>
            <a:r>
              <a:rPr lang="en-US" altLang="zh-CN" sz="1400" dirty="0">
                <a:solidFill>
                  <a:srgbClr val="FFFFFF"/>
                </a:solidFill>
                <a:latin typeface="Arial"/>
                <a:cs typeface="Arial"/>
              </a:rPr>
              <a:t>:</a:t>
            </a:r>
          </a:p>
          <a:p>
            <a:pPr>
              <a:lnSpc>
                <a:spcPct val="150000"/>
              </a:lnSpc>
              <a:spcBef>
                <a:spcPts val="0"/>
              </a:spcBef>
              <a:spcAft>
                <a:spcPts val="0"/>
              </a:spcAft>
            </a:pPr>
            <a:r>
              <a:rPr lang="en-US" altLang="zh-CN" sz="1000" dirty="0">
                <a:solidFill>
                  <a:srgbClr val="FFFFFF"/>
                </a:solidFill>
                <a:latin typeface="Arial"/>
                <a:cs typeface="Arial"/>
              </a:rPr>
              <a:t>filtration test of Niobrara crude oil </a:t>
            </a:r>
          </a:p>
          <a:p>
            <a:pPr>
              <a:lnSpc>
                <a:spcPct val="150000"/>
              </a:lnSpc>
              <a:spcBef>
                <a:spcPts val="0"/>
              </a:spcBef>
              <a:spcAft>
                <a:spcPts val="0"/>
              </a:spcAft>
            </a:pPr>
            <a:r>
              <a:rPr lang="en-US" altLang="zh-CN" sz="1000" dirty="0">
                <a:solidFill>
                  <a:srgbClr val="FFFFFF"/>
                </a:solidFill>
                <a:latin typeface="Arial"/>
                <a:cs typeface="Arial"/>
              </a:rPr>
              <a:t>Note: no CO</a:t>
            </a:r>
            <a:r>
              <a:rPr lang="en-US" altLang="zh-CN" sz="1000" baseline="-25000" dirty="0">
                <a:solidFill>
                  <a:srgbClr val="FFFFFF"/>
                </a:solidFill>
                <a:latin typeface="Arial"/>
                <a:cs typeface="Arial"/>
              </a:rPr>
              <a:t>2</a:t>
            </a:r>
            <a:r>
              <a:rPr lang="en-US" altLang="zh-CN" sz="1000" dirty="0">
                <a:solidFill>
                  <a:srgbClr val="FFFFFF"/>
                </a:solidFill>
                <a:latin typeface="Arial"/>
                <a:cs typeface="Arial"/>
              </a:rPr>
              <a:t> huff-n-puff simulated</a:t>
            </a:r>
          </a:p>
          <a:p>
            <a:pPr>
              <a:lnSpc>
                <a:spcPct val="150000"/>
              </a:lnSpc>
              <a:spcBef>
                <a:spcPts val="0"/>
              </a:spcBef>
              <a:spcAft>
                <a:spcPts val="0"/>
              </a:spcAft>
            </a:pPr>
            <a:r>
              <a:rPr lang="en-US" altLang="zh-CN" sz="1400" u="sng" dirty="0">
                <a:solidFill>
                  <a:srgbClr val="FFFFFF"/>
                </a:solidFill>
                <a:latin typeface="Arial"/>
                <a:cs typeface="Arial"/>
              </a:rPr>
              <a:t>Input parameters</a:t>
            </a:r>
            <a:r>
              <a:rPr lang="en-US" altLang="zh-CN" sz="1400" dirty="0">
                <a:solidFill>
                  <a:srgbClr val="FFFFFF"/>
                </a:solidFill>
                <a:latin typeface="Arial"/>
                <a:cs typeface="Arial"/>
              </a:rPr>
              <a:t>:</a:t>
            </a:r>
          </a:p>
        </p:txBody>
      </p:sp>
      <p:sp>
        <p:nvSpPr>
          <p:cNvPr id="55" name="TextBox 54">
            <a:extLst>
              <a:ext uri="{FF2B5EF4-FFF2-40B4-BE49-F238E27FC236}">
                <a16:creationId xmlns:a16="http://schemas.microsoft.com/office/drawing/2014/main" id="{18ABCE8F-2128-47D0-B058-39248E3F5EAE}"/>
              </a:ext>
            </a:extLst>
          </p:cNvPr>
          <p:cNvSpPr txBox="1"/>
          <p:nvPr/>
        </p:nvSpPr>
        <p:spPr>
          <a:xfrm>
            <a:off x="4327344" y="984891"/>
            <a:ext cx="824221" cy="407804"/>
          </a:xfrm>
          <a:prstGeom prst="rect">
            <a:avLst/>
          </a:prstGeom>
          <a:noFill/>
        </p:spPr>
        <p:txBody>
          <a:bodyPr wrap="square" rtlCol="0">
            <a:spAutoFit/>
          </a:bodyPr>
          <a:lstStyle/>
          <a:p>
            <a:pPr algn="ctr"/>
            <a:r>
              <a:rPr lang="en-US" sz="1000" dirty="0"/>
              <a:t>experiment</a:t>
            </a:r>
            <a:r>
              <a:rPr lang="en-US" sz="1050" dirty="0"/>
              <a:t> </a:t>
            </a:r>
          </a:p>
          <a:p>
            <a:pPr algn="ctr"/>
            <a:r>
              <a:rPr lang="en-US" sz="1000" dirty="0"/>
              <a:t>result</a:t>
            </a:r>
            <a:endParaRPr lang="en-US" sz="1050" dirty="0"/>
          </a:p>
        </p:txBody>
      </p:sp>
      <p:sp>
        <p:nvSpPr>
          <p:cNvPr id="57" name="TextBox 56">
            <a:extLst>
              <a:ext uri="{FF2B5EF4-FFF2-40B4-BE49-F238E27FC236}">
                <a16:creationId xmlns:a16="http://schemas.microsoft.com/office/drawing/2014/main" id="{7A24F5FE-6E57-40B2-BBC9-5B33E4423B53}"/>
              </a:ext>
            </a:extLst>
          </p:cNvPr>
          <p:cNvSpPr txBox="1"/>
          <p:nvPr/>
        </p:nvSpPr>
        <p:spPr>
          <a:xfrm>
            <a:off x="4294953" y="3615518"/>
            <a:ext cx="856612" cy="400110"/>
          </a:xfrm>
          <a:prstGeom prst="rect">
            <a:avLst/>
          </a:prstGeom>
          <a:noFill/>
        </p:spPr>
        <p:txBody>
          <a:bodyPr wrap="square" rtlCol="0">
            <a:spAutoFit/>
          </a:bodyPr>
          <a:lstStyle/>
          <a:p>
            <a:pPr algn="ctr"/>
            <a:r>
              <a:rPr lang="en-US" sz="1000" dirty="0"/>
              <a:t>simulation</a:t>
            </a:r>
          </a:p>
          <a:p>
            <a:pPr algn="ctr"/>
            <a:r>
              <a:rPr lang="en-US" sz="1000" dirty="0"/>
              <a:t> result</a:t>
            </a:r>
          </a:p>
        </p:txBody>
      </p:sp>
      <p:sp>
        <p:nvSpPr>
          <p:cNvPr id="14" name="Rectangle 13">
            <a:extLst>
              <a:ext uri="{FF2B5EF4-FFF2-40B4-BE49-F238E27FC236}">
                <a16:creationId xmlns:a16="http://schemas.microsoft.com/office/drawing/2014/main" id="{04573F6E-8C5B-4BF3-B0B8-3D0EB31BD3EA}"/>
              </a:ext>
            </a:extLst>
          </p:cNvPr>
          <p:cNvSpPr/>
          <p:nvPr/>
        </p:nvSpPr>
        <p:spPr>
          <a:xfrm>
            <a:off x="463023" y="5230628"/>
            <a:ext cx="4175887" cy="946413"/>
          </a:xfrm>
          <a:prstGeom prst="rect">
            <a:avLst/>
          </a:prstGeom>
        </p:spPr>
        <p:txBody>
          <a:bodyPr wrap="square">
            <a:spAutoFit/>
          </a:bodyPr>
          <a:lstStyle/>
          <a:p>
            <a:pPr>
              <a:spcBef>
                <a:spcPts val="0"/>
              </a:spcBef>
              <a:spcAft>
                <a:spcPts val="0"/>
              </a:spcAft>
            </a:pPr>
            <a:r>
              <a:rPr lang="en-US" altLang="zh-CN" sz="1050" dirty="0">
                <a:solidFill>
                  <a:srgbClr val="FFFFFF"/>
                </a:solidFill>
                <a:latin typeface="Arial"/>
                <a:cs typeface="Arial"/>
              </a:rPr>
              <a:t>Compositional trend is consistent with experimental result</a:t>
            </a:r>
          </a:p>
          <a:p>
            <a:pPr algn="ctr">
              <a:spcBef>
                <a:spcPts val="0"/>
              </a:spcBef>
              <a:spcAft>
                <a:spcPts val="200"/>
              </a:spcAft>
            </a:pPr>
            <a:r>
              <a:rPr lang="en-US" altLang="zh-CN" sz="1000" dirty="0">
                <a:solidFill>
                  <a:srgbClr val="FFFFFF"/>
                </a:solidFill>
                <a:latin typeface="Arial"/>
                <a:cs typeface="Arial"/>
              </a:rPr>
              <a:t>light,   C</a:t>
            </a:r>
            <a:r>
              <a:rPr lang="en-US" altLang="zh-CN" sz="1000" baseline="-25000" dirty="0">
                <a:solidFill>
                  <a:srgbClr val="FFFFFF"/>
                </a:solidFill>
                <a:latin typeface="Arial"/>
                <a:cs typeface="Arial"/>
              </a:rPr>
              <a:t>3</a:t>
            </a:r>
            <a:r>
              <a:rPr lang="en-US" altLang="zh-CN" sz="1000" dirty="0">
                <a:solidFill>
                  <a:srgbClr val="FFFFFF"/>
                </a:solidFill>
                <a:latin typeface="Arial"/>
                <a:cs typeface="Arial"/>
              </a:rPr>
              <a:t> – C</a:t>
            </a:r>
            <a:r>
              <a:rPr lang="en-US" altLang="zh-CN" sz="1000" baseline="-25000" dirty="0">
                <a:solidFill>
                  <a:srgbClr val="FFFFFF"/>
                </a:solidFill>
                <a:latin typeface="Arial"/>
                <a:cs typeface="Arial"/>
              </a:rPr>
              <a:t>6</a:t>
            </a:r>
            <a:r>
              <a:rPr lang="en-US" altLang="zh-CN" sz="1000" dirty="0">
                <a:solidFill>
                  <a:srgbClr val="FFFFFF"/>
                </a:solidFill>
                <a:latin typeface="Arial"/>
                <a:cs typeface="Arial"/>
              </a:rPr>
              <a:t>  ↑      </a:t>
            </a:r>
          </a:p>
          <a:p>
            <a:pPr algn="ctr">
              <a:spcBef>
                <a:spcPts val="0"/>
              </a:spcBef>
              <a:spcAft>
                <a:spcPts val="200"/>
              </a:spcAft>
            </a:pPr>
            <a:r>
              <a:rPr lang="en-US" altLang="zh-CN" sz="1000" dirty="0">
                <a:solidFill>
                  <a:srgbClr val="FFFFFF"/>
                </a:solidFill>
                <a:latin typeface="Arial"/>
                <a:cs typeface="Arial"/>
              </a:rPr>
              <a:t>intermediate 1,   C</a:t>
            </a:r>
            <a:r>
              <a:rPr lang="en-US" altLang="zh-CN" sz="1000" baseline="-25000" dirty="0">
                <a:solidFill>
                  <a:srgbClr val="FFFFFF"/>
                </a:solidFill>
                <a:latin typeface="Arial"/>
                <a:cs typeface="Arial"/>
              </a:rPr>
              <a:t>7</a:t>
            </a:r>
            <a:r>
              <a:rPr lang="en-US" altLang="zh-CN" sz="1000" dirty="0">
                <a:solidFill>
                  <a:srgbClr val="FFFFFF"/>
                </a:solidFill>
                <a:latin typeface="Arial"/>
                <a:cs typeface="Arial"/>
              </a:rPr>
              <a:t> – C</a:t>
            </a:r>
            <a:r>
              <a:rPr lang="en-US" altLang="zh-CN" sz="1000" baseline="-25000" dirty="0">
                <a:solidFill>
                  <a:srgbClr val="FFFFFF"/>
                </a:solidFill>
                <a:latin typeface="Arial"/>
                <a:cs typeface="Arial"/>
              </a:rPr>
              <a:t>10 </a:t>
            </a:r>
            <a:r>
              <a:rPr lang="en-US" altLang="zh-CN" sz="1000" dirty="0">
                <a:solidFill>
                  <a:srgbClr val="FFFFFF"/>
                </a:solidFill>
                <a:latin typeface="Arial"/>
                <a:cs typeface="Arial"/>
              </a:rPr>
              <a:t>→   </a:t>
            </a:r>
          </a:p>
          <a:p>
            <a:pPr algn="ctr">
              <a:spcBef>
                <a:spcPts val="0"/>
              </a:spcBef>
              <a:spcAft>
                <a:spcPts val="200"/>
              </a:spcAft>
            </a:pPr>
            <a:r>
              <a:rPr lang="en-US" altLang="zh-CN" sz="1000" dirty="0">
                <a:solidFill>
                  <a:srgbClr val="FFFFFF"/>
                </a:solidFill>
                <a:latin typeface="Arial"/>
                <a:cs typeface="Arial"/>
              </a:rPr>
              <a:t>intermediate 2,   C</a:t>
            </a:r>
            <a:r>
              <a:rPr lang="en-US" altLang="zh-CN" sz="1000" baseline="-25000" dirty="0">
                <a:solidFill>
                  <a:srgbClr val="FFFFFF"/>
                </a:solidFill>
                <a:latin typeface="Arial"/>
                <a:cs typeface="Arial"/>
              </a:rPr>
              <a:t>11</a:t>
            </a:r>
            <a:r>
              <a:rPr lang="en-US" altLang="zh-CN" sz="1000" dirty="0">
                <a:solidFill>
                  <a:srgbClr val="FFFFFF"/>
                </a:solidFill>
                <a:latin typeface="Arial"/>
                <a:cs typeface="Arial"/>
              </a:rPr>
              <a:t> – C</a:t>
            </a:r>
            <a:r>
              <a:rPr lang="en-US" altLang="zh-CN" sz="1000" baseline="-25000" dirty="0">
                <a:solidFill>
                  <a:srgbClr val="FFFFFF"/>
                </a:solidFill>
                <a:latin typeface="Arial"/>
                <a:cs typeface="Arial"/>
              </a:rPr>
              <a:t>20 </a:t>
            </a:r>
            <a:r>
              <a:rPr lang="en-US" altLang="zh-CN" sz="1000" dirty="0">
                <a:solidFill>
                  <a:srgbClr val="FFFFFF"/>
                </a:solidFill>
                <a:latin typeface="Arial"/>
                <a:cs typeface="Arial"/>
              </a:rPr>
              <a:t>→    </a:t>
            </a:r>
          </a:p>
          <a:p>
            <a:pPr algn="ctr">
              <a:spcBef>
                <a:spcPts val="0"/>
              </a:spcBef>
              <a:spcAft>
                <a:spcPts val="200"/>
              </a:spcAft>
            </a:pPr>
            <a:r>
              <a:rPr lang="en-US" altLang="zh-CN" sz="1000" dirty="0">
                <a:solidFill>
                  <a:srgbClr val="FFFFFF"/>
                </a:solidFill>
                <a:latin typeface="Arial"/>
                <a:cs typeface="Arial"/>
              </a:rPr>
              <a:t>Heavy,   C</a:t>
            </a:r>
            <a:r>
              <a:rPr lang="en-US" altLang="zh-CN" sz="1000" baseline="-25000" dirty="0">
                <a:solidFill>
                  <a:srgbClr val="FFFFFF"/>
                </a:solidFill>
                <a:latin typeface="Arial"/>
                <a:cs typeface="Arial"/>
              </a:rPr>
              <a:t>20</a:t>
            </a:r>
            <a:r>
              <a:rPr lang="en-US" altLang="zh-CN" sz="1000" dirty="0">
                <a:solidFill>
                  <a:srgbClr val="FFFFFF"/>
                </a:solidFill>
                <a:latin typeface="Arial"/>
                <a:cs typeface="Arial"/>
              </a:rPr>
              <a:t>+ ↓</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22F4C5BB-624D-455A-A0CD-C56CE4A65B82}"/>
                  </a:ext>
                </a:extLst>
              </p:cNvPr>
              <p:cNvGraphicFramePr>
                <a:graphicFrameLocks noGrp="1"/>
              </p:cNvGraphicFramePr>
              <p:nvPr>
                <p:extLst>
                  <p:ext uri="{D42A27DB-BD31-4B8C-83A1-F6EECF244321}">
                    <p14:modId xmlns:p14="http://schemas.microsoft.com/office/powerpoint/2010/main" val="636229782"/>
                  </p:ext>
                </p:extLst>
              </p:nvPr>
            </p:nvGraphicFramePr>
            <p:xfrm>
              <a:off x="544798" y="2138987"/>
              <a:ext cx="3458242" cy="3017520"/>
            </p:xfrm>
            <a:graphic>
              <a:graphicData uri="http://schemas.openxmlformats.org/drawingml/2006/table">
                <a:tbl>
                  <a:tblPr firstRow="1" bandRow="1">
                    <a:tableStyleId>{5C22544A-7EE6-4342-B048-85BDC9FD1C3A}</a:tableStyleId>
                  </a:tblPr>
                  <a:tblGrid>
                    <a:gridCol w="1212314">
                      <a:extLst>
                        <a:ext uri="{9D8B030D-6E8A-4147-A177-3AD203B41FA5}">
                          <a16:colId xmlns:a16="http://schemas.microsoft.com/office/drawing/2014/main" val="1971231383"/>
                        </a:ext>
                      </a:extLst>
                    </a:gridCol>
                    <a:gridCol w="559118">
                      <a:extLst>
                        <a:ext uri="{9D8B030D-6E8A-4147-A177-3AD203B41FA5}">
                          <a16:colId xmlns:a16="http://schemas.microsoft.com/office/drawing/2014/main" val="3340937846"/>
                        </a:ext>
                      </a:extLst>
                    </a:gridCol>
                    <a:gridCol w="561590">
                      <a:extLst>
                        <a:ext uri="{9D8B030D-6E8A-4147-A177-3AD203B41FA5}">
                          <a16:colId xmlns:a16="http://schemas.microsoft.com/office/drawing/2014/main" val="2947716226"/>
                        </a:ext>
                      </a:extLst>
                    </a:gridCol>
                    <a:gridCol w="617648">
                      <a:extLst>
                        <a:ext uri="{9D8B030D-6E8A-4147-A177-3AD203B41FA5}">
                          <a16:colId xmlns:a16="http://schemas.microsoft.com/office/drawing/2014/main" val="1526753852"/>
                        </a:ext>
                      </a:extLst>
                    </a:gridCol>
                    <a:gridCol w="507572">
                      <a:extLst>
                        <a:ext uri="{9D8B030D-6E8A-4147-A177-3AD203B41FA5}">
                          <a16:colId xmlns:a16="http://schemas.microsoft.com/office/drawing/2014/main" val="3454054474"/>
                        </a:ext>
                      </a:extLst>
                    </a:gridCol>
                  </a:tblGrid>
                  <a:tr h="308596">
                    <a:tc>
                      <a:txBody>
                        <a:bodyPr/>
                        <a:lstStyle/>
                        <a:p>
                          <a:pPr marL="0" marR="0" algn="ctr">
                            <a:spcBef>
                              <a:spcPts val="0"/>
                            </a:spcBef>
                            <a:spcAft>
                              <a:spcPts val="0"/>
                            </a:spcAft>
                          </a:pPr>
                          <a:r>
                            <a:rPr lang="en-US" sz="800" b="0" dirty="0">
                              <a:solidFill>
                                <a:schemeClr val="bg1"/>
                              </a:solidFill>
                              <a:effectLst/>
                            </a:rPr>
                            <a:t>spatial discretization </a:t>
                          </a:r>
                          <a14:m>
                            <m:oMath xmlns:m="http://schemas.openxmlformats.org/officeDocument/2006/math">
                              <m:r>
                                <m:rPr>
                                  <m:sty m:val="p"/>
                                </m:rPr>
                                <a:rPr lang="en-US" sz="800" b="0" i="1">
                                  <a:solidFill>
                                    <a:schemeClr val="bg1"/>
                                  </a:solidFill>
                                  <a:effectLst/>
                                  <a:latin typeface="Cambria Math" panose="02040503050406030204" pitchFamily="18" charset="0"/>
                                </a:rPr>
                                <m:t>x</m:t>
                              </m:r>
                              <m:r>
                                <a:rPr lang="en-US" sz="800" b="0">
                                  <a:solidFill>
                                    <a:schemeClr val="bg1"/>
                                  </a:solidFill>
                                  <a:effectLst/>
                                  <a:latin typeface="Cambria Math" panose="02040503050406030204" pitchFamily="18" charset="0"/>
                                </a:rPr>
                                <m:t>∙</m:t>
                              </m:r>
                              <m:r>
                                <m:rPr>
                                  <m:sty m:val="p"/>
                                </m:rPr>
                                <a:rPr lang="en-US" sz="800" b="0" i="1">
                                  <a:solidFill>
                                    <a:schemeClr val="bg1"/>
                                  </a:solidFill>
                                  <a:effectLst/>
                                  <a:latin typeface="Cambria Math" panose="02040503050406030204" pitchFamily="18" charset="0"/>
                                </a:rPr>
                                <m:t>y</m:t>
                              </m:r>
                              <m:r>
                                <a:rPr lang="en-US" sz="800" b="0">
                                  <a:solidFill>
                                    <a:schemeClr val="bg1"/>
                                  </a:solidFill>
                                  <a:effectLst/>
                                  <a:latin typeface="Cambria Math" panose="02040503050406030204" pitchFamily="18" charset="0"/>
                                </a:rPr>
                                <m:t>∙</m:t>
                              </m:r>
                              <m:r>
                                <m:rPr>
                                  <m:sty m:val="p"/>
                                </m:rPr>
                                <a:rPr lang="en-US" sz="800" b="0" i="1">
                                  <a:solidFill>
                                    <a:schemeClr val="bg1"/>
                                  </a:solidFill>
                                  <a:effectLst/>
                                  <a:latin typeface="Cambria Math" panose="02040503050406030204" pitchFamily="18" charset="0"/>
                                </a:rPr>
                                <m:t>z</m:t>
                              </m:r>
                            </m:oMath>
                          </a14:m>
                          <a:endParaRPr lang="en-US" sz="900" b="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800" b="0" smtClean="0">
                                    <a:solidFill>
                                      <a:schemeClr val="bg1"/>
                                    </a:solidFill>
                                    <a:effectLst/>
                                    <a:latin typeface="Cambria Math" panose="02040503050406030204" pitchFamily="18" charset="0"/>
                                  </a:rPr>
                                  <m:t>102×1×1</m:t>
                                </m:r>
                              </m:oMath>
                            </m:oMathPara>
                          </a14:m>
                          <a:endParaRPr lang="en-US" sz="900" b="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5958918"/>
                      </a:ext>
                    </a:extLst>
                  </a:tr>
                  <a:tr h="308596">
                    <a:tc>
                      <a:txBody>
                        <a:bodyPr/>
                        <a:lstStyle/>
                        <a:p>
                          <a:pPr marL="0" marR="0" algn="ctr">
                            <a:spcBef>
                              <a:spcPts val="0"/>
                            </a:spcBef>
                            <a:spcAft>
                              <a:spcPts val="0"/>
                            </a:spcAft>
                          </a:pPr>
                          <a:r>
                            <a:rPr lang="en-US" sz="800" dirty="0">
                              <a:solidFill>
                                <a:schemeClr val="bg1"/>
                              </a:solidFill>
                              <a:effectLst/>
                            </a:rPr>
                            <a:t>grid block dimension, </a:t>
                          </a:r>
                          <a14:m>
                            <m:oMath xmlns:m="http://schemas.openxmlformats.org/officeDocument/2006/math">
                              <m:r>
                                <a:rPr lang="en-US" sz="800">
                                  <a:solidFill>
                                    <a:schemeClr val="bg1"/>
                                  </a:solidFill>
                                  <a:effectLst/>
                                  <a:latin typeface="Cambria Math" panose="02040503050406030204" pitchFamily="18" charset="0"/>
                                </a:rPr>
                                <m:t>∆</m:t>
                              </m:r>
                              <m:r>
                                <a:rPr lang="en-US" sz="800">
                                  <a:solidFill>
                                    <a:schemeClr val="bg1"/>
                                  </a:solidFill>
                                  <a:effectLst/>
                                  <a:latin typeface="Cambria Math" panose="02040503050406030204" pitchFamily="18" charset="0"/>
                                </a:rPr>
                                <m:t>𝑥</m:t>
                              </m:r>
                              <m:r>
                                <a:rPr lang="en-US" sz="800">
                                  <a:solidFill>
                                    <a:schemeClr val="bg1"/>
                                  </a:solidFill>
                                  <a:effectLst/>
                                  <a:latin typeface="Cambria Math" panose="02040503050406030204" pitchFamily="18" charset="0"/>
                                </a:rPr>
                                <m:t>∙∆</m:t>
                              </m:r>
                              <m:r>
                                <a:rPr lang="en-US" sz="800">
                                  <a:solidFill>
                                    <a:schemeClr val="bg1"/>
                                  </a:solidFill>
                                  <a:effectLst/>
                                  <a:latin typeface="Cambria Math" panose="02040503050406030204" pitchFamily="18" charset="0"/>
                                </a:rPr>
                                <m:t>𝑦</m:t>
                              </m:r>
                              <m:r>
                                <a:rPr lang="en-US" sz="800">
                                  <a:solidFill>
                                    <a:schemeClr val="bg1"/>
                                  </a:solidFill>
                                  <a:effectLst/>
                                  <a:latin typeface="Cambria Math" panose="02040503050406030204" pitchFamily="18" charset="0"/>
                                </a:rPr>
                                <m:t>∙∆</m:t>
                              </m:r>
                              <m:r>
                                <a:rPr lang="en-US" sz="800">
                                  <a:solidFill>
                                    <a:schemeClr val="bg1"/>
                                  </a:solidFill>
                                  <a:effectLst/>
                                  <a:latin typeface="Cambria Math" panose="02040503050406030204" pitchFamily="18" charset="0"/>
                                </a:rPr>
                                <m:t>𝑧</m:t>
                              </m:r>
                            </m:oMath>
                          </a14:m>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800" smtClean="0">
                                    <a:solidFill>
                                      <a:schemeClr val="bg1"/>
                                    </a:solidFill>
                                    <a:effectLst/>
                                    <a:latin typeface="Cambria Math" panose="02040503050406030204" pitchFamily="18" charset="0"/>
                                  </a:rPr>
                                  <m:t>0.018 </m:t>
                                </m:r>
                                <m:r>
                                  <a:rPr lang="en-US" sz="800" smtClean="0">
                                    <a:solidFill>
                                      <a:schemeClr val="bg1"/>
                                    </a:solidFill>
                                    <a:effectLst/>
                                    <a:latin typeface="Cambria Math" panose="02040503050406030204" pitchFamily="18" charset="0"/>
                                  </a:rPr>
                                  <m:t>𝑐𝑚</m:t>
                                </m:r>
                                <m:r>
                                  <a:rPr lang="en-US" sz="800" smtClean="0">
                                    <a:solidFill>
                                      <a:schemeClr val="bg1"/>
                                    </a:solidFill>
                                    <a:effectLst/>
                                    <a:latin typeface="Cambria Math" panose="02040503050406030204" pitchFamily="18" charset="0"/>
                                  </a:rPr>
                                  <m:t>×1.25 </m:t>
                                </m:r>
                                <m:r>
                                  <a:rPr lang="en-US" sz="800" smtClean="0">
                                    <a:solidFill>
                                      <a:schemeClr val="bg1"/>
                                    </a:solidFill>
                                    <a:effectLst/>
                                    <a:latin typeface="Cambria Math" panose="02040503050406030204" pitchFamily="18" charset="0"/>
                                  </a:rPr>
                                  <m:t>𝑐𝑚</m:t>
                                </m:r>
                                <m:r>
                                  <a:rPr lang="en-US" sz="800" smtClean="0">
                                    <a:solidFill>
                                      <a:schemeClr val="bg1"/>
                                    </a:solidFill>
                                    <a:effectLst/>
                                    <a:latin typeface="Cambria Math" panose="02040503050406030204" pitchFamily="18" charset="0"/>
                                  </a:rPr>
                                  <m:t>×1.25 </m:t>
                                </m:r>
                                <m:r>
                                  <a:rPr lang="en-US" sz="800" smtClean="0">
                                    <a:solidFill>
                                      <a:schemeClr val="bg1"/>
                                    </a:solidFill>
                                    <a:effectLst/>
                                    <a:latin typeface="Cambria Math" panose="02040503050406030204" pitchFamily="18" charset="0"/>
                                  </a:rPr>
                                  <m:t>𝑐𝑚</m:t>
                                </m:r>
                              </m:oMath>
                            </m:oMathPara>
                          </a14:m>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8923279"/>
                      </a:ext>
                    </a:extLst>
                  </a:tr>
                  <a:tr h="196379">
                    <a:tc>
                      <a:txBody>
                        <a:bodyPr/>
                        <a:lstStyle/>
                        <a:p>
                          <a:pPr marL="0" marR="0" algn="ctr">
                            <a:spcBef>
                              <a:spcPts val="0"/>
                            </a:spcBef>
                            <a:spcAft>
                              <a:spcPts val="0"/>
                            </a:spcAft>
                          </a:pPr>
                          <a:r>
                            <a:rPr lang="en-US" sz="800" b="0" dirty="0">
                              <a:solidFill>
                                <a:schemeClr val="bg1"/>
                              </a:solidFill>
                              <a:effectLst/>
                            </a:rPr>
                            <a:t>time step size, </a:t>
                          </a:r>
                          <a14:m>
                            <m:oMath xmlns:m="http://schemas.openxmlformats.org/officeDocument/2006/math">
                              <m:r>
                                <a:rPr lang="en-US" sz="800" b="0" smtClean="0">
                                  <a:solidFill>
                                    <a:schemeClr val="bg1"/>
                                  </a:solidFill>
                                  <a:effectLst/>
                                  <a:latin typeface="Cambria Math" panose="02040503050406030204" pitchFamily="18" charset="0"/>
                                </a:rPr>
                                <m:t>∆</m:t>
                              </m:r>
                              <m:r>
                                <m:rPr>
                                  <m:sty m:val="p"/>
                                </m:rPr>
                                <a:rPr lang="en-US" sz="800" b="0" i="1">
                                  <a:solidFill>
                                    <a:schemeClr val="bg1"/>
                                  </a:solidFill>
                                  <a:effectLst/>
                                  <a:latin typeface="Cambria Math" panose="02040503050406030204" pitchFamily="18" charset="0"/>
                                </a:rPr>
                                <m:t>t</m:t>
                              </m:r>
                            </m:oMath>
                          </a14:m>
                          <a:endParaRPr lang="en-US" sz="900" b="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b="0" dirty="0">
                              <a:solidFill>
                                <a:schemeClr val="bg1"/>
                              </a:solidFill>
                              <a:effectLst/>
                            </a:rPr>
                            <a:t>1 s</a:t>
                          </a:r>
                          <a:endParaRPr lang="en-US" sz="900" b="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5352460"/>
                      </a:ext>
                    </a:extLst>
                  </a:tr>
                  <a:tr h="196379">
                    <a:tc>
                      <a:txBody>
                        <a:bodyPr/>
                        <a:lstStyle/>
                        <a:p>
                          <a:pPr marL="0" marR="0" algn="ctr">
                            <a:spcBef>
                              <a:spcPts val="0"/>
                            </a:spcBef>
                            <a:spcAft>
                              <a:spcPts val="0"/>
                            </a:spcAft>
                          </a:pPr>
                          <a:r>
                            <a:rPr lang="en-US" sz="800" dirty="0">
                              <a:solidFill>
                                <a:schemeClr val="bg1"/>
                              </a:solidFill>
                              <a:effectLst/>
                            </a:rPr>
                            <a:t>inlet/outlet pressure</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2200/0 </a:t>
                          </a:r>
                          <a:r>
                            <a:rPr lang="en-US" sz="800" dirty="0" err="1">
                              <a:solidFill>
                                <a:schemeClr val="bg1"/>
                              </a:solidFill>
                              <a:effectLst/>
                            </a:rPr>
                            <a:t>psig</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0935825"/>
                      </a:ext>
                    </a:extLst>
                  </a:tr>
                  <a:tr h="196379">
                    <a:tc>
                      <a:txBody>
                        <a:bodyPr/>
                        <a:lstStyle/>
                        <a:p>
                          <a:pPr marL="0" marR="0" algn="ctr">
                            <a:spcBef>
                              <a:spcPts val="0"/>
                            </a:spcBef>
                            <a:spcAft>
                              <a:spcPts val="0"/>
                            </a:spcAft>
                          </a:pPr>
                          <a:r>
                            <a:rPr lang="en-US" sz="800" dirty="0">
                              <a:solidFill>
                                <a:schemeClr val="bg1"/>
                              </a:solidFill>
                              <a:effectLst/>
                            </a:rPr>
                            <a:t>temperature</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20 °C</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5271536"/>
                      </a:ext>
                    </a:extLst>
                  </a:tr>
                  <a:tr h="196379">
                    <a:tc>
                      <a:txBody>
                        <a:bodyPr/>
                        <a:lstStyle/>
                        <a:p>
                          <a:pPr marL="0" marR="0" algn="ctr">
                            <a:spcBef>
                              <a:spcPts val="0"/>
                            </a:spcBef>
                            <a:spcAft>
                              <a:spcPts val="0"/>
                            </a:spcAft>
                          </a:pPr>
                          <a:r>
                            <a:rPr lang="en-US" sz="800">
                              <a:solidFill>
                                <a:schemeClr val="bg1"/>
                              </a:solidFill>
                              <a:effectLst/>
                            </a:rPr>
                            <a:t>porosity</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8%</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1288829"/>
                      </a:ext>
                    </a:extLst>
                  </a:tr>
                  <a:tr h="196379">
                    <a:tc>
                      <a:txBody>
                        <a:bodyPr/>
                        <a:lstStyle/>
                        <a:p>
                          <a:pPr marL="0" marR="0" algn="ctr">
                            <a:spcBef>
                              <a:spcPts val="0"/>
                            </a:spcBef>
                            <a:spcAft>
                              <a:spcPts val="0"/>
                            </a:spcAft>
                          </a:pPr>
                          <a:r>
                            <a:rPr lang="en-US" sz="800" dirty="0">
                              <a:solidFill>
                                <a:schemeClr val="bg1"/>
                              </a:solidFill>
                              <a:effectLst/>
                            </a:rPr>
                            <a:t>flow rate</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0.5 PV/day</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8375467"/>
                      </a:ext>
                    </a:extLst>
                  </a:tr>
                  <a:tr h="196379">
                    <a:tc>
                      <a:txBody>
                        <a:bodyPr/>
                        <a:lstStyle/>
                        <a:p>
                          <a:pPr marL="0" marR="0" algn="ctr">
                            <a:spcBef>
                              <a:spcPts val="0"/>
                            </a:spcBef>
                            <a:spcAft>
                              <a:spcPts val="0"/>
                            </a:spcAft>
                          </a:pPr>
                          <a:r>
                            <a:rPr lang="en-US" sz="800" dirty="0">
                              <a:solidFill>
                                <a:schemeClr val="bg1"/>
                              </a:solidFill>
                              <a:effectLst/>
                            </a:rPr>
                            <a:t> </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3</a:t>
                          </a:r>
                          <a:r>
                            <a:rPr lang="en-US" sz="800" dirty="0">
                              <a:solidFill>
                                <a:schemeClr val="bg1"/>
                              </a:solidFill>
                              <a:effectLst/>
                            </a:rPr>
                            <a:t> – C</a:t>
                          </a:r>
                          <a:r>
                            <a:rPr lang="en-US" sz="800" baseline="-25000" dirty="0">
                              <a:solidFill>
                                <a:schemeClr val="bg1"/>
                              </a:solidFill>
                              <a:effectLst/>
                            </a:rPr>
                            <a:t>6</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7</a:t>
                          </a:r>
                          <a:r>
                            <a:rPr lang="en-US" sz="800" dirty="0">
                              <a:solidFill>
                                <a:schemeClr val="bg1"/>
                              </a:solidFill>
                              <a:effectLst/>
                            </a:rPr>
                            <a:t> – C</a:t>
                          </a:r>
                          <a:r>
                            <a:rPr lang="en-US" sz="800" baseline="-25000" dirty="0">
                              <a:solidFill>
                                <a:schemeClr val="bg1"/>
                              </a:solidFill>
                              <a:effectLst/>
                            </a:rPr>
                            <a:t>10</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11</a:t>
                          </a:r>
                          <a:r>
                            <a:rPr lang="en-US" sz="800" dirty="0">
                              <a:solidFill>
                                <a:schemeClr val="bg1"/>
                              </a:solidFill>
                              <a:effectLst/>
                            </a:rPr>
                            <a:t> – C</a:t>
                          </a:r>
                          <a:r>
                            <a:rPr lang="en-US" sz="800" baseline="-25000" dirty="0">
                              <a:solidFill>
                                <a:schemeClr val="bg1"/>
                              </a:solidFill>
                              <a:effectLst/>
                            </a:rPr>
                            <a:t>20</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20</a:t>
                          </a:r>
                          <a:r>
                            <a:rPr lang="en-US" sz="800" baseline="30000" dirty="0">
                              <a:solidFill>
                                <a:schemeClr val="bg1"/>
                              </a:solidFill>
                              <a:effectLst/>
                            </a:rPr>
                            <a:t>+</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5641257"/>
                      </a:ext>
                    </a:extLst>
                  </a:tr>
                  <a:tr h="196379">
                    <a:tc>
                      <a:txBody>
                        <a:bodyPr/>
                        <a:lstStyle/>
                        <a:p>
                          <a:pPr marL="0" marR="0" algn="ctr">
                            <a:spcBef>
                              <a:spcPts val="0"/>
                            </a:spcBef>
                            <a:spcAft>
                              <a:spcPts val="0"/>
                            </a:spcAft>
                          </a:pPr>
                          <a:r>
                            <a:rPr lang="en-US" sz="800" dirty="0">
                              <a:solidFill>
                                <a:schemeClr val="bg1"/>
                              </a:solidFill>
                              <a:effectLst/>
                            </a:rPr>
                            <a:t>oil composition, mol%</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23.4</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44.4</a:t>
                          </a:r>
                          <a:endParaRPr lang="en-US" sz="90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25.5</a:t>
                          </a:r>
                          <a:endParaRPr lang="en-US" sz="90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7.07</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4984256"/>
                      </a:ext>
                    </a:extLst>
                  </a:tr>
                  <a:tr h="196379">
                    <a:tc>
                      <a:txBody>
                        <a:bodyPr/>
                        <a:lstStyle/>
                        <a:p>
                          <a:pPr marL="0" marR="0" algn="ctr">
                            <a:spcBef>
                              <a:spcPts val="0"/>
                            </a:spcBef>
                            <a:spcAft>
                              <a:spcPts val="0"/>
                            </a:spcAft>
                          </a:pPr>
                          <a14:m>
                            <m:oMath xmlns:m="http://schemas.openxmlformats.org/officeDocument/2006/math">
                              <m:sSub>
                                <m:sSubPr>
                                  <m:ctrlPr>
                                    <a:rPr lang="en-US" sz="800" i="1" smtClean="0">
                                      <a:solidFill>
                                        <a:schemeClr val="bg1"/>
                                      </a:solidFill>
                                      <a:effectLst/>
                                      <a:latin typeface="Cambria Math" panose="02040503050406030204" pitchFamily="18" charset="0"/>
                                    </a:rPr>
                                  </m:ctrlPr>
                                </m:sSubPr>
                                <m:e>
                                  <m:r>
                                    <a:rPr lang="en-US" sz="800">
                                      <a:solidFill>
                                        <a:schemeClr val="bg1"/>
                                      </a:solidFill>
                                      <a:effectLst/>
                                      <a:latin typeface="Cambria Math" panose="02040503050406030204" pitchFamily="18" charset="0"/>
                                    </a:rPr>
                                    <m:t>𝐴</m:t>
                                  </m:r>
                                </m:e>
                                <m:sub>
                                  <m:r>
                                    <a:rPr lang="en-US" sz="800">
                                      <a:solidFill>
                                        <a:schemeClr val="bg1"/>
                                      </a:solidFill>
                                      <a:effectLst/>
                                      <a:latin typeface="Cambria Math" panose="02040503050406030204" pitchFamily="18" charset="0"/>
                                    </a:rPr>
                                    <m:t>𝑚𝑎𝑥</m:t>
                                  </m:r>
                                </m:sub>
                              </m:sSub>
                            </m:oMath>
                          </a14:m>
                          <a:r>
                            <a:rPr lang="en-US" sz="800" dirty="0">
                              <a:solidFill>
                                <a:schemeClr val="bg1"/>
                              </a:solidFill>
                              <a:effectLst/>
                            </a:rPr>
                            <a:t>, mol/cm</a:t>
                          </a:r>
                          <a:r>
                            <a:rPr lang="en-US" sz="800" baseline="30000" dirty="0">
                              <a:solidFill>
                                <a:schemeClr val="bg1"/>
                              </a:solidFill>
                              <a:effectLst/>
                            </a:rPr>
                            <a:t>3</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1.39e-6</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4.49e-6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6.34e-6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8.45e-6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980831"/>
                      </a:ext>
                    </a:extLst>
                  </a:tr>
                  <a:tr h="196379">
                    <a:tc>
                      <a:txBody>
                        <a:bodyPr/>
                        <a:lstStyle/>
                        <a:p>
                          <a:pPr marL="0" marR="0" algn="ctr">
                            <a:spcBef>
                              <a:spcPts val="0"/>
                            </a:spcBef>
                            <a:spcAft>
                              <a:spcPts val="0"/>
                            </a:spcAft>
                          </a:pPr>
                          <a14:m>
                            <m:oMath xmlns:m="http://schemas.openxmlformats.org/officeDocument/2006/math">
                              <m:sSub>
                                <m:sSubPr>
                                  <m:ctrlPr>
                                    <a:rPr lang="en-US" sz="800" i="1" smtClean="0">
                                      <a:solidFill>
                                        <a:schemeClr val="bg1"/>
                                      </a:solidFill>
                                      <a:effectLst/>
                                      <a:latin typeface="Cambria Math" panose="02040503050406030204" pitchFamily="18" charset="0"/>
                                    </a:rPr>
                                  </m:ctrlPr>
                                </m:sSubPr>
                                <m:e>
                                  <m:r>
                                    <a:rPr lang="en-US" sz="800">
                                      <a:solidFill>
                                        <a:schemeClr val="bg1"/>
                                      </a:solidFill>
                                      <a:effectLst/>
                                      <a:latin typeface="Cambria Math" panose="02040503050406030204" pitchFamily="18" charset="0"/>
                                    </a:rPr>
                                    <m:t>𝑆</m:t>
                                  </m:r>
                                </m:e>
                                <m:sub>
                                  <m:r>
                                    <a:rPr lang="en-US" sz="800">
                                      <a:solidFill>
                                        <a:schemeClr val="bg1"/>
                                      </a:solidFill>
                                      <a:effectLst/>
                                      <a:latin typeface="Cambria Math" panose="02040503050406030204" pitchFamily="18" charset="0"/>
                                    </a:rPr>
                                    <m:t>𝑚𝑎𝑥</m:t>
                                  </m:r>
                                </m:sub>
                              </m:sSub>
                            </m:oMath>
                          </a14:m>
                          <a:r>
                            <a:rPr lang="en-US" sz="800" dirty="0">
                              <a:solidFill>
                                <a:schemeClr val="bg1"/>
                              </a:solidFill>
                              <a:effectLst/>
                            </a:rPr>
                            <a:t>, mol/cm</a:t>
                          </a:r>
                          <a:r>
                            <a:rPr lang="en-US" sz="800" baseline="30000" dirty="0">
                              <a:solidFill>
                                <a:schemeClr val="bg1"/>
                              </a:solidFill>
                              <a:effectLst/>
                            </a:rPr>
                            <a:t>3</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0</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1.12e-6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3.17e-6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4.23e-6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809655"/>
                      </a:ext>
                    </a:extLst>
                  </a:tr>
                  <a:tr h="196379">
                    <a:tc>
                      <a:txBody>
                        <a:bodyPr/>
                        <a:lstStyle/>
                        <a:p>
                          <a:pPr marL="0" marR="0" algn="ctr">
                            <a:spcBef>
                              <a:spcPts val="0"/>
                            </a:spcBef>
                            <a:spcAft>
                              <a:spcPts val="0"/>
                            </a:spcAft>
                          </a:pPr>
                          <a:r>
                            <a:rPr lang="en-US" sz="800">
                              <a:solidFill>
                                <a:schemeClr val="bg1"/>
                              </a:solidFill>
                              <a:effectLst/>
                            </a:rPr>
                            <a:t>m</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1</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0.2</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2918303"/>
                      </a:ext>
                    </a:extLst>
                  </a:tr>
                  <a:tr h="196379">
                    <a:tc>
                      <a:txBody>
                        <a:bodyPr/>
                        <a:lstStyle/>
                        <a:p>
                          <a:pPr marL="0" marR="0" algn="ctr">
                            <a:spcBef>
                              <a:spcPts val="0"/>
                            </a:spcBef>
                            <a:spcAft>
                              <a:spcPts val="0"/>
                            </a:spcAft>
                          </a:pPr>
                          <a:r>
                            <a:rPr lang="en-US" sz="800" dirty="0">
                              <a:solidFill>
                                <a:schemeClr val="bg1"/>
                              </a:solidFill>
                              <a:effectLst/>
                            </a:rPr>
                            <a:t>n</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0.2</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399572"/>
                      </a:ext>
                    </a:extLst>
                  </a:tr>
                </a:tbl>
              </a:graphicData>
            </a:graphic>
          </p:graphicFrame>
        </mc:Choice>
        <mc:Fallback xmlns="">
          <p:graphicFrame>
            <p:nvGraphicFramePr>
              <p:cNvPr id="15" name="Table 14">
                <a:extLst>
                  <a:ext uri="{FF2B5EF4-FFF2-40B4-BE49-F238E27FC236}">
                    <a16:creationId xmlns:a16="http://schemas.microsoft.com/office/drawing/2014/main" id="{22F4C5BB-624D-455A-A0CD-C56CE4A65B82}"/>
                  </a:ext>
                </a:extLst>
              </p:cNvPr>
              <p:cNvGraphicFramePr>
                <a:graphicFrameLocks noGrp="1"/>
              </p:cNvGraphicFramePr>
              <p:nvPr>
                <p:extLst>
                  <p:ext uri="{D42A27DB-BD31-4B8C-83A1-F6EECF244321}">
                    <p14:modId xmlns:p14="http://schemas.microsoft.com/office/powerpoint/2010/main" val="636229782"/>
                  </p:ext>
                </p:extLst>
              </p:nvPr>
            </p:nvGraphicFramePr>
            <p:xfrm>
              <a:off x="544798" y="2138987"/>
              <a:ext cx="3458242" cy="3017520"/>
            </p:xfrm>
            <a:graphic>
              <a:graphicData uri="http://schemas.openxmlformats.org/drawingml/2006/table">
                <a:tbl>
                  <a:tblPr firstRow="1" bandRow="1">
                    <a:tableStyleId>{5C22544A-7EE6-4342-B048-85BDC9FD1C3A}</a:tableStyleId>
                  </a:tblPr>
                  <a:tblGrid>
                    <a:gridCol w="1212314">
                      <a:extLst>
                        <a:ext uri="{9D8B030D-6E8A-4147-A177-3AD203B41FA5}">
                          <a16:colId xmlns:a16="http://schemas.microsoft.com/office/drawing/2014/main" val="1971231383"/>
                        </a:ext>
                      </a:extLst>
                    </a:gridCol>
                    <a:gridCol w="559118">
                      <a:extLst>
                        <a:ext uri="{9D8B030D-6E8A-4147-A177-3AD203B41FA5}">
                          <a16:colId xmlns:a16="http://schemas.microsoft.com/office/drawing/2014/main" val="3340937846"/>
                        </a:ext>
                      </a:extLst>
                    </a:gridCol>
                    <a:gridCol w="561590">
                      <a:extLst>
                        <a:ext uri="{9D8B030D-6E8A-4147-A177-3AD203B41FA5}">
                          <a16:colId xmlns:a16="http://schemas.microsoft.com/office/drawing/2014/main" val="2947716226"/>
                        </a:ext>
                      </a:extLst>
                    </a:gridCol>
                    <a:gridCol w="617648">
                      <a:extLst>
                        <a:ext uri="{9D8B030D-6E8A-4147-A177-3AD203B41FA5}">
                          <a16:colId xmlns:a16="http://schemas.microsoft.com/office/drawing/2014/main" val="1526753852"/>
                        </a:ext>
                      </a:extLst>
                    </a:gridCol>
                    <a:gridCol w="507572">
                      <a:extLst>
                        <a:ext uri="{9D8B030D-6E8A-4147-A177-3AD203B41FA5}">
                          <a16:colId xmlns:a16="http://schemas.microsoft.com/office/drawing/2014/main" val="3454054474"/>
                        </a:ext>
                      </a:extLst>
                    </a:gridCol>
                  </a:tblGrid>
                  <a:tr h="335280">
                    <a:tc>
                      <a:txBody>
                        <a:bodyPr/>
                        <a:lstStyle/>
                        <a:p>
                          <a:endParaRPr lang="en-US"/>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7"/>
                          <a:stretch>
                            <a:fillRect t="-1818" r="-185930" b="-807273"/>
                          </a:stretch>
                        </a:blipFill>
                      </a:tcPr>
                    </a:tc>
                    <a:tc gridSpan="4">
                      <a:txBody>
                        <a:bodyPr/>
                        <a:lstStyle/>
                        <a:p>
                          <a:endParaRPr lang="en-US"/>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7"/>
                          <a:stretch>
                            <a:fillRect l="-53930" t="-1818" r="-271" b="-80727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5958918"/>
                      </a:ext>
                    </a:extLst>
                  </a:tr>
                  <a:tr h="335280">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101818" r="-185930" b="-707273"/>
                          </a:stretch>
                        </a:blipFill>
                      </a:tcPr>
                    </a:tc>
                    <a:tc gridSpan="4">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l="-53930" t="-101818" r="-271" b="-70727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8923279"/>
                      </a:ext>
                    </a:extLst>
                  </a:tr>
                  <a:tr h="213360">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317143" r="-185930" b="-1011429"/>
                          </a:stretch>
                        </a:blipFill>
                      </a:tcPr>
                    </a:tc>
                    <a:tc gridSpan="4">
                      <a:txBody>
                        <a:bodyPr/>
                        <a:lstStyle/>
                        <a:p>
                          <a:pPr marL="0" marR="0" algn="ctr">
                            <a:spcBef>
                              <a:spcPts val="0"/>
                            </a:spcBef>
                            <a:spcAft>
                              <a:spcPts val="0"/>
                            </a:spcAft>
                          </a:pPr>
                          <a:r>
                            <a:rPr lang="en-US" sz="800" b="0" dirty="0">
                              <a:solidFill>
                                <a:schemeClr val="bg1"/>
                              </a:solidFill>
                              <a:effectLst/>
                            </a:rPr>
                            <a:t>1 s</a:t>
                          </a:r>
                          <a:endParaRPr lang="en-US" sz="900" b="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5352460"/>
                      </a:ext>
                    </a:extLst>
                  </a:tr>
                  <a:tr h="213360">
                    <a:tc>
                      <a:txBody>
                        <a:bodyPr/>
                        <a:lstStyle/>
                        <a:p>
                          <a:pPr marL="0" marR="0" algn="ctr">
                            <a:spcBef>
                              <a:spcPts val="0"/>
                            </a:spcBef>
                            <a:spcAft>
                              <a:spcPts val="0"/>
                            </a:spcAft>
                          </a:pPr>
                          <a:r>
                            <a:rPr lang="en-US" sz="800" dirty="0">
                              <a:solidFill>
                                <a:schemeClr val="bg1"/>
                              </a:solidFill>
                              <a:effectLst/>
                            </a:rPr>
                            <a:t>inlet/outlet pressure</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2200/0 </a:t>
                          </a:r>
                          <a:r>
                            <a:rPr lang="en-US" sz="800" dirty="0" err="1">
                              <a:solidFill>
                                <a:schemeClr val="bg1"/>
                              </a:solidFill>
                              <a:effectLst/>
                            </a:rPr>
                            <a:t>psig</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0935825"/>
                      </a:ext>
                    </a:extLst>
                  </a:tr>
                  <a:tr h="213360">
                    <a:tc>
                      <a:txBody>
                        <a:bodyPr/>
                        <a:lstStyle/>
                        <a:p>
                          <a:pPr marL="0" marR="0" algn="ctr">
                            <a:spcBef>
                              <a:spcPts val="0"/>
                            </a:spcBef>
                            <a:spcAft>
                              <a:spcPts val="0"/>
                            </a:spcAft>
                          </a:pPr>
                          <a:r>
                            <a:rPr lang="en-US" sz="800" dirty="0">
                              <a:solidFill>
                                <a:schemeClr val="bg1"/>
                              </a:solidFill>
                              <a:effectLst/>
                            </a:rPr>
                            <a:t>temperature</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20 °C</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5271536"/>
                      </a:ext>
                    </a:extLst>
                  </a:tr>
                  <a:tr h="213360">
                    <a:tc>
                      <a:txBody>
                        <a:bodyPr/>
                        <a:lstStyle/>
                        <a:p>
                          <a:pPr marL="0" marR="0" algn="ctr">
                            <a:spcBef>
                              <a:spcPts val="0"/>
                            </a:spcBef>
                            <a:spcAft>
                              <a:spcPts val="0"/>
                            </a:spcAft>
                          </a:pPr>
                          <a:r>
                            <a:rPr lang="en-US" sz="800">
                              <a:solidFill>
                                <a:schemeClr val="bg1"/>
                              </a:solidFill>
                              <a:effectLst/>
                            </a:rPr>
                            <a:t>porosity</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8%</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1288829"/>
                      </a:ext>
                    </a:extLst>
                  </a:tr>
                  <a:tr h="213360">
                    <a:tc>
                      <a:txBody>
                        <a:bodyPr/>
                        <a:lstStyle/>
                        <a:p>
                          <a:pPr marL="0" marR="0" algn="ctr">
                            <a:spcBef>
                              <a:spcPts val="0"/>
                            </a:spcBef>
                            <a:spcAft>
                              <a:spcPts val="0"/>
                            </a:spcAft>
                          </a:pPr>
                          <a:r>
                            <a:rPr lang="en-US" sz="800" dirty="0">
                              <a:solidFill>
                                <a:schemeClr val="bg1"/>
                              </a:solidFill>
                              <a:effectLst/>
                            </a:rPr>
                            <a:t>flow rate</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algn="ctr">
                            <a:spcBef>
                              <a:spcPts val="0"/>
                            </a:spcBef>
                            <a:spcAft>
                              <a:spcPts val="0"/>
                            </a:spcAft>
                          </a:pPr>
                          <a:r>
                            <a:rPr lang="en-US" sz="800" dirty="0">
                              <a:solidFill>
                                <a:schemeClr val="bg1"/>
                              </a:solidFill>
                              <a:effectLst/>
                            </a:rPr>
                            <a:t>0.5 PV/day</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8375467"/>
                      </a:ext>
                    </a:extLst>
                  </a:tr>
                  <a:tr h="213360">
                    <a:tc>
                      <a:txBody>
                        <a:bodyPr/>
                        <a:lstStyle/>
                        <a:p>
                          <a:pPr marL="0" marR="0" algn="ctr">
                            <a:spcBef>
                              <a:spcPts val="0"/>
                            </a:spcBef>
                            <a:spcAft>
                              <a:spcPts val="0"/>
                            </a:spcAft>
                          </a:pPr>
                          <a:r>
                            <a:rPr lang="en-US" sz="800" dirty="0">
                              <a:solidFill>
                                <a:schemeClr val="bg1"/>
                              </a:solidFill>
                              <a:effectLst/>
                            </a:rPr>
                            <a:t> </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3</a:t>
                          </a:r>
                          <a:r>
                            <a:rPr lang="en-US" sz="800" dirty="0">
                              <a:solidFill>
                                <a:schemeClr val="bg1"/>
                              </a:solidFill>
                              <a:effectLst/>
                            </a:rPr>
                            <a:t> – C</a:t>
                          </a:r>
                          <a:r>
                            <a:rPr lang="en-US" sz="800" baseline="-25000" dirty="0">
                              <a:solidFill>
                                <a:schemeClr val="bg1"/>
                              </a:solidFill>
                              <a:effectLst/>
                            </a:rPr>
                            <a:t>6</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7</a:t>
                          </a:r>
                          <a:r>
                            <a:rPr lang="en-US" sz="800" dirty="0">
                              <a:solidFill>
                                <a:schemeClr val="bg1"/>
                              </a:solidFill>
                              <a:effectLst/>
                            </a:rPr>
                            <a:t> – C</a:t>
                          </a:r>
                          <a:r>
                            <a:rPr lang="en-US" sz="800" baseline="-25000" dirty="0">
                              <a:solidFill>
                                <a:schemeClr val="bg1"/>
                              </a:solidFill>
                              <a:effectLst/>
                            </a:rPr>
                            <a:t>10</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11</a:t>
                          </a:r>
                          <a:r>
                            <a:rPr lang="en-US" sz="800" dirty="0">
                              <a:solidFill>
                                <a:schemeClr val="bg1"/>
                              </a:solidFill>
                              <a:effectLst/>
                            </a:rPr>
                            <a:t> – C</a:t>
                          </a:r>
                          <a:r>
                            <a:rPr lang="en-US" sz="800" baseline="-25000" dirty="0">
                              <a:solidFill>
                                <a:schemeClr val="bg1"/>
                              </a:solidFill>
                              <a:effectLst/>
                            </a:rPr>
                            <a:t>20</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C</a:t>
                          </a:r>
                          <a:r>
                            <a:rPr lang="en-US" sz="800" baseline="-25000" dirty="0">
                              <a:solidFill>
                                <a:schemeClr val="bg1"/>
                              </a:solidFill>
                              <a:effectLst/>
                            </a:rPr>
                            <a:t>20</a:t>
                          </a:r>
                          <a:r>
                            <a:rPr lang="en-US" sz="800" baseline="30000" dirty="0">
                              <a:solidFill>
                                <a:schemeClr val="bg1"/>
                              </a:solidFill>
                              <a:effectLst/>
                            </a:rPr>
                            <a:t>+</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5641257"/>
                      </a:ext>
                    </a:extLst>
                  </a:tr>
                  <a:tr h="213360">
                    <a:tc>
                      <a:txBody>
                        <a:bodyPr/>
                        <a:lstStyle/>
                        <a:p>
                          <a:pPr marL="0" marR="0" algn="ctr">
                            <a:spcBef>
                              <a:spcPts val="0"/>
                            </a:spcBef>
                            <a:spcAft>
                              <a:spcPts val="0"/>
                            </a:spcAft>
                          </a:pPr>
                          <a:r>
                            <a:rPr lang="en-US" sz="800" dirty="0">
                              <a:solidFill>
                                <a:schemeClr val="bg1"/>
                              </a:solidFill>
                              <a:effectLst/>
                            </a:rPr>
                            <a:t>oil composition, mol%</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23.4</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44.4</a:t>
                          </a:r>
                          <a:endParaRPr lang="en-US" sz="90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25.5</a:t>
                          </a:r>
                          <a:endParaRPr lang="en-US" sz="90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7.07</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4984256"/>
                      </a:ext>
                    </a:extLst>
                  </a:tr>
                  <a:tr h="213360">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1020000" r="-185930" b="-308571"/>
                          </a:stretch>
                        </a:blipFill>
                      </a:tcPr>
                    </a:tc>
                    <a:tc>
                      <a:txBody>
                        <a:bodyPr/>
                        <a:lstStyle/>
                        <a:p>
                          <a:pPr marL="0" marR="0" algn="ctr">
                            <a:spcBef>
                              <a:spcPts val="0"/>
                            </a:spcBef>
                            <a:spcAft>
                              <a:spcPts val="0"/>
                            </a:spcAft>
                          </a:pPr>
                          <a:r>
                            <a:rPr lang="en-US" sz="800" dirty="0">
                              <a:solidFill>
                                <a:schemeClr val="bg1"/>
                              </a:solidFill>
                              <a:effectLst/>
                            </a:rPr>
                            <a:t>1.39e-6</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4.49e-6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6.34e-6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8.45e-6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980831"/>
                      </a:ext>
                    </a:extLst>
                  </a:tr>
                  <a:tr h="213360">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1120000" r="-185930" b="-208571"/>
                          </a:stretch>
                        </a:blipFill>
                      </a:tcPr>
                    </a:tc>
                    <a:tc>
                      <a:txBody>
                        <a:bodyPr/>
                        <a:lstStyle/>
                        <a:p>
                          <a:pPr marL="0" marR="0" algn="ctr">
                            <a:spcBef>
                              <a:spcPts val="0"/>
                            </a:spcBef>
                            <a:spcAft>
                              <a:spcPts val="0"/>
                            </a:spcAft>
                          </a:pPr>
                          <a:r>
                            <a:rPr lang="en-US" sz="800" dirty="0">
                              <a:solidFill>
                                <a:schemeClr val="bg1"/>
                              </a:solidFill>
                              <a:effectLst/>
                            </a:rPr>
                            <a:t>0</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1.12e-6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3.17e-6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4.23e-6</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809655"/>
                      </a:ext>
                    </a:extLst>
                  </a:tr>
                  <a:tr h="213360">
                    <a:tc>
                      <a:txBody>
                        <a:bodyPr/>
                        <a:lstStyle/>
                        <a:p>
                          <a:pPr marL="0" marR="0" algn="ctr">
                            <a:spcBef>
                              <a:spcPts val="0"/>
                            </a:spcBef>
                            <a:spcAft>
                              <a:spcPts val="0"/>
                            </a:spcAft>
                          </a:pPr>
                          <a:r>
                            <a:rPr lang="en-US" sz="800">
                              <a:solidFill>
                                <a:schemeClr val="bg1"/>
                              </a:solidFill>
                              <a:effectLst/>
                            </a:rPr>
                            <a:t>m</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a:solidFill>
                                <a:schemeClr val="bg1"/>
                              </a:solidFill>
                              <a:effectLst/>
                            </a:rPr>
                            <a:t>1</a:t>
                          </a:r>
                          <a:endParaRPr lang="en-US" sz="90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0.2</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2918303"/>
                      </a:ext>
                    </a:extLst>
                  </a:tr>
                  <a:tr h="213360">
                    <a:tc>
                      <a:txBody>
                        <a:bodyPr/>
                        <a:lstStyle/>
                        <a:p>
                          <a:pPr marL="0" marR="0" algn="ctr">
                            <a:spcBef>
                              <a:spcPts val="0"/>
                            </a:spcBef>
                            <a:spcAft>
                              <a:spcPts val="0"/>
                            </a:spcAft>
                          </a:pPr>
                          <a:r>
                            <a:rPr lang="en-US" sz="800" dirty="0">
                              <a:solidFill>
                                <a:schemeClr val="bg1"/>
                              </a:solidFill>
                              <a:effectLst/>
                            </a:rPr>
                            <a:t>n</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1</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800" dirty="0">
                              <a:solidFill>
                                <a:schemeClr val="bg1"/>
                              </a:solidFill>
                              <a:effectLst/>
                            </a:rPr>
                            <a:t>0.2</a:t>
                          </a:r>
                          <a:endParaRPr lang="en-US" sz="900" dirty="0">
                            <a:solidFill>
                              <a:schemeClr val="bg1"/>
                            </a:solidFill>
                            <a:effectLst/>
                            <a:latin typeface="Arial" panose="020B0604020202020204" pitchFamily="34" charset="0"/>
                            <a:ea typeface="SimSun" panose="02010600030101010101" pitchFamily="2" charset="-122"/>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399572"/>
                      </a:ext>
                    </a:extLst>
                  </a:tr>
                </a:tbl>
              </a:graphicData>
            </a:graphic>
          </p:graphicFrame>
        </mc:Fallback>
      </mc:AlternateContent>
      <p:grpSp>
        <p:nvGrpSpPr>
          <p:cNvPr id="11" name="Group 10">
            <a:extLst>
              <a:ext uri="{FF2B5EF4-FFF2-40B4-BE49-F238E27FC236}">
                <a16:creationId xmlns:a16="http://schemas.microsoft.com/office/drawing/2014/main" id="{94FB9430-82D9-43ED-AC40-1EFD7FA9EF97}"/>
              </a:ext>
            </a:extLst>
          </p:cNvPr>
          <p:cNvGrpSpPr/>
          <p:nvPr/>
        </p:nvGrpSpPr>
        <p:grpSpPr>
          <a:xfrm>
            <a:off x="5267217" y="987360"/>
            <a:ext cx="3383280" cy="2560320"/>
            <a:chOff x="5267217" y="987360"/>
            <a:chExt cx="3413760" cy="2571345"/>
          </a:xfrm>
        </p:grpSpPr>
        <p:pic>
          <p:nvPicPr>
            <p:cNvPr id="12" name="Picture 11" descr="A screenshot of a cell phone&#10;&#10;Description automatically generated">
              <a:extLst>
                <a:ext uri="{FF2B5EF4-FFF2-40B4-BE49-F238E27FC236}">
                  <a16:creationId xmlns:a16="http://schemas.microsoft.com/office/drawing/2014/main" id="{7840B49A-A85B-4FA6-B8D7-77B540FAC2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7217" y="998385"/>
              <a:ext cx="3413760" cy="2560320"/>
            </a:xfrm>
            <a:prstGeom prst="rect">
              <a:avLst/>
            </a:prstGeom>
          </p:spPr>
        </p:pic>
        <p:sp>
          <p:nvSpPr>
            <p:cNvPr id="7" name="Right Brace 6">
              <a:extLst>
                <a:ext uri="{FF2B5EF4-FFF2-40B4-BE49-F238E27FC236}">
                  <a16:creationId xmlns:a16="http://schemas.microsoft.com/office/drawing/2014/main" id="{74E23F42-B7F3-498D-8C84-1541E21D1C9C}"/>
                </a:ext>
              </a:extLst>
            </p:cNvPr>
            <p:cNvSpPr/>
            <p:nvPr/>
          </p:nvSpPr>
          <p:spPr bwMode="auto">
            <a:xfrm rot="16200000">
              <a:off x="6291866" y="552188"/>
              <a:ext cx="55308" cy="120396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9" name="TextBox 8">
              <a:extLst>
                <a:ext uri="{FF2B5EF4-FFF2-40B4-BE49-F238E27FC236}">
                  <a16:creationId xmlns:a16="http://schemas.microsoft.com/office/drawing/2014/main" id="{0730AF9A-D112-4DEC-BA47-C12666B01AC0}"/>
                </a:ext>
              </a:extLst>
            </p:cNvPr>
            <p:cNvSpPr txBox="1"/>
            <p:nvPr/>
          </p:nvSpPr>
          <p:spPr>
            <a:xfrm>
              <a:off x="6013767" y="987360"/>
              <a:ext cx="611505" cy="176972"/>
            </a:xfrm>
            <a:prstGeom prst="rect">
              <a:avLst/>
            </a:prstGeom>
            <a:noFill/>
          </p:spPr>
          <p:txBody>
            <a:bodyPr wrap="square" rtlCol="0">
              <a:spAutoFit/>
            </a:bodyPr>
            <a:lstStyle/>
            <a:p>
              <a:r>
                <a:rPr lang="en-US" sz="550" dirty="0">
                  <a:solidFill>
                    <a:schemeClr val="tx1"/>
                  </a:solidFill>
                </a:rPr>
                <a:t>filtration test</a:t>
              </a:r>
            </a:p>
          </p:txBody>
        </p:sp>
      </p:grpSp>
      <p:sp>
        <p:nvSpPr>
          <p:cNvPr id="29" name="TextBox 28">
            <a:extLst>
              <a:ext uri="{FF2B5EF4-FFF2-40B4-BE49-F238E27FC236}">
                <a16:creationId xmlns:a16="http://schemas.microsoft.com/office/drawing/2014/main" id="{5A7C0A6F-CC91-4729-98D4-4967718FEF0D}"/>
              </a:ext>
            </a:extLst>
          </p:cNvPr>
          <p:cNvSpPr txBox="1"/>
          <p:nvPr/>
        </p:nvSpPr>
        <p:spPr>
          <a:xfrm>
            <a:off x="6013767" y="2205911"/>
            <a:ext cx="611505" cy="176972"/>
          </a:xfrm>
          <a:prstGeom prst="rect">
            <a:avLst/>
          </a:prstGeom>
          <a:noFill/>
        </p:spPr>
        <p:txBody>
          <a:bodyPr wrap="square" rtlCol="0">
            <a:spAutoFit/>
          </a:bodyPr>
          <a:lstStyle/>
          <a:p>
            <a:r>
              <a:rPr lang="en-US" sz="550" dirty="0">
                <a:solidFill>
                  <a:schemeClr val="tx1"/>
                </a:solidFill>
              </a:rPr>
              <a:t>filtration test</a:t>
            </a:r>
          </a:p>
        </p:txBody>
      </p:sp>
      <p:sp>
        <p:nvSpPr>
          <p:cNvPr id="30" name="Right Brace 29">
            <a:extLst>
              <a:ext uri="{FF2B5EF4-FFF2-40B4-BE49-F238E27FC236}">
                <a16:creationId xmlns:a16="http://schemas.microsoft.com/office/drawing/2014/main" id="{AA36AF05-C945-4709-BD26-D426E08698AD}"/>
              </a:ext>
            </a:extLst>
          </p:cNvPr>
          <p:cNvSpPr/>
          <p:nvPr/>
        </p:nvSpPr>
        <p:spPr bwMode="auto">
          <a:xfrm rot="16200000">
            <a:off x="6291865" y="1766130"/>
            <a:ext cx="55308" cy="120396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pic>
        <p:nvPicPr>
          <p:cNvPr id="18" name="Picture 17" descr="A screenshot of a cell phone&#10;&#10;Description automatically generated">
            <a:extLst>
              <a:ext uri="{FF2B5EF4-FFF2-40B4-BE49-F238E27FC236}">
                <a16:creationId xmlns:a16="http://schemas.microsoft.com/office/drawing/2014/main" id="{D994287E-A001-4AF4-AFF7-C3704D67AE1F}"/>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263380" y="3615518"/>
            <a:ext cx="3383280" cy="2560320"/>
          </a:xfrm>
          <a:prstGeom prst="rect">
            <a:avLst/>
          </a:prstGeom>
        </p:spPr>
      </p:pic>
      <p:grpSp>
        <p:nvGrpSpPr>
          <p:cNvPr id="31" name="Group 30">
            <a:extLst>
              <a:ext uri="{FF2B5EF4-FFF2-40B4-BE49-F238E27FC236}">
                <a16:creationId xmlns:a16="http://schemas.microsoft.com/office/drawing/2014/main" id="{B6242700-CF5C-4F49-87B1-21C009EAA679}"/>
              </a:ext>
            </a:extLst>
          </p:cNvPr>
          <p:cNvGrpSpPr/>
          <p:nvPr/>
        </p:nvGrpSpPr>
        <p:grpSpPr>
          <a:xfrm>
            <a:off x="1800226" y="4146747"/>
            <a:ext cx="3020951" cy="371702"/>
            <a:chOff x="1800226" y="4146747"/>
            <a:chExt cx="3020951" cy="371702"/>
          </a:xfrm>
        </p:grpSpPr>
        <p:sp>
          <p:nvSpPr>
            <p:cNvPr id="20" name="Rectangle 19">
              <a:extLst>
                <a:ext uri="{FF2B5EF4-FFF2-40B4-BE49-F238E27FC236}">
                  <a16:creationId xmlns:a16="http://schemas.microsoft.com/office/drawing/2014/main" id="{9BFD2920-EFDB-4C0E-BAB7-285687E61AB4}"/>
                </a:ext>
              </a:extLst>
            </p:cNvPr>
            <p:cNvSpPr/>
            <p:nvPr/>
          </p:nvSpPr>
          <p:spPr bwMode="auto">
            <a:xfrm>
              <a:off x="1800226" y="4309091"/>
              <a:ext cx="2201152" cy="20935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26" name="Group 25">
              <a:extLst>
                <a:ext uri="{FF2B5EF4-FFF2-40B4-BE49-F238E27FC236}">
                  <a16:creationId xmlns:a16="http://schemas.microsoft.com/office/drawing/2014/main" id="{2D564617-2F35-455A-9594-D9F0C17D9B91}"/>
                </a:ext>
              </a:extLst>
            </p:cNvPr>
            <p:cNvGrpSpPr/>
            <p:nvPr/>
          </p:nvGrpSpPr>
          <p:grpSpPr>
            <a:xfrm>
              <a:off x="4034580" y="4146747"/>
              <a:ext cx="786597" cy="266300"/>
              <a:chOff x="4034580" y="4146747"/>
              <a:chExt cx="786597" cy="266300"/>
            </a:xfrm>
          </p:grpSpPr>
          <p:sp>
            <p:nvSpPr>
              <p:cNvPr id="23" name="Arrow: Right 22">
                <a:extLst>
                  <a:ext uri="{FF2B5EF4-FFF2-40B4-BE49-F238E27FC236}">
                    <a16:creationId xmlns:a16="http://schemas.microsoft.com/office/drawing/2014/main" id="{B41415A9-CEC1-4598-AD94-A33A5A69A8F9}"/>
                  </a:ext>
                </a:extLst>
              </p:cNvPr>
              <p:cNvSpPr/>
              <p:nvPr/>
            </p:nvSpPr>
            <p:spPr bwMode="auto">
              <a:xfrm rot="8745019">
                <a:off x="4034580" y="4278003"/>
                <a:ext cx="185868" cy="135044"/>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5" name="TextBox 24">
                <a:extLst>
                  <a:ext uri="{FF2B5EF4-FFF2-40B4-BE49-F238E27FC236}">
                    <a16:creationId xmlns:a16="http://schemas.microsoft.com/office/drawing/2014/main" id="{450529BD-C492-4DEB-9E7D-C5898D7D17C3}"/>
                  </a:ext>
                </a:extLst>
              </p:cNvPr>
              <p:cNvSpPr txBox="1"/>
              <p:nvPr/>
            </p:nvSpPr>
            <p:spPr>
              <a:xfrm>
                <a:off x="4395540" y="4146747"/>
                <a:ext cx="425637" cy="246221"/>
              </a:xfrm>
              <a:prstGeom prst="rect">
                <a:avLst/>
              </a:prstGeom>
              <a:noFill/>
            </p:spPr>
            <p:txBody>
              <a:bodyPr wrap="square" rtlCol="0">
                <a:spAutoFit/>
              </a:bodyPr>
              <a:lstStyle/>
              <a:p>
                <a:r>
                  <a:rPr lang="en-US" sz="1000" dirty="0">
                    <a:solidFill>
                      <a:srgbClr val="FFFF00"/>
                    </a:solidFill>
                  </a:rPr>
                  <a:t>MD</a:t>
                </a:r>
              </a:p>
            </p:txBody>
          </p:sp>
        </p:grpSp>
      </p:grpSp>
      <p:grpSp>
        <p:nvGrpSpPr>
          <p:cNvPr id="42" name="Group 41">
            <a:extLst>
              <a:ext uri="{FF2B5EF4-FFF2-40B4-BE49-F238E27FC236}">
                <a16:creationId xmlns:a16="http://schemas.microsoft.com/office/drawing/2014/main" id="{712B19F1-1D77-4F50-8FC1-DFE6BF3C5C96}"/>
              </a:ext>
            </a:extLst>
          </p:cNvPr>
          <p:cNvGrpSpPr/>
          <p:nvPr/>
        </p:nvGrpSpPr>
        <p:grpSpPr>
          <a:xfrm>
            <a:off x="1798562" y="4518449"/>
            <a:ext cx="3269098" cy="446795"/>
            <a:chOff x="1798562" y="4518449"/>
            <a:chExt cx="3269098" cy="446795"/>
          </a:xfrm>
        </p:grpSpPr>
        <p:sp>
          <p:nvSpPr>
            <p:cNvPr id="39" name="Rectangle 38">
              <a:extLst>
                <a:ext uri="{FF2B5EF4-FFF2-40B4-BE49-F238E27FC236}">
                  <a16:creationId xmlns:a16="http://schemas.microsoft.com/office/drawing/2014/main" id="{6F48EC87-5F87-473A-BB11-83A0CECD1CF7}"/>
                </a:ext>
              </a:extLst>
            </p:cNvPr>
            <p:cNvSpPr/>
            <p:nvPr/>
          </p:nvSpPr>
          <p:spPr bwMode="auto">
            <a:xfrm>
              <a:off x="1798562" y="4518449"/>
              <a:ext cx="2202815" cy="20935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28" name="Group 27">
              <a:extLst>
                <a:ext uri="{FF2B5EF4-FFF2-40B4-BE49-F238E27FC236}">
                  <a16:creationId xmlns:a16="http://schemas.microsoft.com/office/drawing/2014/main" id="{EBE14537-07F0-4EB3-B606-73A095B7146D}"/>
                </a:ext>
              </a:extLst>
            </p:cNvPr>
            <p:cNvGrpSpPr/>
            <p:nvPr/>
          </p:nvGrpSpPr>
          <p:grpSpPr>
            <a:xfrm>
              <a:off x="4054461" y="4565134"/>
              <a:ext cx="1013199" cy="400110"/>
              <a:chOff x="4054461" y="4565134"/>
              <a:chExt cx="1013199" cy="400110"/>
            </a:xfrm>
          </p:grpSpPr>
          <p:sp>
            <p:nvSpPr>
              <p:cNvPr id="40" name="Arrow: Right 39">
                <a:extLst>
                  <a:ext uri="{FF2B5EF4-FFF2-40B4-BE49-F238E27FC236}">
                    <a16:creationId xmlns:a16="http://schemas.microsoft.com/office/drawing/2014/main" id="{15D1A3F4-BA60-4FC7-A6F8-D526D3DB3454}"/>
                  </a:ext>
                </a:extLst>
              </p:cNvPr>
              <p:cNvSpPr/>
              <p:nvPr/>
            </p:nvSpPr>
            <p:spPr bwMode="auto">
              <a:xfrm rot="12399122">
                <a:off x="4054461" y="4642381"/>
                <a:ext cx="185868" cy="135044"/>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41" name="TextBox 40">
                <a:extLst>
                  <a:ext uri="{FF2B5EF4-FFF2-40B4-BE49-F238E27FC236}">
                    <a16:creationId xmlns:a16="http://schemas.microsoft.com/office/drawing/2014/main" id="{AA423FA7-7100-4161-A19C-C3432D9D395E}"/>
                  </a:ext>
                </a:extLst>
              </p:cNvPr>
              <p:cNvSpPr txBox="1"/>
              <p:nvPr/>
            </p:nvSpPr>
            <p:spPr>
              <a:xfrm>
                <a:off x="4149059" y="4565134"/>
                <a:ext cx="918601" cy="400110"/>
              </a:xfrm>
              <a:prstGeom prst="rect">
                <a:avLst/>
              </a:prstGeom>
              <a:noFill/>
            </p:spPr>
            <p:txBody>
              <a:bodyPr wrap="square" rtlCol="0">
                <a:spAutoFit/>
              </a:bodyPr>
              <a:lstStyle/>
              <a:p>
                <a:pPr algn="ctr"/>
                <a:r>
                  <a:rPr lang="en-US" sz="1000" dirty="0">
                    <a:solidFill>
                      <a:srgbClr val="FFFF00"/>
                    </a:solidFill>
                  </a:rPr>
                  <a:t>fitting parameters</a:t>
                </a:r>
              </a:p>
            </p:txBody>
          </p:sp>
        </p:grpSp>
      </p:grpSp>
      <p:pic>
        <p:nvPicPr>
          <p:cNvPr id="13" name="音频 12">
            <a:hlinkClick r:id="" action="ppaction://media"/>
            <a:extLst>
              <a:ext uri="{FF2B5EF4-FFF2-40B4-BE49-F238E27FC236}">
                <a16:creationId xmlns:a16="http://schemas.microsoft.com/office/drawing/2014/main" id="{EAD1ADEF-5B98-C54C-B190-17832476024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978846" y="6156041"/>
            <a:ext cx="812800" cy="812800"/>
          </a:xfrm>
          <a:prstGeom prst="rect">
            <a:avLst/>
          </a:prstGeom>
        </p:spPr>
      </p:pic>
    </p:spTree>
    <p:custDataLst>
      <p:tags r:id="rId1"/>
    </p:custDataLst>
    <p:extLst>
      <p:ext uri="{BB962C8B-B14F-4D97-AF65-F5344CB8AC3E}">
        <p14:creationId xmlns:p14="http://schemas.microsoft.com/office/powerpoint/2010/main" val="4087597418"/>
      </p:ext>
    </p:extLst>
  </p:cSld>
  <p:clrMapOvr>
    <a:masterClrMapping/>
  </p:clrMapOvr>
  <mc:AlternateContent xmlns:mc="http://schemas.openxmlformats.org/markup-compatibility/2006" xmlns:p14="http://schemas.microsoft.com/office/powerpoint/2010/main">
    <mc:Choice Requires="p14">
      <p:transition spd="slow" p14:dur="2000" advTm="158385"/>
    </mc:Choice>
    <mc:Fallback xmlns="">
      <p:transition spd="slow" advTm="15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4848"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11</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7739170" cy="523220"/>
          </a:xfrm>
          <a:prstGeom prst="rect">
            <a:avLst/>
          </a:prstGeom>
        </p:spPr>
        <p:txBody>
          <a:bodyPr wrap="none">
            <a:spAutoFit/>
          </a:bodyPr>
          <a:lstStyle/>
          <a:p>
            <a:r>
              <a:rPr lang="en-US" sz="2800" b="1" dirty="0">
                <a:solidFill>
                  <a:srgbClr val="000000"/>
                </a:solidFill>
                <a:latin typeface="Arial Rounded MT Bold"/>
                <a:cs typeface="Arial Rounded MT Bold"/>
              </a:rPr>
              <a:t>Progress: 1-D flow model – multicomponent</a:t>
            </a:r>
          </a:p>
        </p:txBody>
      </p:sp>
      <p:sp>
        <p:nvSpPr>
          <p:cNvPr id="6" name="TextBox 5">
            <a:extLst>
              <a:ext uri="{FF2B5EF4-FFF2-40B4-BE49-F238E27FC236}">
                <a16:creationId xmlns:a16="http://schemas.microsoft.com/office/drawing/2014/main" id="{0C0E8A00-F1E9-433C-9DEA-6DF09C544855}"/>
              </a:ext>
            </a:extLst>
          </p:cNvPr>
          <p:cNvSpPr txBox="1"/>
          <p:nvPr/>
        </p:nvSpPr>
        <p:spPr>
          <a:xfrm>
            <a:off x="777452" y="984891"/>
            <a:ext cx="2160247" cy="338554"/>
          </a:xfrm>
          <a:prstGeom prst="rect">
            <a:avLst/>
          </a:prstGeom>
          <a:noFill/>
        </p:spPr>
        <p:txBody>
          <a:bodyPr wrap="square" rtlCol="0">
            <a:spAutoFit/>
          </a:bodyPr>
          <a:lstStyle/>
          <a:p>
            <a:endParaRPr lang="en-US" sz="1600" dirty="0"/>
          </a:p>
        </p:txBody>
      </p:sp>
      <p:sp>
        <p:nvSpPr>
          <p:cNvPr id="27" name="TextBox 26">
            <a:extLst>
              <a:ext uri="{FF2B5EF4-FFF2-40B4-BE49-F238E27FC236}">
                <a16:creationId xmlns:a16="http://schemas.microsoft.com/office/drawing/2014/main" id="{E6B227D7-0A16-40CE-94E4-D1E104F4AF1C}"/>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24" name="TextBox 23">
            <a:extLst>
              <a:ext uri="{FF2B5EF4-FFF2-40B4-BE49-F238E27FC236}">
                <a16:creationId xmlns:a16="http://schemas.microsoft.com/office/drawing/2014/main" id="{B665A2FA-4AD3-4A47-9B9F-D26F55FBA10D}"/>
              </a:ext>
            </a:extLst>
          </p:cNvPr>
          <p:cNvSpPr txBox="1"/>
          <p:nvPr/>
        </p:nvSpPr>
        <p:spPr>
          <a:xfrm>
            <a:off x="463022" y="937321"/>
            <a:ext cx="8445389" cy="658322"/>
          </a:xfrm>
          <a:prstGeom prst="rect">
            <a:avLst/>
          </a:prstGeom>
          <a:noFill/>
        </p:spPr>
        <p:txBody>
          <a:bodyPr wrap="square" rtlCol="0">
            <a:spAutoFit/>
          </a:bodyPr>
          <a:lstStyle/>
          <a:p>
            <a:pPr>
              <a:lnSpc>
                <a:spcPct val="150000"/>
              </a:lnSpc>
              <a:spcBef>
                <a:spcPts val="0"/>
              </a:spcBef>
              <a:spcAft>
                <a:spcPts val="0"/>
              </a:spcAft>
            </a:pPr>
            <a:r>
              <a:rPr lang="en-US" altLang="zh-CN" sz="1400" u="sng" dirty="0">
                <a:solidFill>
                  <a:srgbClr val="FFFFFF"/>
                </a:solidFill>
                <a:latin typeface="Arial"/>
                <a:cs typeface="Arial"/>
              </a:rPr>
              <a:t>Simulation</a:t>
            </a:r>
            <a:r>
              <a:rPr lang="en-US" altLang="zh-CN" sz="1400" dirty="0">
                <a:solidFill>
                  <a:srgbClr val="FFFFFF"/>
                </a:solidFill>
                <a:latin typeface="Arial"/>
                <a:cs typeface="Arial"/>
              </a:rPr>
              <a:t>:</a:t>
            </a:r>
          </a:p>
          <a:p>
            <a:pPr>
              <a:lnSpc>
                <a:spcPct val="150000"/>
              </a:lnSpc>
              <a:spcBef>
                <a:spcPts val="0"/>
              </a:spcBef>
              <a:spcAft>
                <a:spcPts val="0"/>
              </a:spcAft>
            </a:pPr>
            <a:r>
              <a:rPr lang="en-US" altLang="zh-CN" sz="1200" dirty="0">
                <a:solidFill>
                  <a:srgbClr val="FFFFFF"/>
                </a:solidFill>
                <a:latin typeface="Arial"/>
                <a:cs typeface="Arial"/>
              </a:rPr>
              <a:t>filtration test of Niobrara crude oil</a:t>
            </a:r>
          </a:p>
        </p:txBody>
      </p:sp>
      <p:sp>
        <p:nvSpPr>
          <p:cNvPr id="14" name="Rectangle 13">
            <a:extLst>
              <a:ext uri="{FF2B5EF4-FFF2-40B4-BE49-F238E27FC236}">
                <a16:creationId xmlns:a16="http://schemas.microsoft.com/office/drawing/2014/main" id="{04573F6E-8C5B-4BF3-B0B8-3D0EB31BD3EA}"/>
              </a:ext>
            </a:extLst>
          </p:cNvPr>
          <p:cNvSpPr/>
          <p:nvPr/>
        </p:nvSpPr>
        <p:spPr>
          <a:xfrm>
            <a:off x="463022" y="5266340"/>
            <a:ext cx="8365910" cy="461665"/>
          </a:xfrm>
          <a:prstGeom prst="rect">
            <a:avLst/>
          </a:prstGeom>
        </p:spPr>
        <p:txBody>
          <a:bodyPr wrap="square">
            <a:spAutoFit/>
          </a:bodyPr>
          <a:lstStyle/>
          <a:p>
            <a:pPr>
              <a:spcBef>
                <a:spcPts val="0"/>
              </a:spcBef>
              <a:spcAft>
                <a:spcPts val="0"/>
              </a:spcAft>
            </a:pPr>
            <a:r>
              <a:rPr lang="en-US" sz="1200" dirty="0">
                <a:ea typeface="ＭＳ Ｐゴシック" pitchFamily="-110" charset="-128"/>
              </a:rPr>
              <a:t>without sieving (preferential adsorption and size exclusion), the composition of produced fluid will eventually be the same as the originally injected crude oil, meaning that heavier components will not be sieved inside the rock.</a:t>
            </a:r>
            <a:endParaRPr lang="en-US" altLang="zh-CN" sz="1100" dirty="0">
              <a:latin typeface="Arial"/>
              <a:cs typeface="Arial"/>
            </a:endParaRPr>
          </a:p>
        </p:txBody>
      </p:sp>
      <p:pic>
        <p:nvPicPr>
          <p:cNvPr id="8" name="Picture 7" descr="A screenshot of a cell phone&#10;&#10;Description automatically generated">
            <a:extLst>
              <a:ext uri="{FF2B5EF4-FFF2-40B4-BE49-F238E27FC236}">
                <a16:creationId xmlns:a16="http://schemas.microsoft.com/office/drawing/2014/main" id="{55787E3B-52F9-4531-838F-705F8E80A5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612" y="1653520"/>
            <a:ext cx="4267201" cy="32004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3BC13615-B2C0-47D1-A24D-AE0CE61959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8237" y="1653520"/>
            <a:ext cx="4267200" cy="3200400"/>
          </a:xfrm>
          <a:prstGeom prst="rect">
            <a:avLst/>
          </a:prstGeom>
        </p:spPr>
      </p:pic>
      <p:sp>
        <p:nvSpPr>
          <p:cNvPr id="10" name="TextBox 9">
            <a:extLst>
              <a:ext uri="{FF2B5EF4-FFF2-40B4-BE49-F238E27FC236}">
                <a16:creationId xmlns:a16="http://schemas.microsoft.com/office/drawing/2014/main" id="{F6CDF655-5517-4EB1-B50C-44940B42CB4B}"/>
              </a:ext>
            </a:extLst>
          </p:cNvPr>
          <p:cNvSpPr txBox="1"/>
          <p:nvPr/>
        </p:nvSpPr>
        <p:spPr>
          <a:xfrm>
            <a:off x="1755668" y="4880139"/>
            <a:ext cx="1307088" cy="246221"/>
          </a:xfrm>
          <a:prstGeom prst="rect">
            <a:avLst/>
          </a:prstGeom>
          <a:noFill/>
        </p:spPr>
        <p:txBody>
          <a:bodyPr wrap="square" rtlCol="0">
            <a:spAutoFit/>
          </a:bodyPr>
          <a:lstStyle/>
          <a:p>
            <a:r>
              <a:rPr lang="en-US" altLang="zh-CN" sz="1000" dirty="0">
                <a:solidFill>
                  <a:srgbClr val="FFFFFF"/>
                </a:solidFill>
                <a:latin typeface="Arial"/>
                <a:cs typeface="Arial"/>
              </a:rPr>
              <a:t>(a) w/ sieving effect</a:t>
            </a:r>
            <a:endParaRPr lang="en-US" sz="1000" dirty="0"/>
          </a:p>
        </p:txBody>
      </p:sp>
      <p:sp>
        <p:nvSpPr>
          <p:cNvPr id="11" name="Rectangle 10">
            <a:extLst>
              <a:ext uri="{FF2B5EF4-FFF2-40B4-BE49-F238E27FC236}">
                <a16:creationId xmlns:a16="http://schemas.microsoft.com/office/drawing/2014/main" id="{C2A8C733-B401-4AE3-8208-B0AA6E740391}"/>
              </a:ext>
            </a:extLst>
          </p:cNvPr>
          <p:cNvSpPr/>
          <p:nvPr/>
        </p:nvSpPr>
        <p:spPr>
          <a:xfrm>
            <a:off x="6052174" y="4877509"/>
            <a:ext cx="1379325" cy="246221"/>
          </a:xfrm>
          <a:prstGeom prst="rect">
            <a:avLst/>
          </a:prstGeom>
        </p:spPr>
        <p:txBody>
          <a:bodyPr wrap="square">
            <a:spAutoFit/>
          </a:bodyPr>
          <a:lstStyle/>
          <a:p>
            <a:pPr algn="ctr"/>
            <a:r>
              <a:rPr lang="en-US" altLang="zh-CN" sz="1000" dirty="0">
                <a:solidFill>
                  <a:srgbClr val="FFFFFF"/>
                </a:solidFill>
                <a:latin typeface="Arial"/>
                <a:cs typeface="Arial"/>
              </a:rPr>
              <a:t>(b) w/o sieving effect</a:t>
            </a:r>
          </a:p>
        </p:txBody>
      </p:sp>
      <p:pic>
        <p:nvPicPr>
          <p:cNvPr id="7" name="音频 6">
            <a:hlinkClick r:id="" action="ppaction://media"/>
            <a:extLst>
              <a:ext uri="{FF2B5EF4-FFF2-40B4-BE49-F238E27FC236}">
                <a16:creationId xmlns:a16="http://schemas.microsoft.com/office/drawing/2014/main" id="{940DA0CE-D477-9E40-8A20-FAD4A42A3E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78846" y="6150873"/>
            <a:ext cx="812800" cy="812800"/>
          </a:xfrm>
          <a:prstGeom prst="rect">
            <a:avLst/>
          </a:prstGeom>
        </p:spPr>
      </p:pic>
    </p:spTree>
    <p:extLst>
      <p:ext uri="{BB962C8B-B14F-4D97-AF65-F5344CB8AC3E}">
        <p14:creationId xmlns:p14="http://schemas.microsoft.com/office/powerpoint/2010/main" val="3330884482"/>
      </p:ext>
    </p:extLst>
  </p:cSld>
  <p:clrMapOvr>
    <a:masterClrMapping/>
  </p:clrMapOvr>
  <mc:AlternateContent xmlns:mc="http://schemas.openxmlformats.org/markup-compatibility/2006" xmlns:p14="http://schemas.microsoft.com/office/powerpoint/2010/main">
    <mc:Choice Requires="p14">
      <p:transition spd="slow" p14:dur="2000" advTm="42795"/>
    </mc:Choice>
    <mc:Fallback xmlns="">
      <p:transition spd="slow" advTm="4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683"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12</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327047" cy="523220"/>
          </a:xfrm>
          <a:prstGeom prst="rect">
            <a:avLst/>
          </a:prstGeom>
        </p:spPr>
        <p:txBody>
          <a:bodyPr wrap="none">
            <a:spAutoFit/>
          </a:bodyPr>
          <a:lstStyle/>
          <a:p>
            <a:r>
              <a:rPr lang="en-US" sz="2800" b="1" dirty="0">
                <a:solidFill>
                  <a:srgbClr val="000000"/>
                </a:solidFill>
                <a:latin typeface="Arial Rounded MT Bold"/>
                <a:cs typeface="Arial Rounded MT Bold"/>
              </a:rPr>
              <a:t>Publications</a:t>
            </a:r>
          </a:p>
        </p:txBody>
      </p:sp>
      <p:sp>
        <p:nvSpPr>
          <p:cNvPr id="20" name="Text Box 28"/>
          <p:cNvSpPr txBox="1">
            <a:spLocks noChangeArrowheads="1"/>
          </p:cNvSpPr>
          <p:nvPr/>
        </p:nvSpPr>
        <p:spPr bwMode="auto">
          <a:xfrm>
            <a:off x="463023" y="1017311"/>
            <a:ext cx="8579601" cy="260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r>
              <a:rPr lang="en-US" sz="1200" dirty="0"/>
              <a:t>Zhu, Z., Fang, C., </a:t>
            </a:r>
            <a:r>
              <a:rPr lang="en-US" sz="1200" dirty="0" err="1"/>
              <a:t>Qiao</a:t>
            </a:r>
            <a:r>
              <a:rPr lang="en-US" sz="1200" dirty="0"/>
              <a:t>, R., Yin, X., </a:t>
            </a:r>
            <a:r>
              <a:rPr lang="en-US" sz="1200" dirty="0" err="1"/>
              <a:t>Ozkan</a:t>
            </a:r>
            <a:r>
              <a:rPr lang="en-US" sz="1200" dirty="0"/>
              <a:t>, E. 2019. Experimental and Molecular Insights on Sieving of Hydrocarbon Mixtures in Niobrara Shale. Presented at the Unconventional Resources Technology Conference, Denver, Colorado, 22-24 July. </a:t>
            </a:r>
            <a:r>
              <a:rPr lang="en-US" sz="1200" u="sng" dirty="0">
                <a:hlinkClick r:id="rId6"/>
              </a:rPr>
              <a:t>https://doi.org/10.15530/urtec-2019-69</a:t>
            </a:r>
            <a:r>
              <a:rPr lang="en-US" sz="1200" dirty="0"/>
              <a:t>. </a:t>
            </a:r>
          </a:p>
          <a:p>
            <a:r>
              <a:rPr lang="en-US" sz="1200" dirty="0"/>
              <a:t> </a:t>
            </a:r>
          </a:p>
          <a:p>
            <a:r>
              <a:rPr lang="en-US" sz="1200" dirty="0"/>
              <a:t>Zhu, Z., Fang, C., </a:t>
            </a:r>
            <a:r>
              <a:rPr lang="en-US" sz="1200" dirty="0" err="1"/>
              <a:t>Qiao</a:t>
            </a:r>
            <a:r>
              <a:rPr lang="en-US" sz="1200" dirty="0"/>
              <a:t>, R., Yin, X., </a:t>
            </a:r>
            <a:r>
              <a:rPr lang="en-US" sz="1200" dirty="0" err="1"/>
              <a:t>Ozkan</a:t>
            </a:r>
            <a:r>
              <a:rPr lang="en-US" sz="1200" dirty="0"/>
              <a:t>, E. 2019. Experimental and Molecular Insights on Mitigation of Hydrocarbon Sieving in Niobrara Shale by CO</a:t>
            </a:r>
            <a:r>
              <a:rPr lang="en-US" sz="1200" baseline="-25000" dirty="0"/>
              <a:t>2</a:t>
            </a:r>
            <a:r>
              <a:rPr lang="en-US" sz="1200" dirty="0"/>
              <a:t> </a:t>
            </a:r>
            <a:r>
              <a:rPr lang="en-US" sz="1200" dirty="0" err="1"/>
              <a:t>Huff‘n’puff</a:t>
            </a:r>
            <a:r>
              <a:rPr lang="en-US" sz="1200" dirty="0"/>
              <a:t>. Presented at the SPE Annual Technical Conference Exhibition, Calgary, Canada, 30 Sep - 2 Oct. </a:t>
            </a:r>
            <a:r>
              <a:rPr lang="en-US" sz="1200" u="sng" dirty="0">
                <a:hlinkClick r:id="rId7"/>
              </a:rPr>
              <a:t>https://doi.org/10.2118/196136-MS</a:t>
            </a:r>
            <a:r>
              <a:rPr lang="en-US" sz="1200" dirty="0"/>
              <a:t>. </a:t>
            </a:r>
          </a:p>
          <a:p>
            <a:endParaRPr lang="en-US" sz="1200" dirty="0"/>
          </a:p>
          <a:p>
            <a:r>
              <a:rPr lang="en-US" sz="1200" dirty="0"/>
              <a:t>Zhu, Z., Fang, C., </a:t>
            </a:r>
            <a:r>
              <a:rPr lang="en-US" sz="1200" dirty="0" err="1"/>
              <a:t>Qiao</a:t>
            </a:r>
            <a:r>
              <a:rPr lang="en-US" sz="1200" dirty="0"/>
              <a:t>, R., Yin, X., </a:t>
            </a:r>
            <a:r>
              <a:rPr lang="en-US" sz="1200" dirty="0" err="1"/>
              <a:t>Ozkan</a:t>
            </a:r>
            <a:r>
              <a:rPr lang="en-US" sz="1200" dirty="0"/>
              <a:t>, E. 2020. Experimental and Molecular Insights on Mitigation of Hydrocarbon Sieving in Niobrara Shale by CO2 </a:t>
            </a:r>
            <a:r>
              <a:rPr lang="en-US" sz="1200" dirty="0" err="1"/>
              <a:t>Huff‘n’puff</a:t>
            </a:r>
            <a:r>
              <a:rPr lang="en-US" sz="1200" dirty="0"/>
              <a:t>. </a:t>
            </a:r>
            <a:r>
              <a:rPr lang="en-US" sz="1200" i="1" dirty="0"/>
              <a:t>SPE Journal</a:t>
            </a:r>
            <a:r>
              <a:rPr lang="en-US" sz="1200" dirty="0"/>
              <a:t>. </a:t>
            </a:r>
            <a:r>
              <a:rPr lang="en-US" sz="1200" u="sng" dirty="0">
                <a:hlinkClick r:id="rId8"/>
              </a:rPr>
              <a:t>https://doi.org/10.2118/196136-PA</a:t>
            </a:r>
            <a:r>
              <a:rPr lang="en-US" sz="1200" dirty="0"/>
              <a:t>. </a:t>
            </a:r>
          </a:p>
          <a:p>
            <a:endParaRPr lang="en-US" sz="1200" dirty="0"/>
          </a:p>
          <a:p>
            <a:r>
              <a:rPr lang="en-US" sz="1200" dirty="0"/>
              <a:t>Zhu, Z., </a:t>
            </a:r>
            <a:r>
              <a:rPr lang="en-US" sz="1200" dirty="0" err="1"/>
              <a:t>Yakup</a:t>
            </a:r>
            <a:r>
              <a:rPr lang="en-US" sz="1200" dirty="0"/>
              <a:t>, C., Yin, X., </a:t>
            </a:r>
            <a:r>
              <a:rPr lang="en-US" sz="1200" dirty="0" err="1"/>
              <a:t>Ozkan</a:t>
            </a:r>
            <a:r>
              <a:rPr lang="en-US" sz="1200" dirty="0"/>
              <a:t>, E. 2020. Experimental and Modeling Studies of CO</a:t>
            </a:r>
            <a:r>
              <a:rPr lang="en-US" sz="1200" baseline="-25000" dirty="0"/>
              <a:t>2</a:t>
            </a:r>
            <a:r>
              <a:rPr lang="en-US" sz="1200" dirty="0"/>
              <a:t> EOR in Niobrara Shales with Sieving Effect. Presented at the Unconventional Resources Technology Conference, Austin, Texas, 20-22 July.</a:t>
            </a:r>
          </a:p>
          <a:p>
            <a:pPr marL="342900" indent="-342900" algn="just">
              <a:lnSpc>
                <a:spcPct val="200000"/>
              </a:lnSpc>
              <a:spcBef>
                <a:spcPts val="0"/>
              </a:spcBef>
              <a:buFont typeface="Wingdings" panose="05000000000000000000" pitchFamily="2" charset="2"/>
              <a:buChar char="§"/>
            </a:pPr>
            <a:endParaRPr lang="en-US" altLang="zh-CN" sz="1050" dirty="0">
              <a:solidFill>
                <a:srgbClr val="FFFFFF"/>
              </a:solidFill>
              <a:latin typeface="Arial"/>
              <a:cs typeface="Arial"/>
            </a:endParaRPr>
          </a:p>
        </p:txBody>
      </p:sp>
      <p:sp>
        <p:nvSpPr>
          <p:cNvPr id="19" name="TextBox 18">
            <a:extLst>
              <a:ext uri="{FF2B5EF4-FFF2-40B4-BE49-F238E27FC236}">
                <a16:creationId xmlns:a16="http://schemas.microsoft.com/office/drawing/2014/main" id="{56046AEA-9952-4768-A524-C98D424E6571}"/>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6" name="音频 5">
            <a:hlinkClick r:id="" action="ppaction://media"/>
            <a:extLst>
              <a:ext uri="{FF2B5EF4-FFF2-40B4-BE49-F238E27FC236}">
                <a16:creationId xmlns:a16="http://schemas.microsoft.com/office/drawing/2014/main" id="{CB4EF637-784A-0445-A9EA-F155F351DB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78846" y="6138641"/>
            <a:ext cx="812800" cy="812800"/>
          </a:xfrm>
          <a:prstGeom prst="rect">
            <a:avLst/>
          </a:prstGeom>
        </p:spPr>
      </p:pic>
    </p:spTree>
    <p:extLst>
      <p:ext uri="{BB962C8B-B14F-4D97-AF65-F5344CB8AC3E}">
        <p14:creationId xmlns:p14="http://schemas.microsoft.com/office/powerpoint/2010/main" val="1616427964"/>
      </p:ext>
    </p:extLst>
  </p:cSld>
  <p:clrMapOvr>
    <a:masterClrMapping/>
  </p:clrMapOvr>
  <mc:AlternateContent xmlns:mc="http://schemas.openxmlformats.org/markup-compatibility/2006" xmlns:p14="http://schemas.microsoft.com/office/powerpoint/2010/main">
    <mc:Choice Requires="p14">
      <p:transition spd="slow" p14:dur="2000" advTm="15772"/>
    </mc:Choice>
    <mc:Fallback xmlns="">
      <p:transition spd="slow" advTm="15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4634"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13</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309158" cy="523220"/>
          </a:xfrm>
          <a:prstGeom prst="rect">
            <a:avLst/>
          </a:prstGeom>
        </p:spPr>
        <p:txBody>
          <a:bodyPr wrap="none">
            <a:spAutoFit/>
          </a:bodyPr>
          <a:lstStyle/>
          <a:p>
            <a:r>
              <a:rPr lang="en-US" sz="2800" b="1">
                <a:solidFill>
                  <a:srgbClr val="000000"/>
                </a:solidFill>
                <a:latin typeface="Arial Rounded MT Bold"/>
                <a:cs typeface="Arial Rounded MT Bold"/>
              </a:rPr>
              <a:t>Future Work</a:t>
            </a:r>
          </a:p>
        </p:txBody>
      </p:sp>
      <p:sp>
        <p:nvSpPr>
          <p:cNvPr id="20" name="Text Box 28"/>
          <p:cNvSpPr txBox="1">
            <a:spLocks noChangeArrowheads="1"/>
          </p:cNvSpPr>
          <p:nvPr/>
        </p:nvSpPr>
        <p:spPr bwMode="auto">
          <a:xfrm>
            <a:off x="463023" y="1017311"/>
            <a:ext cx="8579601" cy="432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lnSpc>
                <a:spcPct val="150000"/>
              </a:lnSpc>
              <a:spcBef>
                <a:spcPts val="600"/>
              </a:spcBef>
              <a:spcAft>
                <a:spcPts val="600"/>
              </a:spcAft>
            </a:pPr>
            <a:r>
              <a:rPr lang="en-US" altLang="zh-CN" sz="1800" dirty="0">
                <a:solidFill>
                  <a:srgbClr val="FFFFFF"/>
                </a:solidFill>
                <a:cs typeface="Arial"/>
              </a:rPr>
              <a:t>Investigate the impact of different factors on mitigating sieving effect and enhance production</a:t>
            </a:r>
          </a:p>
          <a:p>
            <a:pPr marL="342900" indent="-342900" algn="just">
              <a:lnSpc>
                <a:spcPct val="150000"/>
              </a:lnSpc>
              <a:spcBef>
                <a:spcPts val="600"/>
              </a:spcBef>
              <a:spcAft>
                <a:spcPts val="600"/>
              </a:spcAft>
              <a:buFont typeface="Wingdings" panose="05000000000000000000" pitchFamily="2" charset="2"/>
              <a:buChar char="§"/>
            </a:pPr>
            <a:r>
              <a:rPr lang="en-US" altLang="zh-CN" sz="1800" dirty="0">
                <a:cs typeface="Arial"/>
              </a:rPr>
              <a:t>different gases, especially CH</a:t>
            </a:r>
            <a:r>
              <a:rPr lang="en-US" altLang="zh-CN" sz="1800" baseline="-25000" dirty="0">
                <a:cs typeface="Arial"/>
              </a:rPr>
              <a:t>4</a:t>
            </a:r>
            <a:endParaRPr lang="en-US" altLang="zh-CN" sz="1800" strike="sngStrike" dirty="0">
              <a:cs typeface="Arial"/>
            </a:endParaRPr>
          </a:p>
          <a:p>
            <a:pPr marL="342900" indent="-342900" algn="just">
              <a:lnSpc>
                <a:spcPct val="150000"/>
              </a:lnSpc>
              <a:spcBef>
                <a:spcPts val="600"/>
              </a:spcBef>
              <a:spcAft>
                <a:spcPts val="600"/>
              </a:spcAft>
              <a:buFont typeface="Wingdings" panose="05000000000000000000" pitchFamily="2" charset="2"/>
              <a:buChar char="§"/>
            </a:pPr>
            <a:r>
              <a:rPr lang="en-US" altLang="zh-CN" sz="1800" dirty="0">
                <a:solidFill>
                  <a:srgbClr val="FFFFFF"/>
                </a:solidFill>
                <a:cs typeface="Arial"/>
              </a:rPr>
              <a:t>soaking period </a:t>
            </a:r>
          </a:p>
          <a:p>
            <a:pPr marL="342900" indent="-342900" algn="just">
              <a:lnSpc>
                <a:spcPct val="150000"/>
              </a:lnSpc>
              <a:spcBef>
                <a:spcPts val="600"/>
              </a:spcBef>
              <a:spcAft>
                <a:spcPts val="600"/>
              </a:spcAft>
              <a:buFont typeface="Wingdings" panose="05000000000000000000" pitchFamily="2" charset="2"/>
              <a:buChar char="§"/>
            </a:pPr>
            <a:r>
              <a:rPr lang="en-US" altLang="zh-CN" sz="1800" dirty="0">
                <a:solidFill>
                  <a:srgbClr val="FFFFFF"/>
                </a:solidFill>
                <a:cs typeface="Arial"/>
              </a:rPr>
              <a:t>number of cyclic gas injection</a:t>
            </a:r>
          </a:p>
          <a:p>
            <a:pPr algn="just">
              <a:lnSpc>
                <a:spcPct val="150000"/>
              </a:lnSpc>
              <a:spcBef>
                <a:spcPts val="600"/>
              </a:spcBef>
              <a:spcAft>
                <a:spcPts val="600"/>
              </a:spcAft>
            </a:pPr>
            <a:endParaRPr lang="en-US" altLang="zh-CN" sz="1800" dirty="0">
              <a:solidFill>
                <a:srgbClr val="FFFFFF"/>
              </a:solidFill>
              <a:cs typeface="Arial"/>
            </a:endParaRPr>
          </a:p>
          <a:p>
            <a:pPr algn="just">
              <a:lnSpc>
                <a:spcPct val="150000"/>
              </a:lnSpc>
              <a:spcBef>
                <a:spcPts val="600"/>
              </a:spcBef>
              <a:spcAft>
                <a:spcPts val="600"/>
              </a:spcAft>
            </a:pPr>
            <a:r>
              <a:rPr lang="en-US" altLang="zh-CN" sz="1800" dirty="0">
                <a:solidFill>
                  <a:srgbClr val="FFFFFF"/>
                </a:solidFill>
                <a:cs typeface="Arial"/>
              </a:rPr>
              <a:t>Investigate the mechanism of sieving mitigation through molecular dynamics simulations</a:t>
            </a:r>
          </a:p>
          <a:p>
            <a:pPr algn="just">
              <a:lnSpc>
                <a:spcPct val="200000"/>
              </a:lnSpc>
              <a:spcBef>
                <a:spcPts val="0"/>
              </a:spcBef>
            </a:pPr>
            <a:endParaRPr lang="en-US" altLang="zh-CN" sz="1800" dirty="0">
              <a:solidFill>
                <a:srgbClr val="FFFFFF"/>
              </a:solidFill>
              <a:cs typeface="Arial"/>
            </a:endParaRPr>
          </a:p>
          <a:p>
            <a:pPr marL="342900" indent="-342900" algn="just">
              <a:lnSpc>
                <a:spcPct val="200000"/>
              </a:lnSpc>
              <a:spcBef>
                <a:spcPts val="0"/>
              </a:spcBef>
              <a:buFont typeface="Wingdings" panose="05000000000000000000" pitchFamily="2" charset="2"/>
              <a:buChar char="§"/>
            </a:pPr>
            <a:endParaRPr lang="en-US" altLang="zh-CN" sz="1800" dirty="0">
              <a:solidFill>
                <a:srgbClr val="FFFFFF"/>
              </a:solidFill>
              <a:latin typeface="Arial"/>
              <a:cs typeface="Arial"/>
            </a:endParaRPr>
          </a:p>
          <a:p>
            <a:pPr marL="342900" indent="-342900" algn="just">
              <a:lnSpc>
                <a:spcPct val="200000"/>
              </a:lnSpc>
              <a:spcBef>
                <a:spcPts val="0"/>
              </a:spcBef>
              <a:buFont typeface="Wingdings" panose="05000000000000000000" pitchFamily="2" charset="2"/>
              <a:buChar char="§"/>
            </a:pPr>
            <a:endParaRPr lang="en-US" altLang="zh-CN" sz="1800" dirty="0">
              <a:solidFill>
                <a:srgbClr val="FFFFFF"/>
              </a:solidFill>
              <a:latin typeface="Arial"/>
              <a:cs typeface="Arial"/>
            </a:endParaRPr>
          </a:p>
          <a:p>
            <a:pPr marL="342900" indent="-342900" algn="just">
              <a:lnSpc>
                <a:spcPct val="200000"/>
              </a:lnSpc>
              <a:spcBef>
                <a:spcPts val="0"/>
              </a:spcBef>
              <a:buFont typeface="Wingdings" panose="05000000000000000000" pitchFamily="2" charset="2"/>
              <a:buChar char="§"/>
            </a:pPr>
            <a:endParaRPr lang="en-US" altLang="zh-CN" sz="1800" dirty="0">
              <a:solidFill>
                <a:srgbClr val="FFFFFF"/>
              </a:solidFill>
              <a:latin typeface="Arial"/>
              <a:cs typeface="Arial"/>
            </a:endParaRPr>
          </a:p>
        </p:txBody>
      </p:sp>
      <p:sp>
        <p:nvSpPr>
          <p:cNvPr id="19" name="TextBox 18">
            <a:extLst>
              <a:ext uri="{FF2B5EF4-FFF2-40B4-BE49-F238E27FC236}">
                <a16:creationId xmlns:a16="http://schemas.microsoft.com/office/drawing/2014/main" id="{56046AEA-9952-4768-A524-C98D424E6571}"/>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音频 6">
            <a:hlinkClick r:id="" action="ppaction://media"/>
            <a:extLst>
              <a:ext uri="{FF2B5EF4-FFF2-40B4-BE49-F238E27FC236}">
                <a16:creationId xmlns:a16="http://schemas.microsoft.com/office/drawing/2014/main" id="{B56C7112-9953-684E-A2FB-5EAEF0C75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846" y="6138641"/>
            <a:ext cx="812800" cy="812800"/>
          </a:xfrm>
          <a:prstGeom prst="rect">
            <a:avLst/>
          </a:prstGeom>
        </p:spPr>
      </p:pic>
    </p:spTree>
    <p:extLst>
      <p:ext uri="{BB962C8B-B14F-4D97-AF65-F5344CB8AC3E}">
        <p14:creationId xmlns:p14="http://schemas.microsoft.com/office/powerpoint/2010/main" val="1896349960"/>
      </p:ext>
    </p:extLst>
  </p:cSld>
  <p:clrMapOvr>
    <a:masterClrMapping/>
  </p:clrMapOvr>
  <mc:AlternateContent xmlns:mc="http://schemas.openxmlformats.org/markup-compatibility/2006" xmlns:p14="http://schemas.microsoft.com/office/powerpoint/2010/main">
    <mc:Choice Requires="p14">
      <p:transition spd="slow" p14:dur="2000" advTm="42262"/>
    </mc:Choice>
    <mc:Fallback xmlns="">
      <p:transition spd="slow" advTm="4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2481436" y="2568416"/>
            <a:ext cx="418112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ctr">
              <a:spcBef>
                <a:spcPct val="50000"/>
              </a:spcBef>
            </a:pPr>
            <a:r>
              <a:rPr lang="en-US" sz="3600" dirty="0">
                <a:solidFill>
                  <a:srgbClr val="FFFFFF"/>
                </a:solidFill>
                <a:latin typeface="Arial"/>
                <a:cs typeface="Arial"/>
              </a:rPr>
              <a:t>Thank You</a:t>
            </a:r>
          </a:p>
          <a:p>
            <a:pPr algn="ctr">
              <a:spcBef>
                <a:spcPct val="50000"/>
              </a:spcBef>
            </a:pPr>
            <a:endParaRPr lang="en-US" sz="3600" dirty="0">
              <a:solidFill>
                <a:srgbClr val="FFFFFF"/>
              </a:solidFill>
              <a:latin typeface="Arial"/>
              <a:cs typeface="Arial"/>
            </a:endParaRPr>
          </a:p>
          <a:p>
            <a:pPr algn="ctr">
              <a:spcBef>
                <a:spcPct val="50000"/>
              </a:spcBef>
            </a:pPr>
            <a:endParaRPr lang="en-US" sz="3600" dirty="0">
              <a:solidFill>
                <a:srgbClr val="FFFFFF"/>
              </a:solidFill>
              <a:latin typeface="Arial"/>
              <a:cs typeface="Arial"/>
            </a:endParaRPr>
          </a:p>
          <a:p>
            <a:pPr algn="ctr">
              <a:spcBef>
                <a:spcPct val="50000"/>
              </a:spcBef>
            </a:pPr>
            <a:r>
              <a:rPr lang="en-US" sz="2800" dirty="0">
                <a:solidFill>
                  <a:srgbClr val="FFFFFF"/>
                </a:solidFill>
                <a:latin typeface="Arial"/>
                <a:cs typeface="Arial"/>
              </a:rPr>
              <a:t>zizhu@mines.edu</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14</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9" name="TextBox 18">
            <a:extLst>
              <a:ext uri="{FF2B5EF4-FFF2-40B4-BE49-F238E27FC236}">
                <a16:creationId xmlns:a16="http://schemas.microsoft.com/office/drawing/2014/main" id="{B1E353B9-AB56-4E22-94CC-8F88A0679298}"/>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2" name="音频 1">
            <a:hlinkClick r:id="" action="ppaction://media"/>
            <a:extLst>
              <a:ext uri="{FF2B5EF4-FFF2-40B4-BE49-F238E27FC236}">
                <a16:creationId xmlns:a16="http://schemas.microsoft.com/office/drawing/2014/main" id="{5A336D9A-A88B-6F4F-AE8D-D8D3198ABD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846" y="6131719"/>
            <a:ext cx="812800" cy="812800"/>
          </a:xfrm>
          <a:prstGeom prst="rect">
            <a:avLst/>
          </a:prstGeom>
        </p:spPr>
      </p:pic>
    </p:spTree>
    <p:extLst>
      <p:ext uri="{BB962C8B-B14F-4D97-AF65-F5344CB8AC3E}">
        <p14:creationId xmlns:p14="http://schemas.microsoft.com/office/powerpoint/2010/main" val="1041054204"/>
      </p:ext>
    </p:extLst>
  </p:cSld>
  <p:clrMapOvr>
    <a:masterClrMapping/>
  </p:clrMapOvr>
  <mc:AlternateContent xmlns:mc="http://schemas.openxmlformats.org/markup-compatibility/2006" xmlns:p14="http://schemas.microsoft.com/office/powerpoint/2010/main">
    <mc:Choice Requires="p14">
      <p:transition spd="slow" p14:dur="2000" advTm="19170"/>
    </mc:Choice>
    <mc:Fallback xmlns="">
      <p:transition spd="slow" advTm="1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219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436755" y="728004"/>
            <a:ext cx="8428465" cy="540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lgn="just">
              <a:lnSpc>
                <a:spcPct val="200000"/>
              </a:lnSpc>
              <a:spcBef>
                <a:spcPts val="0"/>
              </a:spcBef>
              <a:buFont typeface="Wingdings" panose="05000000000000000000" pitchFamily="2" charset="2"/>
              <a:buChar char="§"/>
            </a:pPr>
            <a:r>
              <a:rPr lang="en-US" sz="1800" dirty="0">
                <a:solidFill>
                  <a:srgbClr val="FFFFFF"/>
                </a:solidFill>
                <a:latin typeface="Arial"/>
                <a:cs typeface="Arial"/>
              </a:rPr>
              <a:t>Review</a:t>
            </a:r>
          </a:p>
          <a:p>
            <a:pPr marL="708660" indent="-342900" algn="just">
              <a:lnSpc>
                <a:spcPct val="150000"/>
              </a:lnSpc>
              <a:spcBef>
                <a:spcPts val="0"/>
              </a:spcBef>
              <a:buFont typeface="Arial" panose="020B0604020202020204" pitchFamily="34" charset="0"/>
              <a:buChar char="•"/>
            </a:pPr>
            <a:r>
              <a:rPr lang="en-US" sz="1600" dirty="0">
                <a:solidFill>
                  <a:srgbClr val="FFFFFF"/>
                </a:solidFill>
                <a:latin typeface="Arial"/>
                <a:cs typeface="Arial"/>
              </a:rPr>
              <a:t>Experiment</a:t>
            </a:r>
          </a:p>
          <a:p>
            <a:pPr marL="651510" algn="just">
              <a:lnSpc>
                <a:spcPct val="150000"/>
              </a:lnSpc>
              <a:spcBef>
                <a:spcPts val="0"/>
              </a:spcBef>
              <a:buFont typeface="Wingdings" panose="05000000000000000000" pitchFamily="2" charset="2"/>
              <a:buChar char="v"/>
            </a:pPr>
            <a:r>
              <a:rPr lang="en-US" sz="1600" dirty="0">
                <a:solidFill>
                  <a:srgbClr val="FFFFFF"/>
                </a:solidFill>
                <a:latin typeface="Arial"/>
                <a:cs typeface="Arial"/>
              </a:rPr>
              <a:t> </a:t>
            </a:r>
            <a:r>
              <a:rPr lang="en-US" altLang="zh-CN" sz="1600" dirty="0">
                <a:solidFill>
                  <a:srgbClr val="FFFFFF"/>
                </a:solidFill>
                <a:latin typeface="Arial"/>
                <a:cs typeface="Arial"/>
              </a:rPr>
              <a:t>s</a:t>
            </a:r>
            <a:r>
              <a:rPr lang="en-US" sz="1600" dirty="0">
                <a:solidFill>
                  <a:srgbClr val="FFFFFF"/>
                </a:solidFill>
                <a:latin typeface="Arial"/>
                <a:cs typeface="Arial"/>
              </a:rPr>
              <a:t>ieving effect in Niobrara cores</a:t>
            </a:r>
          </a:p>
          <a:p>
            <a:pPr marL="651510" algn="just">
              <a:lnSpc>
                <a:spcPct val="150000"/>
              </a:lnSpc>
              <a:spcBef>
                <a:spcPts val="0"/>
              </a:spcBef>
              <a:buFont typeface="Wingdings" panose="05000000000000000000" pitchFamily="2" charset="2"/>
              <a:buChar char="v"/>
            </a:pPr>
            <a:r>
              <a:rPr lang="en-US" sz="1600" dirty="0">
                <a:solidFill>
                  <a:srgbClr val="FFFFFF"/>
                </a:solidFill>
                <a:latin typeface="Arial"/>
                <a:cs typeface="Arial"/>
              </a:rPr>
              <a:t> mitigation of sieving effect through CO</a:t>
            </a:r>
            <a:r>
              <a:rPr lang="en-US" sz="1600" baseline="-25000" dirty="0">
                <a:solidFill>
                  <a:srgbClr val="FFFFFF"/>
                </a:solidFill>
                <a:latin typeface="Arial"/>
                <a:cs typeface="Arial"/>
              </a:rPr>
              <a:t>2</a:t>
            </a:r>
            <a:r>
              <a:rPr lang="en-US" sz="1600" dirty="0">
                <a:solidFill>
                  <a:srgbClr val="FFFFFF"/>
                </a:solidFill>
                <a:latin typeface="Arial"/>
                <a:cs typeface="Arial"/>
              </a:rPr>
              <a:t> huff-n-puff</a:t>
            </a:r>
          </a:p>
          <a:p>
            <a:pPr marL="708660" indent="-342900" algn="just">
              <a:lnSpc>
                <a:spcPct val="150000"/>
              </a:lnSpc>
              <a:spcBef>
                <a:spcPts val="0"/>
              </a:spcBef>
              <a:buFont typeface="Arial" panose="020B0604020202020204" pitchFamily="34" charset="0"/>
              <a:buChar char="•"/>
            </a:pPr>
            <a:r>
              <a:rPr lang="en-US" sz="1600" dirty="0">
                <a:solidFill>
                  <a:srgbClr val="FFFFFF"/>
                </a:solidFill>
                <a:latin typeface="Arial"/>
                <a:cs typeface="Arial"/>
              </a:rPr>
              <a:t>Simulation</a:t>
            </a:r>
          </a:p>
          <a:p>
            <a:pPr marL="651510" algn="just">
              <a:lnSpc>
                <a:spcPct val="150000"/>
              </a:lnSpc>
              <a:spcBef>
                <a:spcPts val="0"/>
              </a:spcBef>
              <a:buFont typeface="Wingdings" panose="05000000000000000000" pitchFamily="2" charset="2"/>
              <a:buChar char="v"/>
            </a:pPr>
            <a:r>
              <a:rPr lang="en-US" sz="1600" dirty="0">
                <a:solidFill>
                  <a:srgbClr val="FFFFFF"/>
                </a:solidFill>
                <a:latin typeface="Arial"/>
                <a:cs typeface="Arial"/>
              </a:rPr>
              <a:t> preferential adsorption in Niobrara cores (MD)</a:t>
            </a:r>
          </a:p>
          <a:p>
            <a:pPr marL="651510" algn="just">
              <a:lnSpc>
                <a:spcPct val="150000"/>
              </a:lnSpc>
              <a:spcBef>
                <a:spcPts val="0"/>
              </a:spcBef>
              <a:buFont typeface="Wingdings" panose="05000000000000000000" pitchFamily="2" charset="2"/>
              <a:buChar char="v"/>
            </a:pPr>
            <a:r>
              <a:rPr lang="en-US" sz="1600" dirty="0">
                <a:solidFill>
                  <a:srgbClr val="FFFFFF"/>
                </a:solidFill>
                <a:latin typeface="Arial"/>
                <a:cs typeface="Arial"/>
              </a:rPr>
              <a:t> displacement of adsorbed hydrocarbons through CO</a:t>
            </a:r>
            <a:r>
              <a:rPr lang="en-US" sz="1600" baseline="-25000" dirty="0">
                <a:solidFill>
                  <a:srgbClr val="FFFFFF"/>
                </a:solidFill>
                <a:latin typeface="Arial"/>
                <a:cs typeface="Arial"/>
              </a:rPr>
              <a:t>2</a:t>
            </a:r>
            <a:r>
              <a:rPr lang="en-US" sz="1600" dirty="0">
                <a:solidFill>
                  <a:srgbClr val="FFFFFF"/>
                </a:solidFill>
                <a:latin typeface="Arial"/>
                <a:cs typeface="Arial"/>
              </a:rPr>
              <a:t> (MD)</a:t>
            </a:r>
            <a:endParaRPr lang="en-US" sz="1600" baseline="-25000" dirty="0">
              <a:solidFill>
                <a:srgbClr val="FFFFFF"/>
              </a:solidFill>
              <a:latin typeface="Arial"/>
              <a:cs typeface="Arial"/>
            </a:endParaRPr>
          </a:p>
          <a:p>
            <a:pPr marL="651510" algn="just">
              <a:lnSpc>
                <a:spcPct val="150000"/>
              </a:lnSpc>
              <a:spcBef>
                <a:spcPts val="0"/>
              </a:spcBef>
              <a:buFont typeface="Wingdings" panose="05000000000000000000" pitchFamily="2" charset="2"/>
              <a:buChar char="v"/>
            </a:pPr>
            <a:r>
              <a:rPr lang="en-US" sz="1600" dirty="0">
                <a:solidFill>
                  <a:srgbClr val="FFFFFF"/>
                </a:solidFill>
                <a:latin typeface="Arial"/>
                <a:cs typeface="Arial"/>
              </a:rPr>
              <a:t> 1-D flow of hydrocarbons (binary) in Niobrara cores</a:t>
            </a:r>
          </a:p>
          <a:p>
            <a:pPr marL="342900" indent="-342900" algn="just">
              <a:lnSpc>
                <a:spcPct val="200000"/>
              </a:lnSpc>
              <a:spcBef>
                <a:spcPts val="0"/>
              </a:spcBef>
              <a:buFont typeface="Wingdings" panose="05000000000000000000" pitchFamily="2" charset="2"/>
              <a:buChar char="§"/>
            </a:pPr>
            <a:r>
              <a:rPr lang="en-US" sz="1800" dirty="0">
                <a:solidFill>
                  <a:srgbClr val="FFFFFF"/>
                </a:solidFill>
                <a:latin typeface="Arial"/>
                <a:cs typeface="Arial"/>
              </a:rPr>
              <a:t>Progress</a:t>
            </a:r>
          </a:p>
          <a:p>
            <a:pPr marL="708660" indent="-342900" algn="just">
              <a:lnSpc>
                <a:spcPct val="150000"/>
              </a:lnSpc>
              <a:spcBef>
                <a:spcPts val="0"/>
              </a:spcBef>
              <a:buFont typeface="Arial" panose="020B0604020202020204" pitchFamily="34" charset="0"/>
              <a:buChar char="•"/>
            </a:pPr>
            <a:r>
              <a:rPr lang="en-US" sz="1600" dirty="0">
                <a:latin typeface="Arial"/>
                <a:cs typeface="Arial"/>
              </a:rPr>
              <a:t>extension from binary-component model to multi-component</a:t>
            </a:r>
            <a:r>
              <a:rPr lang="en-US" sz="1600" strike="sngStrike" dirty="0">
                <a:latin typeface="Arial"/>
                <a:cs typeface="Arial"/>
              </a:rPr>
              <a:t>s</a:t>
            </a:r>
            <a:r>
              <a:rPr lang="en-US" sz="1600" dirty="0">
                <a:latin typeface="Arial"/>
                <a:cs typeface="Arial"/>
              </a:rPr>
              <a:t> model</a:t>
            </a:r>
          </a:p>
          <a:p>
            <a:pPr marL="708660" indent="-342900" algn="just">
              <a:lnSpc>
                <a:spcPct val="150000"/>
              </a:lnSpc>
              <a:spcBef>
                <a:spcPts val="0"/>
              </a:spcBef>
              <a:buFont typeface="Arial" panose="020B0604020202020204" pitchFamily="34" charset="0"/>
              <a:buChar char="•"/>
            </a:pPr>
            <a:r>
              <a:rPr lang="en-US" sz="1600" dirty="0">
                <a:solidFill>
                  <a:srgbClr val="FFFFFF"/>
                </a:solidFill>
                <a:latin typeface="Arial"/>
                <a:cs typeface="Arial"/>
              </a:rPr>
              <a:t>publications</a:t>
            </a:r>
          </a:p>
          <a:p>
            <a:pPr marL="342900" indent="-342900" algn="just">
              <a:lnSpc>
                <a:spcPct val="200000"/>
              </a:lnSpc>
              <a:spcBef>
                <a:spcPts val="0"/>
              </a:spcBef>
              <a:buFont typeface="Wingdings" panose="05000000000000000000" pitchFamily="2" charset="2"/>
              <a:buChar char="§"/>
            </a:pPr>
            <a:r>
              <a:rPr lang="en-US" sz="1800" dirty="0">
                <a:solidFill>
                  <a:srgbClr val="FFFFFF"/>
                </a:solidFill>
                <a:latin typeface="Arial"/>
                <a:cs typeface="Arial"/>
              </a:rPr>
              <a:t>Future work</a:t>
            </a:r>
          </a:p>
          <a:p>
            <a:pPr marL="708660" indent="-342900" algn="just">
              <a:lnSpc>
                <a:spcPct val="150000"/>
              </a:lnSpc>
              <a:spcBef>
                <a:spcPts val="0"/>
              </a:spcBef>
              <a:buFont typeface="Arial" panose="020B0604020202020204" pitchFamily="34" charset="0"/>
              <a:buChar char="•"/>
            </a:pPr>
            <a:r>
              <a:rPr lang="en-US" sz="1600" dirty="0">
                <a:solidFill>
                  <a:srgbClr val="FFFFFF"/>
                </a:solidFill>
                <a:latin typeface="Arial"/>
                <a:cs typeface="Arial"/>
              </a:rPr>
              <a:t>Cyclic huff-puff injection using CH</a:t>
            </a:r>
            <a:r>
              <a:rPr lang="en-US" sz="1600" baseline="-25000" dirty="0">
                <a:solidFill>
                  <a:srgbClr val="FFFFFF"/>
                </a:solidFill>
                <a:latin typeface="Arial"/>
                <a:cs typeface="Arial"/>
              </a:rPr>
              <a:t>4</a:t>
            </a:r>
            <a:endParaRPr lang="en-US" sz="1800" strike="sngStrike" dirty="0">
              <a:solidFill>
                <a:srgbClr val="FFFFFF"/>
              </a:solidFill>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2</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1436612" cy="523220"/>
          </a:xfrm>
          <a:prstGeom prst="rect">
            <a:avLst/>
          </a:prstGeom>
        </p:spPr>
        <p:txBody>
          <a:bodyPr wrap="none">
            <a:spAutoFit/>
          </a:bodyPr>
          <a:lstStyle/>
          <a:p>
            <a:r>
              <a:rPr lang="en-US" sz="2800" b="1">
                <a:solidFill>
                  <a:srgbClr val="000000"/>
                </a:solidFill>
                <a:latin typeface="Arial Rounded MT Bold"/>
                <a:cs typeface="Arial Rounded MT Bold"/>
              </a:rPr>
              <a:t>Outline</a:t>
            </a:r>
          </a:p>
        </p:txBody>
      </p:sp>
      <p:sp>
        <p:nvSpPr>
          <p:cNvPr id="19" name="TextBox 18">
            <a:extLst>
              <a:ext uri="{FF2B5EF4-FFF2-40B4-BE49-F238E27FC236}">
                <a16:creationId xmlns:a16="http://schemas.microsoft.com/office/drawing/2014/main" id="{36635200-1AD2-442B-A184-8E706EA6BFFF}"/>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8" name="音频 7">
            <a:hlinkClick r:id="" action="ppaction://media"/>
            <a:extLst>
              <a:ext uri="{FF2B5EF4-FFF2-40B4-BE49-F238E27FC236}">
                <a16:creationId xmlns:a16="http://schemas.microsoft.com/office/drawing/2014/main" id="{95976889-46C2-DA45-9B0F-52BCAF212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846" y="6138641"/>
            <a:ext cx="812800" cy="812800"/>
          </a:xfrm>
          <a:prstGeom prst="rect">
            <a:avLst/>
          </a:prstGeom>
        </p:spPr>
      </p:pic>
    </p:spTree>
    <p:extLst>
      <p:ext uri="{BB962C8B-B14F-4D97-AF65-F5344CB8AC3E}">
        <p14:creationId xmlns:p14="http://schemas.microsoft.com/office/powerpoint/2010/main" val="2264434913"/>
      </p:ext>
    </p:extLst>
  </p:cSld>
  <p:clrMapOvr>
    <a:masterClrMapping/>
  </p:clrMapOvr>
  <mc:AlternateContent xmlns:mc="http://schemas.openxmlformats.org/markup-compatibility/2006" xmlns:p14="http://schemas.microsoft.com/office/powerpoint/2010/main">
    <mc:Choice Requires="p14">
      <p:transition spd="slow" p14:dur="2000" advTm="21638"/>
    </mc:Choice>
    <mc:Fallback xmlns="">
      <p:transition spd="slow" advTm="2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436755" y="1017312"/>
            <a:ext cx="8428465"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lgn="just">
              <a:lnSpc>
                <a:spcPct val="150000"/>
              </a:lnSpc>
              <a:spcBef>
                <a:spcPts val="0"/>
              </a:spcBef>
              <a:buFont typeface="Wingdings" panose="05000000000000000000" pitchFamily="2" charset="2"/>
              <a:buChar char="§"/>
            </a:pPr>
            <a:r>
              <a:rPr lang="en-US" altLang="zh-CN" sz="1800" dirty="0">
                <a:solidFill>
                  <a:srgbClr val="FFFFFF"/>
                </a:solidFill>
                <a:latin typeface="Arial"/>
                <a:cs typeface="Arial"/>
              </a:rPr>
              <a:t>Niobrara sample can sieve hydrocarbons.</a:t>
            </a:r>
          </a:p>
          <a:p>
            <a:pPr algn="just">
              <a:lnSpc>
                <a:spcPct val="150000"/>
              </a:lnSpc>
              <a:spcBef>
                <a:spcPts val="0"/>
              </a:spcBef>
            </a:pPr>
            <a:r>
              <a:rPr lang="en-US" altLang="zh-CN" sz="1600" dirty="0">
                <a:solidFill>
                  <a:srgbClr val="FFFFFF"/>
                </a:solidFill>
                <a:latin typeface="Arial"/>
                <a:cs typeface="Arial"/>
              </a:rPr>
              <a:t>      allow the transport of lighter components, hinder the transport of heavier components.</a:t>
            </a:r>
            <a:endParaRPr lang="en-US" altLang="zh-CN" sz="1800" dirty="0">
              <a:solidFill>
                <a:srgbClr val="FFFFFF"/>
              </a:solidFill>
              <a:latin typeface="Arial"/>
              <a:cs typeface="Arial"/>
            </a:endParaRPr>
          </a:p>
          <a:p>
            <a:pPr marL="342900" indent="-342900" algn="just">
              <a:lnSpc>
                <a:spcPct val="150000"/>
              </a:lnSpc>
              <a:spcBef>
                <a:spcPts val="0"/>
              </a:spcBef>
              <a:buFont typeface="Wingdings" panose="05000000000000000000" pitchFamily="2" charset="2"/>
              <a:buChar char="§"/>
            </a:pPr>
            <a:r>
              <a:rPr lang="en-US" altLang="zh-CN" sz="1800" dirty="0">
                <a:solidFill>
                  <a:srgbClr val="FFFFFF"/>
                </a:solidFill>
                <a:latin typeface="Arial"/>
                <a:cs typeface="Arial"/>
              </a:rPr>
              <a:t>Mechanisms</a:t>
            </a:r>
          </a:p>
          <a:p>
            <a:pPr marL="662850" lvl="1" algn="just">
              <a:lnSpc>
                <a:spcPct val="150000"/>
              </a:lnSpc>
              <a:spcBef>
                <a:spcPts val="0"/>
              </a:spcBef>
              <a:buFont typeface="Arial" panose="020B0604020202020204" pitchFamily="34" charset="0"/>
              <a:buChar char="•"/>
            </a:pPr>
            <a:r>
              <a:rPr lang="en-US" altLang="zh-CN" sz="1600" dirty="0">
                <a:solidFill>
                  <a:srgbClr val="FFFFFF"/>
                </a:solidFill>
                <a:latin typeface="Arial"/>
                <a:cs typeface="Arial"/>
              </a:rPr>
              <a:t> size exclusion</a:t>
            </a:r>
          </a:p>
          <a:p>
            <a:pPr marL="720000" algn="just">
              <a:lnSpc>
                <a:spcPct val="150000"/>
              </a:lnSpc>
              <a:spcBef>
                <a:spcPts val="0"/>
              </a:spcBef>
            </a:pPr>
            <a:r>
              <a:rPr lang="en-US" sz="1600" dirty="0">
                <a:solidFill>
                  <a:srgbClr val="FFFFFF"/>
                </a:solidFill>
                <a:latin typeface="+mn-lt"/>
                <a:cs typeface="Arial"/>
              </a:rPr>
              <a:t>a portion of </a:t>
            </a:r>
            <a:r>
              <a:rPr lang="en-US" sz="1600" dirty="0">
                <a:solidFill>
                  <a:srgbClr val="FFFFFF"/>
                </a:solidFill>
                <a:cs typeface="Calibri" panose="020F0502020204030204" pitchFamily="34" charset="0"/>
              </a:rPr>
              <a:t>Niobrara </a:t>
            </a:r>
            <a:r>
              <a:rPr lang="en-US" sz="1600" dirty="0">
                <a:solidFill>
                  <a:srgbClr val="FFFFFF"/>
                </a:solidFill>
                <a:latin typeface="+mn-lt"/>
                <a:cs typeface="Arial"/>
              </a:rPr>
              <a:t>pore throat sizes</a:t>
            </a:r>
            <a:r>
              <a:rPr lang="en-US" sz="1600" dirty="0">
                <a:solidFill>
                  <a:srgbClr val="FFFFFF"/>
                </a:solidFill>
                <a:latin typeface="+mn-lt"/>
                <a:cs typeface="Calibri" panose="020F0502020204030204" pitchFamily="34" charset="0"/>
              </a:rPr>
              <a:t> is comparable with hydrocarbon molecules.</a:t>
            </a:r>
          </a:p>
          <a:p>
            <a:pPr marL="662400" indent="-285750" algn="just">
              <a:lnSpc>
                <a:spcPct val="150000"/>
              </a:lnSpc>
              <a:spcBef>
                <a:spcPts val="0"/>
              </a:spcBef>
              <a:buFont typeface="Arial" panose="020B0604020202020204" pitchFamily="34" charset="0"/>
              <a:buChar char="•"/>
            </a:pPr>
            <a:r>
              <a:rPr lang="en-US" altLang="zh-CN" sz="1600" dirty="0">
                <a:solidFill>
                  <a:srgbClr val="FFFFFF"/>
                </a:solidFill>
                <a:latin typeface="Arial"/>
                <a:cs typeface="Arial"/>
              </a:rPr>
              <a:t> preferential adsorption</a:t>
            </a:r>
          </a:p>
          <a:p>
            <a:pPr marL="720000" algn="just">
              <a:lnSpc>
                <a:spcPct val="150000"/>
              </a:lnSpc>
              <a:spcBef>
                <a:spcPts val="0"/>
              </a:spcBef>
            </a:pPr>
            <a:r>
              <a:rPr lang="en-US" sz="1600" dirty="0">
                <a:solidFill>
                  <a:srgbClr val="FFFFFF"/>
                </a:solidFill>
                <a:latin typeface="Arial"/>
                <a:cs typeface="Arial"/>
              </a:rPr>
              <a:t>different hydrocarbon molecules has different affinity to rock surface.</a:t>
            </a:r>
          </a:p>
          <a:p>
            <a:pPr marL="342900" indent="-342900" algn="just">
              <a:lnSpc>
                <a:spcPct val="150000"/>
              </a:lnSpc>
              <a:spcBef>
                <a:spcPts val="0"/>
              </a:spcBef>
              <a:buFont typeface="Wingdings" panose="05000000000000000000" pitchFamily="2" charset="2"/>
              <a:buChar char="§"/>
            </a:pPr>
            <a:r>
              <a:rPr lang="en-US" altLang="zh-CN" sz="1800" dirty="0">
                <a:solidFill>
                  <a:srgbClr val="FFFFFF"/>
                </a:solidFill>
                <a:latin typeface="Arial"/>
                <a:cs typeface="Arial"/>
              </a:rPr>
              <a:t>Influences</a:t>
            </a:r>
          </a:p>
          <a:p>
            <a:pPr marL="360000" algn="just">
              <a:lnSpc>
                <a:spcPct val="150000"/>
              </a:lnSpc>
              <a:spcBef>
                <a:spcPts val="0"/>
              </a:spcBef>
            </a:pPr>
            <a:r>
              <a:rPr lang="en-US" altLang="zh-CN" sz="1600" dirty="0">
                <a:solidFill>
                  <a:srgbClr val="FFFFFF"/>
                </a:solidFill>
                <a:latin typeface="Arial"/>
                <a:cs typeface="Arial"/>
              </a:rPr>
              <a:t>lighter components increase in the produced fluid</a:t>
            </a:r>
          </a:p>
          <a:p>
            <a:pPr marL="360000" algn="just">
              <a:lnSpc>
                <a:spcPct val="150000"/>
              </a:lnSpc>
              <a:spcBef>
                <a:spcPts val="0"/>
              </a:spcBef>
            </a:pPr>
            <a:r>
              <a:rPr lang="en-US" altLang="zh-CN" sz="1600" dirty="0">
                <a:solidFill>
                  <a:srgbClr val="FFFFFF"/>
                </a:solidFill>
                <a:latin typeface="Arial"/>
                <a:cs typeface="Arial"/>
              </a:rPr>
              <a:t>heavier components get hindered and are left in the reservoir                                                </a:t>
            </a:r>
            <a:endParaRPr lang="en-US" sz="1600" dirty="0">
              <a:solidFill>
                <a:srgbClr val="FFFFFF"/>
              </a:solidFill>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3</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593659" cy="523220"/>
          </a:xfrm>
          <a:prstGeom prst="rect">
            <a:avLst/>
          </a:prstGeom>
        </p:spPr>
        <p:txBody>
          <a:bodyPr wrap="none">
            <a:spAutoFit/>
          </a:bodyPr>
          <a:lstStyle/>
          <a:p>
            <a:r>
              <a:rPr lang="en-US" sz="2800" b="1" dirty="0">
                <a:solidFill>
                  <a:srgbClr val="000000"/>
                </a:solidFill>
                <a:latin typeface="Arial Rounded MT Bold"/>
                <a:cs typeface="Arial Rounded MT Bold"/>
              </a:rPr>
              <a:t>Sieving effect</a:t>
            </a:r>
          </a:p>
        </p:txBody>
      </p:sp>
      <p:sp>
        <p:nvSpPr>
          <p:cNvPr id="18" name="TextBox 17">
            <a:extLst>
              <a:ext uri="{FF2B5EF4-FFF2-40B4-BE49-F238E27FC236}">
                <a16:creationId xmlns:a16="http://schemas.microsoft.com/office/drawing/2014/main" id="{8FBBF42C-93C9-4A1E-BD5E-845CA53ED613}"/>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0" name="音频 9">
            <a:hlinkClick r:id="" action="ppaction://media"/>
            <a:extLst>
              <a:ext uri="{FF2B5EF4-FFF2-40B4-BE49-F238E27FC236}">
                <a16:creationId xmlns:a16="http://schemas.microsoft.com/office/drawing/2014/main" id="{E930FBA8-5224-7D48-9324-A56450665A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846" y="6150873"/>
            <a:ext cx="812800" cy="812800"/>
          </a:xfrm>
          <a:prstGeom prst="rect">
            <a:avLst/>
          </a:prstGeom>
        </p:spPr>
      </p:pic>
    </p:spTree>
    <p:extLst>
      <p:ext uri="{BB962C8B-B14F-4D97-AF65-F5344CB8AC3E}">
        <p14:creationId xmlns:p14="http://schemas.microsoft.com/office/powerpoint/2010/main" val="3745337073"/>
      </p:ext>
    </p:extLst>
  </p:cSld>
  <p:clrMapOvr>
    <a:masterClrMapping/>
  </p:clrMapOvr>
  <mc:AlternateContent xmlns:mc="http://schemas.openxmlformats.org/markup-compatibility/2006" xmlns:p14="http://schemas.microsoft.com/office/powerpoint/2010/main">
    <mc:Choice Requires="p14">
      <p:transition spd="slow" p14:dur="2000" advTm="69165"/>
    </mc:Choice>
    <mc:Fallback xmlns="">
      <p:transition spd="slow" advTm="6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69" descr="图片包含 屏幕截图&#10;&#10;描述已自动生成">
            <a:extLst>
              <a:ext uri="{FF2B5EF4-FFF2-40B4-BE49-F238E27FC236}">
                <a16:creationId xmlns:a16="http://schemas.microsoft.com/office/drawing/2014/main" id="{4417AEF8-6F97-41B9-BBDF-1D6B3D364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249" y="3380500"/>
            <a:ext cx="8575528" cy="2560320"/>
          </a:xfrm>
          <a:prstGeom prst="rect">
            <a:avLst/>
          </a:prstGeom>
          <a:ln w="12700">
            <a:noFill/>
          </a:ln>
        </p:spPr>
      </p:pic>
      <p:pic>
        <p:nvPicPr>
          <p:cNvPr id="24" name="图片 72">
            <a:extLst>
              <a:ext uri="{FF2B5EF4-FFF2-40B4-BE49-F238E27FC236}">
                <a16:creationId xmlns:a16="http://schemas.microsoft.com/office/drawing/2014/main" id="{59F12A74-213E-4549-92AA-DADD58748F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808" y="3388035"/>
            <a:ext cx="8575531" cy="2560320"/>
          </a:xfrm>
          <a:prstGeom prst="rect">
            <a:avLst/>
          </a:prstGeom>
          <a:ln w="12700">
            <a:noFill/>
          </a:ln>
        </p:spPr>
      </p:pic>
      <p:pic>
        <p:nvPicPr>
          <p:cNvPr id="26" name="图片 73" descr="图片包含 屏幕截图&#10;&#10;描述已自动生成">
            <a:extLst>
              <a:ext uri="{FF2B5EF4-FFF2-40B4-BE49-F238E27FC236}">
                <a16:creationId xmlns:a16="http://schemas.microsoft.com/office/drawing/2014/main" id="{FB3C1944-FB5D-4F4D-BBBC-CDB65230ED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49" y="3380500"/>
            <a:ext cx="8575531" cy="2560320"/>
          </a:xfrm>
          <a:prstGeom prst="rect">
            <a:avLst/>
          </a:prstGeom>
          <a:ln w="12700">
            <a:noFill/>
          </a:ln>
        </p:spPr>
      </p:pic>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4</a:t>
            </a:fld>
            <a:endParaRPr lang="en-US" sz="1400">
              <a:solidFill>
                <a:srgbClr val="000000"/>
              </a:solidFill>
            </a:endParaRPr>
          </a:p>
        </p:txBody>
      </p:sp>
      <p:pic>
        <p:nvPicPr>
          <p:cNvPr id="3" name="Picture 2"/>
          <p:cNvPicPr>
            <a:picLocks noChangeAspect="1"/>
          </p:cNvPicPr>
          <p:nvPr/>
        </p:nvPicPr>
        <p:blipFill>
          <a:blip r:embed="rId9"/>
          <a:stretch>
            <a:fillRect/>
          </a:stretch>
        </p:blipFill>
        <p:spPr>
          <a:xfrm>
            <a:off x="4559300" y="3416300"/>
            <a:ext cx="12700" cy="12700"/>
          </a:xfrm>
          <a:prstGeom prst="rect">
            <a:avLst/>
          </a:prstGeom>
        </p:spPr>
      </p:pic>
      <p:pic>
        <p:nvPicPr>
          <p:cNvPr id="4" name="Picture 3"/>
          <p:cNvPicPr>
            <a:picLocks noChangeAspect="1"/>
          </p:cNvPicPr>
          <p:nvPr/>
        </p:nvPicPr>
        <p:blipFill>
          <a:blip r:embed="rId9"/>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5658280" cy="523220"/>
          </a:xfrm>
          <a:prstGeom prst="rect">
            <a:avLst/>
          </a:prstGeom>
        </p:spPr>
        <p:txBody>
          <a:bodyPr wrap="none">
            <a:spAutoFit/>
          </a:bodyPr>
          <a:lstStyle/>
          <a:p>
            <a:r>
              <a:rPr lang="en-US" sz="2800" b="1" dirty="0">
                <a:solidFill>
                  <a:srgbClr val="000000"/>
                </a:solidFill>
                <a:latin typeface="Arial Rounded MT Bold"/>
                <a:cs typeface="Arial Rounded MT Bold"/>
              </a:rPr>
              <a:t>Filtration + CO</a:t>
            </a:r>
            <a:r>
              <a:rPr lang="en-US" sz="2800" b="1" baseline="-25000" dirty="0">
                <a:solidFill>
                  <a:srgbClr val="000000"/>
                </a:solidFill>
                <a:latin typeface="Arial Rounded MT Bold"/>
                <a:cs typeface="Arial Rounded MT Bold"/>
              </a:rPr>
              <a:t>2</a:t>
            </a:r>
            <a:r>
              <a:rPr lang="en-US" sz="2800" b="1" dirty="0">
                <a:solidFill>
                  <a:srgbClr val="000000"/>
                </a:solidFill>
                <a:latin typeface="Arial Rounded MT Bold"/>
                <a:cs typeface="Arial Rounded MT Bold"/>
              </a:rPr>
              <a:t> huff-n-puff test</a:t>
            </a:r>
          </a:p>
        </p:txBody>
      </p:sp>
      <p:sp>
        <p:nvSpPr>
          <p:cNvPr id="20" name="Text Box 28"/>
          <p:cNvSpPr txBox="1">
            <a:spLocks noChangeArrowheads="1"/>
          </p:cNvSpPr>
          <p:nvPr/>
        </p:nvSpPr>
        <p:spPr bwMode="auto">
          <a:xfrm>
            <a:off x="291808" y="886653"/>
            <a:ext cx="4292205"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lnSpc>
                <a:spcPct val="150000"/>
              </a:lnSpc>
              <a:spcBef>
                <a:spcPts val="0"/>
              </a:spcBef>
              <a:spcAft>
                <a:spcPts val="0"/>
              </a:spcAft>
            </a:pPr>
            <a:r>
              <a:rPr lang="en-US" altLang="zh-CN" sz="1800" dirty="0">
                <a:solidFill>
                  <a:srgbClr val="FFFFFF"/>
                </a:solidFill>
                <a:latin typeface="Arial"/>
                <a:cs typeface="Arial"/>
              </a:rPr>
              <a:t>Filtration test:</a:t>
            </a:r>
          </a:p>
          <a:p>
            <a:pPr indent="-285750" algn="just">
              <a:spcBef>
                <a:spcPts val="0"/>
              </a:spcBef>
              <a:spcAft>
                <a:spcPts val="0"/>
              </a:spcAft>
              <a:buFont typeface="Arial" panose="020B0604020202020204" pitchFamily="34" charset="0"/>
              <a:buChar char="•"/>
            </a:pPr>
            <a:r>
              <a:rPr lang="en-US" altLang="zh-CN" sz="1600" u="sng" dirty="0">
                <a:solidFill>
                  <a:srgbClr val="FFFFFF"/>
                </a:solidFill>
                <a:latin typeface="Arial"/>
                <a:cs typeface="Arial"/>
              </a:rPr>
              <a:t>objective</a:t>
            </a:r>
            <a:r>
              <a:rPr lang="en-US" altLang="zh-CN" sz="1600" dirty="0">
                <a:solidFill>
                  <a:srgbClr val="FFFFFF"/>
                </a:solidFill>
                <a:latin typeface="Arial"/>
                <a:cs typeface="Arial"/>
              </a:rPr>
              <a:t>:  does sieving effect exist?</a:t>
            </a:r>
          </a:p>
          <a:p>
            <a:pPr algn="just">
              <a:spcBef>
                <a:spcPts val="0"/>
              </a:spcBef>
              <a:spcAft>
                <a:spcPts val="0"/>
              </a:spcAft>
            </a:pPr>
            <a:r>
              <a:rPr lang="en-US" altLang="zh-CN" sz="1600" dirty="0">
                <a:solidFill>
                  <a:srgbClr val="FFFFFF"/>
                </a:solidFill>
                <a:latin typeface="Arial"/>
                <a:cs typeface="Arial"/>
              </a:rPr>
              <a:t> </a:t>
            </a:r>
          </a:p>
          <a:p>
            <a:pPr indent="-285750" algn="just">
              <a:spcBef>
                <a:spcPts val="0"/>
              </a:spcBef>
              <a:spcAft>
                <a:spcPts val="0"/>
              </a:spcAft>
              <a:buFont typeface="Arial" panose="020B0604020202020204" pitchFamily="34" charset="0"/>
              <a:buChar char="•"/>
            </a:pPr>
            <a:r>
              <a:rPr lang="en-US" altLang="zh-CN" sz="1600" u="sng" dirty="0">
                <a:solidFill>
                  <a:srgbClr val="FFFFFF"/>
                </a:solidFill>
                <a:latin typeface="Arial"/>
                <a:cs typeface="Arial"/>
              </a:rPr>
              <a:t>fluid</a:t>
            </a:r>
            <a:r>
              <a:rPr lang="en-US" altLang="zh-CN" sz="1600" dirty="0">
                <a:solidFill>
                  <a:srgbClr val="FFFFFF"/>
                </a:solidFill>
                <a:latin typeface="Arial"/>
                <a:cs typeface="Arial"/>
              </a:rPr>
              <a:t>: (a) C</a:t>
            </a:r>
            <a:r>
              <a:rPr lang="en-US" altLang="zh-CN" sz="1600" baseline="-25000" dirty="0">
                <a:solidFill>
                  <a:srgbClr val="FFFFFF"/>
                </a:solidFill>
                <a:latin typeface="Arial"/>
                <a:cs typeface="Arial"/>
              </a:rPr>
              <a:t>10</a:t>
            </a:r>
            <a:r>
              <a:rPr lang="en-US" altLang="zh-CN" sz="1600" dirty="0">
                <a:solidFill>
                  <a:srgbClr val="FFFFFF"/>
                </a:solidFill>
                <a:latin typeface="Arial"/>
                <a:cs typeface="Arial"/>
              </a:rPr>
              <a:t> C</a:t>
            </a:r>
            <a:r>
              <a:rPr lang="en-US" altLang="zh-CN" sz="1600" baseline="-25000" dirty="0">
                <a:solidFill>
                  <a:srgbClr val="FFFFFF"/>
                </a:solidFill>
                <a:latin typeface="Arial"/>
                <a:cs typeface="Arial"/>
              </a:rPr>
              <a:t>17</a:t>
            </a:r>
            <a:r>
              <a:rPr lang="en-US" altLang="zh-CN" sz="1600" dirty="0">
                <a:solidFill>
                  <a:srgbClr val="FFFFFF"/>
                </a:solidFill>
                <a:latin typeface="Arial"/>
                <a:cs typeface="Arial"/>
              </a:rPr>
              <a:t>     (b) Niobrara crude oil</a:t>
            </a:r>
          </a:p>
          <a:p>
            <a:pPr algn="just">
              <a:spcBef>
                <a:spcPts val="0"/>
              </a:spcBef>
              <a:spcAft>
                <a:spcPts val="0"/>
              </a:spcAft>
            </a:pPr>
            <a:endParaRPr lang="en-US" altLang="zh-CN" sz="1600" dirty="0">
              <a:solidFill>
                <a:srgbClr val="FFFFFF"/>
              </a:solidFill>
              <a:latin typeface="Arial"/>
              <a:cs typeface="Arial"/>
            </a:endParaRPr>
          </a:p>
          <a:p>
            <a:pPr indent="-285750" algn="just">
              <a:spcBef>
                <a:spcPts val="0"/>
              </a:spcBef>
              <a:spcAft>
                <a:spcPts val="0"/>
              </a:spcAft>
              <a:buFont typeface="Arial" panose="020B0604020202020204" pitchFamily="34" charset="0"/>
              <a:buChar char="•"/>
            </a:pPr>
            <a:r>
              <a:rPr lang="en-US" sz="1600" u="sng" dirty="0">
                <a:solidFill>
                  <a:srgbClr val="FFFFFF"/>
                </a:solidFill>
                <a:latin typeface="Arial"/>
                <a:cs typeface="Arial"/>
              </a:rPr>
              <a:t>procedure</a:t>
            </a:r>
            <a:r>
              <a:rPr lang="en-US" sz="1600" dirty="0">
                <a:solidFill>
                  <a:srgbClr val="FFFFFF"/>
                </a:solidFill>
                <a:latin typeface="Arial"/>
                <a:cs typeface="Arial"/>
              </a:rPr>
              <a:t>:</a:t>
            </a:r>
          </a:p>
          <a:p>
            <a:pPr marL="288000" algn="just">
              <a:spcBef>
                <a:spcPts val="0"/>
              </a:spcBef>
              <a:spcAft>
                <a:spcPts val="0"/>
              </a:spcAft>
            </a:pPr>
            <a:r>
              <a:rPr lang="en-US" sz="1600" dirty="0">
                <a:solidFill>
                  <a:srgbClr val="FFFFFF"/>
                </a:solidFill>
                <a:latin typeface="Arial"/>
                <a:cs typeface="Arial"/>
              </a:rPr>
              <a:t>flood Niobrara cores with hydrocarbon fluid, compare compositions of injected and produced fluids.</a:t>
            </a:r>
            <a:endParaRPr lang="en-US" sz="1200" dirty="0">
              <a:solidFill>
                <a:srgbClr val="FFFFFF"/>
              </a:solidFill>
              <a:latin typeface="Arial"/>
              <a:cs typeface="Arial"/>
            </a:endParaRPr>
          </a:p>
        </p:txBody>
      </p:sp>
      <p:sp>
        <p:nvSpPr>
          <p:cNvPr id="22" name="Text Box 28">
            <a:extLst>
              <a:ext uri="{FF2B5EF4-FFF2-40B4-BE49-F238E27FC236}">
                <a16:creationId xmlns:a16="http://schemas.microsoft.com/office/drawing/2014/main" id="{45EA012C-BFA2-46A1-8C99-017C91904141}"/>
              </a:ext>
            </a:extLst>
          </p:cNvPr>
          <p:cNvSpPr txBox="1">
            <a:spLocks noChangeArrowheads="1"/>
          </p:cNvSpPr>
          <p:nvPr/>
        </p:nvSpPr>
        <p:spPr bwMode="auto">
          <a:xfrm>
            <a:off x="4572000" y="863569"/>
            <a:ext cx="4470748" cy="2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lnSpc>
                <a:spcPct val="150000"/>
              </a:lnSpc>
              <a:spcBef>
                <a:spcPts val="0"/>
              </a:spcBef>
              <a:spcAft>
                <a:spcPts val="0"/>
              </a:spcAft>
            </a:pPr>
            <a:r>
              <a:rPr lang="en-US" altLang="zh-CN" sz="1800" dirty="0">
                <a:solidFill>
                  <a:srgbClr val="FFFFFF"/>
                </a:solidFill>
                <a:latin typeface="Arial"/>
                <a:cs typeface="Arial"/>
              </a:rPr>
              <a:t>CO</a:t>
            </a:r>
            <a:r>
              <a:rPr lang="en-US" altLang="zh-CN" sz="1800" baseline="-25000" dirty="0">
                <a:solidFill>
                  <a:srgbClr val="FFFFFF"/>
                </a:solidFill>
                <a:latin typeface="Arial"/>
                <a:cs typeface="Arial"/>
              </a:rPr>
              <a:t>2</a:t>
            </a:r>
            <a:r>
              <a:rPr lang="en-US" altLang="zh-CN" sz="1800" dirty="0">
                <a:solidFill>
                  <a:srgbClr val="FFFFFF"/>
                </a:solidFill>
                <a:latin typeface="Arial"/>
                <a:cs typeface="Arial"/>
              </a:rPr>
              <a:t> huff-n-puff test:</a:t>
            </a:r>
          </a:p>
          <a:p>
            <a:pPr indent="-285750" algn="just">
              <a:spcBef>
                <a:spcPts val="0"/>
              </a:spcBef>
              <a:spcAft>
                <a:spcPts val="0"/>
              </a:spcAft>
              <a:buFont typeface="Arial" panose="020B0604020202020204" pitchFamily="34" charset="0"/>
              <a:buChar char="•"/>
            </a:pPr>
            <a:r>
              <a:rPr lang="en-US" altLang="zh-CN" sz="1600" u="sng" dirty="0">
                <a:solidFill>
                  <a:srgbClr val="FFFFFF"/>
                </a:solidFill>
                <a:latin typeface="Arial"/>
                <a:cs typeface="Arial"/>
              </a:rPr>
              <a:t>objective</a:t>
            </a:r>
            <a:r>
              <a:rPr lang="en-US" altLang="zh-CN" sz="1600" dirty="0">
                <a:solidFill>
                  <a:srgbClr val="FFFFFF"/>
                </a:solidFill>
                <a:latin typeface="Arial"/>
                <a:cs typeface="Arial"/>
              </a:rPr>
              <a:t>: does CO</a:t>
            </a:r>
            <a:r>
              <a:rPr lang="en-US" altLang="zh-CN" sz="1600" baseline="-25000" dirty="0">
                <a:solidFill>
                  <a:srgbClr val="FFFFFF"/>
                </a:solidFill>
                <a:latin typeface="Arial"/>
                <a:cs typeface="Arial"/>
              </a:rPr>
              <a:t>2</a:t>
            </a:r>
            <a:r>
              <a:rPr lang="en-US" altLang="zh-CN" sz="1600" dirty="0">
                <a:solidFill>
                  <a:srgbClr val="FFFFFF"/>
                </a:solidFill>
                <a:latin typeface="Arial"/>
                <a:cs typeface="Arial"/>
              </a:rPr>
              <a:t> mitigate sieving effect?</a:t>
            </a:r>
          </a:p>
          <a:p>
            <a:pPr indent="-285750" algn="just">
              <a:spcBef>
                <a:spcPts val="0"/>
              </a:spcBef>
              <a:spcAft>
                <a:spcPts val="0"/>
              </a:spcAft>
              <a:buFont typeface="Arial" panose="020B0604020202020204" pitchFamily="34" charset="0"/>
              <a:buChar char="•"/>
            </a:pPr>
            <a:endParaRPr lang="en-US" altLang="zh-CN" sz="1600" dirty="0">
              <a:solidFill>
                <a:srgbClr val="FFFFFF"/>
              </a:solidFill>
              <a:latin typeface="Arial"/>
              <a:cs typeface="Arial"/>
            </a:endParaRPr>
          </a:p>
          <a:p>
            <a:pPr indent="-285750" algn="just">
              <a:spcBef>
                <a:spcPts val="0"/>
              </a:spcBef>
              <a:spcAft>
                <a:spcPts val="0"/>
              </a:spcAft>
              <a:buFont typeface="Arial" panose="020B0604020202020204" pitchFamily="34" charset="0"/>
              <a:buChar char="•"/>
            </a:pPr>
            <a:r>
              <a:rPr lang="en-US" altLang="zh-CN" sz="1600" u="sng" dirty="0">
                <a:solidFill>
                  <a:srgbClr val="FFFFFF"/>
                </a:solidFill>
                <a:latin typeface="Arial"/>
                <a:cs typeface="Arial"/>
              </a:rPr>
              <a:t>procedure</a:t>
            </a:r>
            <a:r>
              <a:rPr lang="en-US" altLang="zh-CN" sz="1600" dirty="0">
                <a:solidFill>
                  <a:srgbClr val="FFFFFF"/>
                </a:solidFill>
                <a:latin typeface="Arial"/>
                <a:cs typeface="Arial"/>
              </a:rPr>
              <a:t>: </a:t>
            </a:r>
            <a:r>
              <a:rPr lang="en-US" altLang="zh-CN" sz="1600" u="sng" dirty="0">
                <a:solidFill>
                  <a:srgbClr val="FFFFFF"/>
                </a:solidFill>
                <a:latin typeface="Arial"/>
                <a:cs typeface="Arial"/>
              </a:rPr>
              <a:t> </a:t>
            </a:r>
          </a:p>
          <a:p>
            <a:pPr marL="288000" algn="just">
              <a:spcBef>
                <a:spcPts val="0"/>
              </a:spcBef>
              <a:spcAft>
                <a:spcPts val="0"/>
              </a:spcAft>
            </a:pPr>
            <a:r>
              <a:rPr lang="en-US" sz="1600" dirty="0">
                <a:solidFill>
                  <a:srgbClr val="FFFFFF"/>
                </a:solidFill>
                <a:latin typeface="Arial"/>
                <a:cs typeface="Arial"/>
              </a:rPr>
              <a:t>inject CO</a:t>
            </a:r>
            <a:r>
              <a:rPr lang="en-US" sz="1600" baseline="-25000" dirty="0">
                <a:solidFill>
                  <a:srgbClr val="FFFFFF"/>
                </a:solidFill>
                <a:latin typeface="Arial"/>
                <a:cs typeface="Arial"/>
              </a:rPr>
              <a:t>2</a:t>
            </a:r>
            <a:r>
              <a:rPr lang="en-US" sz="1600" dirty="0">
                <a:solidFill>
                  <a:srgbClr val="FFFFFF"/>
                </a:solidFill>
                <a:latin typeface="Arial"/>
                <a:cs typeface="Arial"/>
              </a:rPr>
              <a:t> from the producing side of cores, soak the sample, resume production, and compare the composition of injected and produced fluid.</a:t>
            </a:r>
            <a:endParaRPr lang="en-US" sz="1200" dirty="0">
              <a:solidFill>
                <a:srgbClr val="FFFFFF"/>
              </a:solidFill>
              <a:latin typeface="Arial"/>
              <a:cs typeface="Arial"/>
            </a:endParaRPr>
          </a:p>
        </p:txBody>
      </p:sp>
      <p:sp>
        <p:nvSpPr>
          <p:cNvPr id="23" name="TextBox 22">
            <a:extLst>
              <a:ext uri="{FF2B5EF4-FFF2-40B4-BE49-F238E27FC236}">
                <a16:creationId xmlns:a16="http://schemas.microsoft.com/office/drawing/2014/main" id="{CC507262-8051-4FB1-B75B-632CC5ED08B5}"/>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8" name="音频 7">
            <a:hlinkClick r:id="" action="ppaction://media"/>
            <a:extLst>
              <a:ext uri="{FF2B5EF4-FFF2-40B4-BE49-F238E27FC236}">
                <a16:creationId xmlns:a16="http://schemas.microsoft.com/office/drawing/2014/main" id="{CFE4E7C9-5375-674C-9F1B-1AB9A0DDE7C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978846" y="6131719"/>
            <a:ext cx="812800" cy="812800"/>
          </a:xfrm>
          <a:prstGeom prst="rect">
            <a:avLst/>
          </a:prstGeom>
        </p:spPr>
      </p:pic>
    </p:spTree>
    <p:custDataLst>
      <p:tags r:id="rId1"/>
    </p:custDataLst>
    <p:extLst>
      <p:ext uri="{BB962C8B-B14F-4D97-AF65-F5344CB8AC3E}">
        <p14:creationId xmlns:p14="http://schemas.microsoft.com/office/powerpoint/2010/main" val="652602145"/>
      </p:ext>
    </p:extLst>
  </p:cSld>
  <p:clrMapOvr>
    <a:masterClrMapping/>
  </p:clrMapOvr>
  <mc:AlternateContent xmlns:mc="http://schemas.openxmlformats.org/markup-compatibility/2006" xmlns:p14="http://schemas.microsoft.com/office/powerpoint/2010/main">
    <mc:Choice Requires="p14">
      <p:transition spd="slow" p14:dur="2000" advTm="71940"/>
    </mc:Choice>
    <mc:Fallback xmlns="">
      <p:transition spd="slow" advTm="7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63415"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5</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cxnSp>
        <p:nvCxnSpPr>
          <p:cNvPr id="19" name="Straight Connector 18">
            <a:extLst>
              <a:ext uri="{FF2B5EF4-FFF2-40B4-BE49-F238E27FC236}">
                <a16:creationId xmlns:a16="http://schemas.microsoft.com/office/drawing/2014/main" id="{D180F970-2475-4BDD-9115-63F14EF36E1E}"/>
              </a:ext>
            </a:extLst>
          </p:cNvPr>
          <p:cNvCxnSpPr>
            <a:cxnSpLocks/>
          </p:cNvCxnSpPr>
          <p:nvPr/>
        </p:nvCxnSpPr>
        <p:spPr>
          <a:xfrm>
            <a:off x="873347" y="2438673"/>
            <a:ext cx="790514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1198194-B54D-4F3A-AEE7-F748C11355B8}"/>
              </a:ext>
            </a:extLst>
          </p:cNvPr>
          <p:cNvSpPr/>
          <p:nvPr/>
        </p:nvSpPr>
        <p:spPr>
          <a:xfrm>
            <a:off x="436755" y="94056"/>
            <a:ext cx="6721520" cy="523220"/>
          </a:xfrm>
          <a:prstGeom prst="rect">
            <a:avLst/>
          </a:prstGeom>
        </p:spPr>
        <p:txBody>
          <a:bodyPr wrap="none">
            <a:spAutoFit/>
          </a:bodyPr>
          <a:lstStyle/>
          <a:p>
            <a:r>
              <a:rPr lang="en-US" sz="2800" b="1" dirty="0">
                <a:solidFill>
                  <a:srgbClr val="000000"/>
                </a:solidFill>
                <a:latin typeface="Arial Rounded MT Bold"/>
                <a:cs typeface="Arial Rounded MT Bold"/>
              </a:rPr>
              <a:t>Experimental results – C</a:t>
            </a:r>
            <a:r>
              <a:rPr lang="en-US" sz="2800" b="1" baseline="-25000" dirty="0">
                <a:solidFill>
                  <a:srgbClr val="000000"/>
                </a:solidFill>
                <a:latin typeface="Arial Rounded MT Bold"/>
                <a:cs typeface="Arial Rounded MT Bold"/>
              </a:rPr>
              <a:t>10</a:t>
            </a:r>
            <a:r>
              <a:rPr lang="en-US" sz="2800" b="1" dirty="0">
                <a:solidFill>
                  <a:srgbClr val="000000"/>
                </a:solidFill>
                <a:latin typeface="Arial Rounded MT Bold"/>
                <a:cs typeface="Arial Rounded MT Bold"/>
              </a:rPr>
              <a:t> C</a:t>
            </a:r>
            <a:r>
              <a:rPr lang="en-US" sz="2800" b="1" baseline="-25000" dirty="0">
                <a:solidFill>
                  <a:srgbClr val="000000"/>
                </a:solidFill>
                <a:latin typeface="Arial Rounded MT Bold"/>
                <a:cs typeface="Arial Rounded MT Bold"/>
              </a:rPr>
              <a:t>17</a:t>
            </a:r>
            <a:r>
              <a:rPr lang="en-US" sz="2800" b="1" dirty="0">
                <a:solidFill>
                  <a:srgbClr val="000000"/>
                </a:solidFill>
                <a:latin typeface="Arial Rounded MT Bold"/>
                <a:cs typeface="Arial Rounded MT Bold"/>
              </a:rPr>
              <a:t> mixture</a:t>
            </a:r>
          </a:p>
        </p:txBody>
      </p:sp>
      <p:sp>
        <p:nvSpPr>
          <p:cNvPr id="28" name="Text Box 28">
            <a:extLst>
              <a:ext uri="{FF2B5EF4-FFF2-40B4-BE49-F238E27FC236}">
                <a16:creationId xmlns:a16="http://schemas.microsoft.com/office/drawing/2014/main" id="{81782D10-F993-409C-97CF-B0432AE8821B}"/>
              </a:ext>
            </a:extLst>
          </p:cNvPr>
          <p:cNvSpPr txBox="1">
            <a:spLocks noChangeArrowheads="1"/>
          </p:cNvSpPr>
          <p:nvPr/>
        </p:nvSpPr>
        <p:spPr bwMode="auto">
          <a:xfrm>
            <a:off x="6723424" y="1313087"/>
            <a:ext cx="2565719"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ts val="0"/>
              </a:spcBef>
              <a:spcAft>
                <a:spcPts val="600"/>
              </a:spcAft>
            </a:pPr>
            <a:r>
              <a:rPr lang="en-US" altLang="zh-CN" sz="1600" u="sng" dirty="0">
                <a:solidFill>
                  <a:srgbClr val="FFFFFF"/>
                </a:solidFill>
                <a:latin typeface="Arial"/>
                <a:cs typeface="Arial"/>
              </a:rPr>
              <a:t>Test</a:t>
            </a:r>
            <a:r>
              <a:rPr lang="en-US" altLang="zh-CN" sz="1600" dirty="0">
                <a:solidFill>
                  <a:srgbClr val="FFFFFF"/>
                </a:solidFill>
                <a:latin typeface="Arial"/>
                <a:cs typeface="Arial"/>
              </a:rPr>
              <a:t>: </a:t>
            </a:r>
          </a:p>
          <a:p>
            <a:pPr>
              <a:spcBef>
                <a:spcPts val="0"/>
              </a:spcBef>
              <a:spcAft>
                <a:spcPts val="600"/>
              </a:spcAft>
            </a:pPr>
            <a:r>
              <a:rPr lang="en-US" altLang="zh-CN" sz="1600" dirty="0">
                <a:solidFill>
                  <a:srgbClr val="FFFFFF"/>
                </a:solidFill>
                <a:latin typeface="Arial"/>
                <a:cs typeface="Arial"/>
              </a:rPr>
              <a:t>filtration + CO</a:t>
            </a:r>
            <a:r>
              <a:rPr lang="en-US" altLang="zh-CN" sz="1600" baseline="-25000" dirty="0">
                <a:solidFill>
                  <a:srgbClr val="FFFFFF"/>
                </a:solidFill>
                <a:latin typeface="Arial"/>
                <a:cs typeface="Arial"/>
              </a:rPr>
              <a:t>2</a:t>
            </a:r>
            <a:r>
              <a:rPr lang="en-US" altLang="zh-CN" sz="1600" dirty="0">
                <a:solidFill>
                  <a:srgbClr val="FFFFFF"/>
                </a:solidFill>
                <a:latin typeface="Arial"/>
                <a:cs typeface="Arial"/>
              </a:rPr>
              <a:t> huff-n-puff</a:t>
            </a:r>
          </a:p>
          <a:p>
            <a:pPr>
              <a:spcBef>
                <a:spcPts val="0"/>
              </a:spcBef>
              <a:spcAft>
                <a:spcPts val="600"/>
              </a:spcAft>
            </a:pPr>
            <a:endParaRPr lang="en-US" altLang="zh-CN" sz="1600" u="sng" dirty="0">
              <a:solidFill>
                <a:srgbClr val="FFFFFF"/>
              </a:solidFill>
              <a:latin typeface="Arial"/>
              <a:cs typeface="Arial"/>
            </a:endParaRPr>
          </a:p>
          <a:p>
            <a:pPr>
              <a:spcBef>
                <a:spcPts val="0"/>
              </a:spcBef>
              <a:spcAft>
                <a:spcPts val="600"/>
              </a:spcAft>
            </a:pPr>
            <a:r>
              <a:rPr lang="en-US" altLang="zh-CN" sz="1600" u="sng" dirty="0">
                <a:solidFill>
                  <a:srgbClr val="FFFFFF"/>
                </a:solidFill>
                <a:latin typeface="Arial"/>
                <a:cs typeface="Arial"/>
              </a:rPr>
              <a:t>Fluid</a:t>
            </a:r>
            <a:r>
              <a:rPr lang="en-US" altLang="zh-CN" sz="1600" dirty="0">
                <a:solidFill>
                  <a:srgbClr val="FFFFFF"/>
                </a:solidFill>
                <a:latin typeface="Arial"/>
                <a:cs typeface="Arial"/>
              </a:rPr>
              <a:t>:</a:t>
            </a:r>
          </a:p>
          <a:p>
            <a:pPr>
              <a:spcBef>
                <a:spcPts val="0"/>
              </a:spcBef>
              <a:spcAft>
                <a:spcPts val="600"/>
              </a:spcAft>
            </a:pPr>
            <a:r>
              <a:rPr lang="en-US" altLang="zh-CN" sz="1600" dirty="0">
                <a:solidFill>
                  <a:srgbClr val="FFFFFF"/>
                </a:solidFill>
                <a:latin typeface="Arial"/>
                <a:cs typeface="Arial"/>
              </a:rPr>
              <a:t>C</a:t>
            </a:r>
            <a:r>
              <a:rPr lang="en-US" altLang="zh-CN" sz="1600" baseline="-25000" dirty="0">
                <a:solidFill>
                  <a:srgbClr val="FFFFFF"/>
                </a:solidFill>
                <a:latin typeface="Arial"/>
                <a:cs typeface="Arial"/>
              </a:rPr>
              <a:t>10</a:t>
            </a:r>
            <a:r>
              <a:rPr lang="en-US" altLang="zh-CN" sz="1600" dirty="0">
                <a:solidFill>
                  <a:srgbClr val="FFFFFF"/>
                </a:solidFill>
                <a:latin typeface="Arial"/>
                <a:cs typeface="Arial"/>
              </a:rPr>
              <a:t> C</a:t>
            </a:r>
            <a:r>
              <a:rPr lang="en-US" altLang="zh-CN" sz="1600" baseline="-25000" dirty="0">
                <a:solidFill>
                  <a:srgbClr val="FFFFFF"/>
                </a:solidFill>
                <a:latin typeface="Arial"/>
                <a:cs typeface="Arial"/>
              </a:rPr>
              <a:t>17</a:t>
            </a:r>
            <a:r>
              <a:rPr lang="en-US" altLang="zh-CN" sz="1600" dirty="0">
                <a:solidFill>
                  <a:srgbClr val="FFFFFF"/>
                </a:solidFill>
                <a:latin typeface="Arial"/>
                <a:cs typeface="Arial"/>
              </a:rPr>
              <a:t> </a:t>
            </a:r>
          </a:p>
          <a:p>
            <a:pPr>
              <a:spcBef>
                <a:spcPts val="0"/>
              </a:spcBef>
              <a:spcAft>
                <a:spcPts val="600"/>
              </a:spcAft>
            </a:pPr>
            <a:endParaRPr lang="en-US" altLang="zh-CN" sz="1600" u="sng" dirty="0">
              <a:solidFill>
                <a:srgbClr val="FFFFFF"/>
              </a:solidFill>
              <a:latin typeface="Arial"/>
              <a:cs typeface="Arial"/>
            </a:endParaRPr>
          </a:p>
          <a:p>
            <a:pPr>
              <a:spcBef>
                <a:spcPts val="0"/>
              </a:spcBef>
              <a:spcAft>
                <a:spcPts val="600"/>
              </a:spcAft>
            </a:pPr>
            <a:r>
              <a:rPr lang="en-US" altLang="zh-CN" sz="1600" u="sng" dirty="0">
                <a:solidFill>
                  <a:srgbClr val="FFFFFF"/>
                </a:solidFill>
                <a:latin typeface="Arial"/>
                <a:cs typeface="Arial"/>
              </a:rPr>
              <a:t>Observations</a:t>
            </a:r>
            <a:r>
              <a:rPr lang="en-US" altLang="zh-CN" sz="1600" dirty="0">
                <a:solidFill>
                  <a:srgbClr val="FFFFFF"/>
                </a:solidFill>
                <a:latin typeface="Arial"/>
                <a:cs typeface="Arial"/>
              </a:rPr>
              <a:t>:</a:t>
            </a:r>
          </a:p>
        </p:txBody>
      </p:sp>
      <mc:AlternateContent xmlns:mc="http://schemas.openxmlformats.org/markup-compatibility/2006" xmlns:a14="http://schemas.microsoft.com/office/drawing/2010/main">
        <mc:Choice Requires="a14">
          <p:graphicFrame>
            <p:nvGraphicFramePr>
              <p:cNvPr id="30" name="表格 18">
                <a:extLst>
                  <a:ext uri="{FF2B5EF4-FFF2-40B4-BE49-F238E27FC236}">
                    <a16:creationId xmlns:a16="http://schemas.microsoft.com/office/drawing/2014/main" id="{CE4FE004-C7F4-4848-ABBB-6EF1046AE18C}"/>
                  </a:ext>
                </a:extLst>
              </p:cNvPr>
              <p:cNvGraphicFramePr>
                <a:graphicFrameLocks noGrp="1"/>
              </p:cNvGraphicFramePr>
              <p:nvPr>
                <p:extLst>
                  <p:ext uri="{D42A27DB-BD31-4B8C-83A1-F6EECF244321}">
                    <p14:modId xmlns:p14="http://schemas.microsoft.com/office/powerpoint/2010/main" val="4085922094"/>
                  </p:ext>
                </p:extLst>
              </p:nvPr>
            </p:nvGraphicFramePr>
            <p:xfrm>
              <a:off x="6970087" y="3772351"/>
              <a:ext cx="2072391" cy="1817580"/>
            </p:xfrm>
            <a:graphic>
              <a:graphicData uri="http://schemas.openxmlformats.org/drawingml/2006/table">
                <a:tbl>
                  <a:tblPr firstRow="1" bandRow="1">
                    <a:tableStyleId>{5C22544A-7EE6-4342-B048-85BDC9FD1C3A}</a:tableStyleId>
                  </a:tblPr>
                  <a:tblGrid>
                    <a:gridCol w="1362393">
                      <a:extLst>
                        <a:ext uri="{9D8B030D-6E8A-4147-A177-3AD203B41FA5}">
                          <a16:colId xmlns:a16="http://schemas.microsoft.com/office/drawing/2014/main" val="1664432774"/>
                        </a:ext>
                      </a:extLst>
                    </a:gridCol>
                    <a:gridCol w="709998">
                      <a:extLst>
                        <a:ext uri="{9D8B030D-6E8A-4147-A177-3AD203B41FA5}">
                          <a16:colId xmlns:a16="http://schemas.microsoft.com/office/drawing/2014/main" val="1067041279"/>
                        </a:ext>
                      </a:extLst>
                    </a:gridCol>
                  </a:tblGrid>
                  <a:tr h="476460">
                    <a:tc>
                      <a:txBody>
                        <a:bodyPr/>
                        <a:lstStyle/>
                        <a:p>
                          <a:pPr algn="ctr"/>
                          <a:r>
                            <a:rPr lang="en-US" altLang="zh-CN" sz="1400" dirty="0">
                              <a:solidFill>
                                <a:schemeClr val="bg1"/>
                              </a:solidFill>
                              <a:latin typeface="+mn-lt"/>
                            </a:rPr>
                            <a:t>sieving</a:t>
                          </a:r>
                          <a:endParaRPr lang="zh-CN" altLang="en-US" sz="14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1"/>
                              </a:solidFill>
                              <a:latin typeface="+mn-lt"/>
                            </a:rPr>
                            <a:t>✓</a:t>
                          </a:r>
                          <a:endParaRPr lang="zh-CN" altLang="en-US" sz="1400" dirty="0">
                            <a:solidFill>
                              <a:schemeClr val="bg1"/>
                            </a:solidFill>
                            <a:latin typeface="+mn-lt"/>
                          </a:endParaRPr>
                        </a:p>
                      </a:txBody>
                      <a:tcPr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015642"/>
                      </a:ext>
                    </a:extLst>
                  </a:tr>
                  <a:tr h="293206">
                    <a:tc>
                      <a:txBody>
                        <a:bodyPr/>
                        <a:lstStyle/>
                        <a:p>
                          <a:pPr algn="ctr"/>
                          <a:r>
                            <a:rPr lang="en-US" altLang="zh-CN" sz="1400" dirty="0">
                              <a:solidFill>
                                <a:schemeClr val="bg1"/>
                              </a:solidFill>
                              <a:latin typeface="+mn-lt"/>
                            </a:rPr>
                            <a:t>sieving mitigation</a:t>
                          </a:r>
                          <a:endParaRPr lang="zh-CN" altLang="en-US" sz="140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400">
                              <a:solidFill>
                                <a:schemeClr val="bg1"/>
                              </a:solidFill>
                              <a:latin typeface="+mn-lt"/>
                            </a:rPr>
                            <a:t>✓</a:t>
                          </a:r>
                          <a:endParaRPr lang="zh-CN" altLang="en-US" sz="140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0044261"/>
                      </a:ext>
                    </a:extLst>
                  </a:tr>
                  <a:tr h="293206">
                    <a:tc>
                      <a:txBody>
                        <a:bodyPr/>
                        <a:lstStyle/>
                        <a:p>
                          <a:pPr algn="ctr"/>
                          <a:r>
                            <a:rPr lang="en-US" altLang="zh-CN" sz="1400" dirty="0">
                              <a:solidFill>
                                <a:schemeClr val="bg1"/>
                              </a:solidFill>
                              <a:latin typeface="+mn-lt"/>
                            </a:rPr>
                            <a:t>sieving recurrence</a:t>
                          </a:r>
                          <a:endParaRPr lang="zh-CN" altLang="en-US" sz="1400" dirty="0">
                            <a:solidFill>
                              <a:schemeClr val="bg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ltLang="zh-CN" sz="1400">
                              <a:solidFill>
                                <a:schemeClr val="bg1"/>
                              </a:solidFill>
                              <a:latin typeface="+mn-lt"/>
                            </a:rPr>
                            <a:t>✓</a:t>
                          </a:r>
                          <a:endParaRPr lang="zh-CN" altLang="en-US" sz="1400">
                            <a:solidFill>
                              <a:schemeClr val="bg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221814"/>
                      </a:ext>
                    </a:extLst>
                  </a:tr>
                  <a:tr h="293206">
                    <a:tc>
                      <a:txBody>
                        <a:bodyPr/>
                        <a:lstStyle/>
                        <a:p>
                          <a:pPr algn="ctr"/>
                          <a:r>
                            <a:rPr lang="en-US" altLang="zh-CN" sz="1400" dirty="0">
                              <a:solidFill>
                                <a:schemeClr val="bg1"/>
                              </a:solidFill>
                              <a:latin typeface="+mn-lt"/>
                            </a:rPr>
                            <a:t>flow rate </a:t>
                          </a:r>
                          <a:r>
                            <a:rPr lang="en-US" altLang="zh-CN" sz="1400" b="0" dirty="0">
                              <a:solidFill>
                                <a:schemeClr val="bg1"/>
                              </a:solidFill>
                              <a:latin typeface="Arial" panose="020B0604020202020204" pitchFamily="34" charset="0"/>
                              <a:cs typeface="Arial" panose="020B0604020202020204" pitchFamily="34" charset="0"/>
                            </a:rPr>
                            <a:t> </a:t>
                          </a:r>
                          <a14:m>
                            <m:oMath xmlns:m="http://schemas.openxmlformats.org/officeDocument/2006/math">
                              <m:r>
                                <a:rPr lang="en-US" altLang="zh-CN" sz="1400" b="0" i="0" smtClean="0">
                                  <a:solidFill>
                                    <a:srgbClr val="FFFFFF"/>
                                  </a:solidFill>
                                  <a:latin typeface="Cambria Math" panose="02040503050406030204" pitchFamily="18" charset="0"/>
                                  <a:ea typeface="Cambria Math" panose="02040503050406030204" pitchFamily="18" charset="0"/>
                                  <a:cs typeface="Arial"/>
                                </a:rPr>
                                <m:t>↑</m:t>
                              </m:r>
                            </m:oMath>
                          </a14:m>
                          <a:endParaRPr lang="zh-CN" altLang="en-US" sz="1400" dirty="0">
                            <a:solidFill>
                              <a:schemeClr val="bg1"/>
                            </a:solidFill>
                            <a:latin typeface="+mn-lt"/>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solidFill>
                                <a:schemeClr val="bg1"/>
                              </a:solidFill>
                              <a:latin typeface="+mn-lt"/>
                            </a:rPr>
                            <a:t>✓</a:t>
                          </a:r>
                          <a:endParaRPr lang="zh-CN" altLang="en-US" sz="1400" dirty="0">
                            <a:solidFill>
                              <a:schemeClr val="bg1"/>
                            </a:solidFill>
                            <a:latin typeface="+mn-lt"/>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881531"/>
                      </a:ext>
                    </a:extLst>
                  </a:tr>
                </a:tbl>
              </a:graphicData>
            </a:graphic>
          </p:graphicFrame>
        </mc:Choice>
        <mc:Fallback xmlns="">
          <p:graphicFrame>
            <p:nvGraphicFramePr>
              <p:cNvPr id="30" name="表格 18">
                <a:extLst>
                  <a:ext uri="{FF2B5EF4-FFF2-40B4-BE49-F238E27FC236}">
                    <a16:creationId xmlns:a16="http://schemas.microsoft.com/office/drawing/2014/main" id="{CE4FE004-C7F4-4848-ABBB-6EF1046AE18C}"/>
                  </a:ext>
                </a:extLst>
              </p:cNvPr>
              <p:cNvGraphicFramePr>
                <a:graphicFrameLocks noGrp="1"/>
              </p:cNvGraphicFramePr>
              <p:nvPr>
                <p:extLst>
                  <p:ext uri="{D42A27DB-BD31-4B8C-83A1-F6EECF244321}">
                    <p14:modId xmlns:p14="http://schemas.microsoft.com/office/powerpoint/2010/main" val="4085922094"/>
                  </p:ext>
                </p:extLst>
              </p:nvPr>
            </p:nvGraphicFramePr>
            <p:xfrm>
              <a:off x="6970087" y="3772351"/>
              <a:ext cx="2072391" cy="1817580"/>
            </p:xfrm>
            <a:graphic>
              <a:graphicData uri="http://schemas.openxmlformats.org/drawingml/2006/table">
                <a:tbl>
                  <a:tblPr firstRow="1" bandRow="1">
                    <a:tableStyleId>{5C22544A-7EE6-4342-B048-85BDC9FD1C3A}</a:tableStyleId>
                  </a:tblPr>
                  <a:tblGrid>
                    <a:gridCol w="1362393">
                      <a:extLst>
                        <a:ext uri="{9D8B030D-6E8A-4147-A177-3AD203B41FA5}">
                          <a16:colId xmlns:a16="http://schemas.microsoft.com/office/drawing/2014/main" val="1664432774"/>
                        </a:ext>
                      </a:extLst>
                    </a:gridCol>
                    <a:gridCol w="709998">
                      <a:extLst>
                        <a:ext uri="{9D8B030D-6E8A-4147-A177-3AD203B41FA5}">
                          <a16:colId xmlns:a16="http://schemas.microsoft.com/office/drawing/2014/main" val="1067041279"/>
                        </a:ext>
                      </a:extLst>
                    </a:gridCol>
                  </a:tblGrid>
                  <a:tr h="476460">
                    <a:tc>
                      <a:txBody>
                        <a:bodyPr/>
                        <a:lstStyle/>
                        <a:p>
                          <a:pPr algn="ctr"/>
                          <a:r>
                            <a:rPr lang="en-US" altLang="zh-CN" sz="1400" dirty="0">
                              <a:solidFill>
                                <a:schemeClr val="bg1"/>
                              </a:solidFill>
                              <a:latin typeface="+mn-lt"/>
                            </a:rPr>
                            <a:t>sieving</a:t>
                          </a:r>
                          <a:endParaRPr lang="zh-CN" altLang="en-US" sz="14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1"/>
                              </a:solidFill>
                              <a:latin typeface="+mn-lt"/>
                            </a:rPr>
                            <a:t>✓</a:t>
                          </a:r>
                          <a:endParaRPr lang="zh-CN" altLang="en-US" sz="1400" dirty="0">
                            <a:solidFill>
                              <a:schemeClr val="bg1"/>
                            </a:solidFill>
                            <a:latin typeface="+mn-lt"/>
                          </a:endParaRPr>
                        </a:p>
                      </a:txBody>
                      <a:tcPr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015642"/>
                      </a:ext>
                    </a:extLst>
                  </a:tr>
                  <a:tr h="518160">
                    <a:tc>
                      <a:txBody>
                        <a:bodyPr/>
                        <a:lstStyle/>
                        <a:p>
                          <a:pPr algn="ctr"/>
                          <a:r>
                            <a:rPr lang="en-US" altLang="zh-CN" sz="1400" dirty="0">
                              <a:solidFill>
                                <a:schemeClr val="bg1"/>
                              </a:solidFill>
                              <a:latin typeface="+mn-lt"/>
                            </a:rPr>
                            <a:t>sieving mitigation</a:t>
                          </a:r>
                          <a:endParaRPr lang="zh-CN" altLang="en-US" sz="140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400">
                              <a:solidFill>
                                <a:schemeClr val="bg1"/>
                              </a:solidFill>
                              <a:latin typeface="+mn-lt"/>
                            </a:rPr>
                            <a:t>✓</a:t>
                          </a:r>
                          <a:endParaRPr lang="zh-CN" altLang="en-US" sz="140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0044261"/>
                      </a:ext>
                    </a:extLst>
                  </a:tr>
                  <a:tr h="518160">
                    <a:tc>
                      <a:txBody>
                        <a:bodyPr/>
                        <a:lstStyle/>
                        <a:p>
                          <a:pPr algn="ctr"/>
                          <a:r>
                            <a:rPr lang="en-US" altLang="zh-CN" sz="1400" dirty="0">
                              <a:solidFill>
                                <a:schemeClr val="bg1"/>
                              </a:solidFill>
                              <a:latin typeface="+mn-lt"/>
                            </a:rPr>
                            <a:t>sieving recurrence</a:t>
                          </a:r>
                          <a:endParaRPr lang="zh-CN" altLang="en-US" sz="1400" dirty="0">
                            <a:solidFill>
                              <a:schemeClr val="bg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ltLang="zh-CN" sz="1400">
                              <a:solidFill>
                                <a:schemeClr val="bg1"/>
                              </a:solidFill>
                              <a:latin typeface="+mn-lt"/>
                            </a:rPr>
                            <a:t>✓</a:t>
                          </a:r>
                          <a:endParaRPr lang="zh-CN" altLang="en-US" sz="1400">
                            <a:solidFill>
                              <a:schemeClr val="bg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221814"/>
                      </a:ext>
                    </a:extLst>
                  </a:tr>
                  <a:tr h="304800">
                    <a:tc>
                      <a:txBody>
                        <a:bodyPr/>
                        <a:lstStyle/>
                        <a:p>
                          <a:endParaRPr lang="en-US"/>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6"/>
                          <a:stretch>
                            <a:fillRect t="-500000" r="-52679" b="-20000"/>
                          </a:stretch>
                        </a:blipFill>
                      </a:tcPr>
                    </a:tc>
                    <a:tc>
                      <a:txBody>
                        <a:bodyPr/>
                        <a:lstStyle/>
                        <a:p>
                          <a:pPr algn="ctr"/>
                          <a:r>
                            <a:rPr lang="en-US" altLang="zh-CN" sz="1400" dirty="0">
                              <a:solidFill>
                                <a:schemeClr val="bg1"/>
                              </a:solidFill>
                              <a:latin typeface="+mn-lt"/>
                            </a:rPr>
                            <a:t>✓</a:t>
                          </a:r>
                          <a:endParaRPr lang="zh-CN" altLang="en-US" sz="1400" dirty="0">
                            <a:solidFill>
                              <a:schemeClr val="bg1"/>
                            </a:solidFill>
                            <a:latin typeface="+mn-lt"/>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881531"/>
                      </a:ext>
                    </a:extLst>
                  </a:tr>
                </a:tbl>
              </a:graphicData>
            </a:graphic>
          </p:graphicFrame>
        </mc:Fallback>
      </mc:AlternateContent>
      <p:sp>
        <p:nvSpPr>
          <p:cNvPr id="39" name="TextBox 38">
            <a:extLst>
              <a:ext uri="{FF2B5EF4-FFF2-40B4-BE49-F238E27FC236}">
                <a16:creationId xmlns:a16="http://schemas.microsoft.com/office/drawing/2014/main" id="{630AFA66-75A9-4172-8CF3-2675A3C5BD5F}"/>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grpSp>
        <p:nvGrpSpPr>
          <p:cNvPr id="10" name="Group 9">
            <a:extLst>
              <a:ext uri="{FF2B5EF4-FFF2-40B4-BE49-F238E27FC236}">
                <a16:creationId xmlns:a16="http://schemas.microsoft.com/office/drawing/2014/main" id="{B951D040-1EEC-49AB-8B31-FFFA44D063EC}"/>
              </a:ext>
            </a:extLst>
          </p:cNvPr>
          <p:cNvGrpSpPr/>
          <p:nvPr/>
        </p:nvGrpSpPr>
        <p:grpSpPr>
          <a:xfrm>
            <a:off x="101376" y="1183983"/>
            <a:ext cx="6622048" cy="4622716"/>
            <a:chOff x="101376" y="1183983"/>
            <a:chExt cx="6622048" cy="4622716"/>
          </a:xfrm>
        </p:grpSpPr>
        <p:grpSp>
          <p:nvGrpSpPr>
            <p:cNvPr id="23" name="Group 22">
              <a:extLst>
                <a:ext uri="{FF2B5EF4-FFF2-40B4-BE49-F238E27FC236}">
                  <a16:creationId xmlns:a16="http://schemas.microsoft.com/office/drawing/2014/main" id="{E5D26C8D-6B47-4BCF-B511-5988B9C10004}"/>
                </a:ext>
              </a:extLst>
            </p:cNvPr>
            <p:cNvGrpSpPr/>
            <p:nvPr/>
          </p:nvGrpSpPr>
          <p:grpSpPr>
            <a:xfrm>
              <a:off x="101376" y="1213038"/>
              <a:ext cx="6622048" cy="4593661"/>
              <a:chOff x="101376" y="1261874"/>
              <a:chExt cx="6705824" cy="4593661"/>
            </a:xfrm>
          </p:grpSpPr>
          <p:pic>
            <p:nvPicPr>
              <p:cNvPr id="24" name="Picture 23">
                <a:extLst>
                  <a:ext uri="{FF2B5EF4-FFF2-40B4-BE49-F238E27FC236}">
                    <a16:creationId xmlns:a16="http://schemas.microsoft.com/office/drawing/2014/main" id="{6C5A38B9-7C0C-4CC0-8734-0DD47FF9A05F}"/>
                  </a:ext>
                </a:extLst>
              </p:cNvPr>
              <p:cNvPicPr>
                <a:picLocks noChangeAspect="1"/>
              </p:cNvPicPr>
              <p:nvPr/>
            </p:nvPicPr>
            <p:blipFill>
              <a:blip r:embed="rId7"/>
              <a:stretch>
                <a:fillRect/>
              </a:stretch>
            </p:blipFill>
            <p:spPr>
              <a:xfrm>
                <a:off x="101376" y="1261874"/>
                <a:ext cx="6705824" cy="4593661"/>
              </a:xfrm>
              <a:prstGeom prst="rect">
                <a:avLst/>
              </a:prstGeom>
            </p:spPr>
          </p:pic>
          <p:pic>
            <p:nvPicPr>
              <p:cNvPr id="25" name="Picture 24">
                <a:extLst>
                  <a:ext uri="{FF2B5EF4-FFF2-40B4-BE49-F238E27FC236}">
                    <a16:creationId xmlns:a16="http://schemas.microsoft.com/office/drawing/2014/main" id="{AB0EAA12-4864-4208-9855-CB19A7E4DE56}"/>
                  </a:ext>
                </a:extLst>
              </p:cNvPr>
              <p:cNvPicPr>
                <a:picLocks noChangeAspect="1"/>
              </p:cNvPicPr>
              <p:nvPr/>
            </p:nvPicPr>
            <p:blipFill>
              <a:blip r:embed="rId8"/>
              <a:stretch>
                <a:fillRect/>
              </a:stretch>
            </p:blipFill>
            <p:spPr>
              <a:xfrm>
                <a:off x="3946237" y="3838221"/>
                <a:ext cx="2448267" cy="1162212"/>
              </a:xfrm>
              <a:prstGeom prst="rect">
                <a:avLst/>
              </a:prstGeom>
            </p:spPr>
          </p:pic>
        </p:grpSp>
        <p:sp>
          <p:nvSpPr>
            <p:cNvPr id="2" name="TextBox 1">
              <a:extLst>
                <a:ext uri="{FF2B5EF4-FFF2-40B4-BE49-F238E27FC236}">
                  <a16:creationId xmlns:a16="http://schemas.microsoft.com/office/drawing/2014/main" id="{3F7B6655-2CDB-4F16-BB82-2DCE56F4E427}"/>
                </a:ext>
              </a:extLst>
            </p:cNvPr>
            <p:cNvSpPr txBox="1"/>
            <p:nvPr/>
          </p:nvSpPr>
          <p:spPr>
            <a:xfrm>
              <a:off x="3143659" y="1183983"/>
              <a:ext cx="1072662" cy="276999"/>
            </a:xfrm>
            <a:prstGeom prst="rect">
              <a:avLst/>
            </a:prstGeom>
            <a:noFill/>
          </p:spPr>
          <p:txBody>
            <a:bodyPr wrap="square" rtlCol="0">
              <a:spAutoFit/>
            </a:bodyPr>
            <a:lstStyle/>
            <a:p>
              <a:r>
                <a:rPr lang="en-US" sz="1200" dirty="0">
                  <a:solidFill>
                    <a:schemeClr val="tx1"/>
                  </a:solidFill>
                </a:rPr>
                <a:t>CO</a:t>
              </a:r>
              <a:r>
                <a:rPr lang="en-US" sz="1200" baseline="-25000" dirty="0">
                  <a:solidFill>
                    <a:schemeClr val="tx1"/>
                  </a:solidFill>
                </a:rPr>
                <a:t>2</a:t>
              </a:r>
              <a:r>
                <a:rPr lang="en-US" sz="1200" dirty="0">
                  <a:solidFill>
                    <a:schemeClr val="tx1"/>
                  </a:solidFill>
                </a:rPr>
                <a:t> injection</a:t>
              </a:r>
            </a:p>
          </p:txBody>
        </p:sp>
        <p:sp>
          <p:nvSpPr>
            <p:cNvPr id="9" name="Arrow: Down 8">
              <a:extLst>
                <a:ext uri="{FF2B5EF4-FFF2-40B4-BE49-F238E27FC236}">
                  <a16:creationId xmlns:a16="http://schemas.microsoft.com/office/drawing/2014/main" id="{018AF09B-2279-4FBE-B7F1-28E742808D1D}"/>
                </a:ext>
              </a:extLst>
            </p:cNvPr>
            <p:cNvSpPr/>
            <p:nvPr/>
          </p:nvSpPr>
          <p:spPr bwMode="auto">
            <a:xfrm>
              <a:off x="3621375" y="1459554"/>
              <a:ext cx="117230" cy="113284"/>
            </a:xfrm>
            <a:prstGeom prst="down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pic>
        <p:nvPicPr>
          <p:cNvPr id="7" name="音频 6">
            <a:hlinkClick r:id="" action="ppaction://media"/>
            <a:extLst>
              <a:ext uri="{FF2B5EF4-FFF2-40B4-BE49-F238E27FC236}">
                <a16:creationId xmlns:a16="http://schemas.microsoft.com/office/drawing/2014/main" id="{391BBF85-78E4-5C4E-9861-9F60934B34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2944" y="6139535"/>
            <a:ext cx="812800" cy="812800"/>
          </a:xfrm>
          <a:prstGeom prst="rect">
            <a:avLst/>
          </a:prstGeom>
        </p:spPr>
      </p:pic>
    </p:spTree>
    <p:extLst>
      <p:ext uri="{BB962C8B-B14F-4D97-AF65-F5344CB8AC3E}">
        <p14:creationId xmlns:p14="http://schemas.microsoft.com/office/powerpoint/2010/main" val="3433965184"/>
      </p:ext>
    </p:extLst>
  </p:cSld>
  <p:clrMapOvr>
    <a:masterClrMapping/>
  </p:clrMapOvr>
  <mc:AlternateContent xmlns:mc="http://schemas.openxmlformats.org/markup-compatibility/2006" xmlns:p14="http://schemas.microsoft.com/office/powerpoint/2010/main">
    <mc:Choice Requires="p14">
      <p:transition spd="slow" p14:dur="2000" advTm="63517"/>
    </mc:Choice>
    <mc:Fallback xmlns="">
      <p:transition spd="slow" advTm="6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6</a:t>
            </a:fld>
            <a:endParaRPr lang="en-US" sz="1400">
              <a:solidFill>
                <a:srgbClr val="000000"/>
              </a:solidFill>
            </a:endParaRPr>
          </a:p>
        </p:txBody>
      </p:sp>
      <p:pic>
        <p:nvPicPr>
          <p:cNvPr id="3" name="Picture 2"/>
          <p:cNvPicPr>
            <a:picLocks noChangeAspect="1"/>
          </p:cNvPicPr>
          <p:nvPr/>
        </p:nvPicPr>
        <p:blipFill>
          <a:blip r:embed="rId6"/>
          <a:stretch>
            <a:fillRect/>
          </a:stretch>
        </p:blipFill>
        <p:spPr>
          <a:xfrm>
            <a:off x="4559300" y="3416300"/>
            <a:ext cx="12700" cy="12700"/>
          </a:xfrm>
          <a:prstGeom prst="rect">
            <a:avLst/>
          </a:prstGeom>
        </p:spPr>
      </p:pic>
      <p:pic>
        <p:nvPicPr>
          <p:cNvPr id="4" name="Picture 3"/>
          <p:cNvPicPr>
            <a:picLocks noChangeAspect="1"/>
          </p:cNvPicPr>
          <p:nvPr/>
        </p:nvPicPr>
        <p:blipFill>
          <a:blip r:embed="rId6"/>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46" name="Text Box 28">
            <a:extLst>
              <a:ext uri="{FF2B5EF4-FFF2-40B4-BE49-F238E27FC236}">
                <a16:creationId xmlns:a16="http://schemas.microsoft.com/office/drawing/2014/main" id="{C218F139-3758-4356-A9BF-30322E6C3260}"/>
              </a:ext>
            </a:extLst>
          </p:cNvPr>
          <p:cNvSpPr txBox="1">
            <a:spLocks noChangeArrowheads="1"/>
          </p:cNvSpPr>
          <p:nvPr/>
        </p:nvSpPr>
        <p:spPr bwMode="auto">
          <a:xfrm>
            <a:off x="4710870" y="1014690"/>
            <a:ext cx="4348332"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ts val="0"/>
              </a:spcBef>
              <a:spcAft>
                <a:spcPts val="600"/>
              </a:spcAft>
            </a:pPr>
            <a:r>
              <a:rPr lang="en-US" altLang="zh-CN" sz="1600" u="sng" dirty="0">
                <a:solidFill>
                  <a:srgbClr val="FFFFFF"/>
                </a:solidFill>
                <a:latin typeface="Arial"/>
                <a:cs typeface="Arial"/>
              </a:rPr>
              <a:t>Test</a:t>
            </a:r>
            <a:r>
              <a:rPr lang="en-US" altLang="zh-CN" sz="1600" dirty="0">
                <a:solidFill>
                  <a:srgbClr val="FFFFFF"/>
                </a:solidFill>
                <a:latin typeface="Arial"/>
                <a:cs typeface="Arial"/>
              </a:rPr>
              <a:t>:</a:t>
            </a:r>
          </a:p>
          <a:p>
            <a:pPr>
              <a:spcBef>
                <a:spcPts val="0"/>
              </a:spcBef>
              <a:spcAft>
                <a:spcPts val="600"/>
              </a:spcAft>
            </a:pPr>
            <a:r>
              <a:rPr lang="en-US" altLang="zh-CN" sz="1600" dirty="0">
                <a:solidFill>
                  <a:srgbClr val="FFFFFF"/>
                </a:solidFill>
                <a:latin typeface="Arial"/>
                <a:cs typeface="Arial"/>
              </a:rPr>
              <a:t>filtration + CO</a:t>
            </a:r>
            <a:r>
              <a:rPr lang="en-US" altLang="zh-CN" sz="1600" baseline="-25000" dirty="0">
                <a:solidFill>
                  <a:srgbClr val="FFFFFF"/>
                </a:solidFill>
                <a:latin typeface="Arial"/>
                <a:cs typeface="Arial"/>
              </a:rPr>
              <a:t>2</a:t>
            </a:r>
            <a:r>
              <a:rPr lang="en-US" altLang="zh-CN" sz="1600" dirty="0">
                <a:solidFill>
                  <a:srgbClr val="FFFFFF"/>
                </a:solidFill>
                <a:latin typeface="Arial"/>
                <a:cs typeface="Arial"/>
              </a:rPr>
              <a:t> huff-n-puff</a:t>
            </a:r>
          </a:p>
          <a:p>
            <a:pPr>
              <a:spcBef>
                <a:spcPts val="0"/>
              </a:spcBef>
              <a:spcAft>
                <a:spcPts val="600"/>
              </a:spcAft>
            </a:pPr>
            <a:endParaRPr lang="en-US" altLang="zh-CN" sz="1600" dirty="0">
              <a:solidFill>
                <a:srgbClr val="FFFFFF"/>
              </a:solidFill>
              <a:latin typeface="Arial"/>
              <a:cs typeface="Arial"/>
            </a:endParaRPr>
          </a:p>
          <a:p>
            <a:pPr>
              <a:spcBef>
                <a:spcPts val="0"/>
              </a:spcBef>
              <a:spcAft>
                <a:spcPts val="600"/>
              </a:spcAft>
            </a:pPr>
            <a:r>
              <a:rPr lang="en-US" altLang="zh-CN" sz="1600" u="sng" dirty="0">
                <a:solidFill>
                  <a:srgbClr val="FFFFFF"/>
                </a:solidFill>
                <a:latin typeface="Arial"/>
                <a:cs typeface="Arial"/>
              </a:rPr>
              <a:t>Fluid</a:t>
            </a:r>
            <a:r>
              <a:rPr lang="en-US" altLang="zh-CN" sz="1600" dirty="0">
                <a:solidFill>
                  <a:srgbClr val="FFFFFF"/>
                </a:solidFill>
                <a:latin typeface="Arial"/>
                <a:cs typeface="Arial"/>
              </a:rPr>
              <a:t>:</a:t>
            </a:r>
          </a:p>
          <a:p>
            <a:pPr>
              <a:spcBef>
                <a:spcPts val="0"/>
              </a:spcBef>
              <a:spcAft>
                <a:spcPts val="600"/>
              </a:spcAft>
            </a:pPr>
            <a:r>
              <a:rPr lang="en-US" altLang="zh-CN" sz="1600" dirty="0">
                <a:solidFill>
                  <a:srgbClr val="FFFFFF"/>
                </a:solidFill>
                <a:latin typeface="Arial"/>
                <a:cs typeface="Arial"/>
              </a:rPr>
              <a:t>Niobrara crude oil.</a:t>
            </a:r>
          </a:p>
          <a:p>
            <a:pPr>
              <a:spcBef>
                <a:spcPts val="0"/>
              </a:spcBef>
              <a:spcAft>
                <a:spcPts val="600"/>
              </a:spcAft>
            </a:pPr>
            <a:r>
              <a:rPr lang="en-US" altLang="zh-CN" sz="1600" dirty="0">
                <a:solidFill>
                  <a:srgbClr val="FFFFFF"/>
                </a:solidFill>
                <a:latin typeface="Arial"/>
                <a:cs typeface="Arial"/>
              </a:rPr>
              <a:t>oil components are divided into 4 groups:</a:t>
            </a:r>
          </a:p>
          <a:p>
            <a:pPr>
              <a:spcBef>
                <a:spcPts val="0"/>
              </a:spcBef>
              <a:spcAft>
                <a:spcPts val="600"/>
              </a:spcAft>
            </a:pPr>
            <a:r>
              <a:rPr lang="en-US" altLang="zh-CN" sz="1400" dirty="0">
                <a:solidFill>
                  <a:srgbClr val="FFFFFF"/>
                </a:solidFill>
                <a:latin typeface="Arial"/>
                <a:cs typeface="Arial"/>
              </a:rPr>
              <a:t>light, C</a:t>
            </a:r>
            <a:r>
              <a:rPr lang="en-US" altLang="zh-CN" sz="1400" baseline="-25000" dirty="0">
                <a:solidFill>
                  <a:srgbClr val="FFFFFF"/>
                </a:solidFill>
                <a:latin typeface="Arial"/>
                <a:cs typeface="Arial"/>
              </a:rPr>
              <a:t>3</a:t>
            </a:r>
            <a:r>
              <a:rPr lang="en-US" altLang="zh-CN" sz="1400" dirty="0">
                <a:solidFill>
                  <a:srgbClr val="FFFFFF"/>
                </a:solidFill>
                <a:latin typeface="Arial"/>
                <a:cs typeface="Arial"/>
              </a:rPr>
              <a:t> – C</a:t>
            </a:r>
            <a:r>
              <a:rPr lang="en-US" altLang="zh-CN" sz="1400" baseline="-25000" dirty="0">
                <a:solidFill>
                  <a:srgbClr val="FFFFFF"/>
                </a:solidFill>
                <a:latin typeface="Arial"/>
                <a:cs typeface="Arial"/>
              </a:rPr>
              <a:t>6</a:t>
            </a:r>
          </a:p>
          <a:p>
            <a:pPr>
              <a:spcBef>
                <a:spcPts val="0"/>
              </a:spcBef>
              <a:spcAft>
                <a:spcPts val="600"/>
              </a:spcAft>
            </a:pPr>
            <a:r>
              <a:rPr lang="en-US" altLang="zh-CN" sz="1400" dirty="0">
                <a:solidFill>
                  <a:srgbClr val="FFFFFF"/>
                </a:solidFill>
                <a:latin typeface="Arial"/>
                <a:cs typeface="Arial"/>
              </a:rPr>
              <a:t>intermediate I, C</a:t>
            </a:r>
            <a:r>
              <a:rPr lang="en-US" altLang="zh-CN" sz="1400" baseline="-25000" dirty="0">
                <a:solidFill>
                  <a:srgbClr val="FFFFFF"/>
                </a:solidFill>
                <a:latin typeface="Arial"/>
                <a:cs typeface="Arial"/>
              </a:rPr>
              <a:t>7</a:t>
            </a:r>
            <a:r>
              <a:rPr lang="en-US" altLang="zh-CN" sz="1400" dirty="0">
                <a:solidFill>
                  <a:srgbClr val="FFFFFF"/>
                </a:solidFill>
                <a:latin typeface="Arial"/>
                <a:cs typeface="Arial"/>
              </a:rPr>
              <a:t> – C</a:t>
            </a:r>
            <a:r>
              <a:rPr lang="en-US" altLang="zh-CN" sz="1400" baseline="-25000" dirty="0">
                <a:solidFill>
                  <a:srgbClr val="FFFFFF"/>
                </a:solidFill>
                <a:latin typeface="Arial"/>
                <a:cs typeface="Arial"/>
              </a:rPr>
              <a:t>10</a:t>
            </a:r>
          </a:p>
          <a:p>
            <a:pPr>
              <a:spcBef>
                <a:spcPts val="0"/>
              </a:spcBef>
              <a:spcAft>
                <a:spcPts val="600"/>
              </a:spcAft>
            </a:pPr>
            <a:r>
              <a:rPr lang="en-US" altLang="zh-CN" sz="1400" dirty="0">
                <a:solidFill>
                  <a:srgbClr val="FFFFFF"/>
                </a:solidFill>
                <a:latin typeface="Arial"/>
                <a:cs typeface="Arial"/>
              </a:rPr>
              <a:t>intermediate II, C</a:t>
            </a:r>
            <a:r>
              <a:rPr lang="en-US" altLang="zh-CN" sz="1400" baseline="-25000" dirty="0">
                <a:solidFill>
                  <a:srgbClr val="FFFFFF"/>
                </a:solidFill>
                <a:latin typeface="Arial"/>
                <a:cs typeface="Arial"/>
              </a:rPr>
              <a:t>11</a:t>
            </a:r>
            <a:r>
              <a:rPr lang="en-US" altLang="zh-CN" sz="1400" dirty="0">
                <a:solidFill>
                  <a:srgbClr val="FFFFFF"/>
                </a:solidFill>
                <a:latin typeface="Arial"/>
                <a:cs typeface="Arial"/>
              </a:rPr>
              <a:t> – C</a:t>
            </a:r>
            <a:r>
              <a:rPr lang="en-US" altLang="zh-CN" sz="1400" baseline="-25000" dirty="0">
                <a:solidFill>
                  <a:srgbClr val="FFFFFF"/>
                </a:solidFill>
                <a:latin typeface="Arial"/>
                <a:cs typeface="Arial"/>
              </a:rPr>
              <a:t>20</a:t>
            </a:r>
          </a:p>
          <a:p>
            <a:pPr>
              <a:spcBef>
                <a:spcPts val="0"/>
              </a:spcBef>
              <a:spcAft>
                <a:spcPts val="600"/>
              </a:spcAft>
            </a:pPr>
            <a:r>
              <a:rPr lang="en-US" altLang="zh-CN" sz="1400" dirty="0">
                <a:solidFill>
                  <a:srgbClr val="FFFFFF"/>
                </a:solidFill>
                <a:latin typeface="Arial"/>
                <a:cs typeface="Arial"/>
              </a:rPr>
              <a:t>heavy, C</a:t>
            </a:r>
            <a:r>
              <a:rPr lang="en-US" altLang="zh-CN" sz="1400" baseline="-25000" dirty="0">
                <a:solidFill>
                  <a:srgbClr val="FFFFFF"/>
                </a:solidFill>
                <a:latin typeface="Arial"/>
                <a:cs typeface="Arial"/>
              </a:rPr>
              <a:t>20</a:t>
            </a:r>
            <a:r>
              <a:rPr lang="en-US" altLang="zh-CN" sz="1400" dirty="0">
                <a:solidFill>
                  <a:srgbClr val="FFFFFF"/>
                </a:solidFill>
                <a:latin typeface="Arial"/>
                <a:cs typeface="Arial"/>
              </a:rPr>
              <a:t>+</a:t>
            </a:r>
          </a:p>
          <a:p>
            <a:pPr marL="360000">
              <a:spcBef>
                <a:spcPts val="0"/>
              </a:spcBef>
              <a:spcAft>
                <a:spcPts val="0"/>
              </a:spcAft>
            </a:pPr>
            <a:endParaRPr lang="en-US" altLang="zh-CN" sz="1400" dirty="0">
              <a:solidFill>
                <a:srgbClr val="FFFFFF"/>
              </a:solidFill>
              <a:latin typeface="Arial"/>
              <a:cs typeface="Arial"/>
            </a:endParaRPr>
          </a:p>
          <a:p>
            <a:pPr>
              <a:spcBef>
                <a:spcPts val="0"/>
              </a:spcBef>
              <a:spcAft>
                <a:spcPts val="600"/>
              </a:spcAft>
            </a:pPr>
            <a:r>
              <a:rPr lang="en-US" altLang="zh-CN" sz="1600" u="sng" dirty="0">
                <a:solidFill>
                  <a:srgbClr val="FFFFFF"/>
                </a:solidFill>
                <a:latin typeface="Arial"/>
                <a:cs typeface="Arial"/>
              </a:rPr>
              <a:t>Observations</a:t>
            </a:r>
            <a:r>
              <a:rPr lang="en-US" altLang="zh-CN" sz="1600" dirty="0">
                <a:solidFill>
                  <a:srgbClr val="FFFFFF"/>
                </a:solidFill>
                <a:latin typeface="Arial"/>
                <a:cs typeface="Arial"/>
              </a:rPr>
              <a:t>:</a:t>
            </a:r>
          </a:p>
        </p:txBody>
      </p:sp>
      <mc:AlternateContent xmlns:mc="http://schemas.openxmlformats.org/markup-compatibility/2006" xmlns:a14="http://schemas.microsoft.com/office/drawing/2010/main">
        <mc:Choice Requires="a14">
          <p:graphicFrame>
            <p:nvGraphicFramePr>
              <p:cNvPr id="47" name="表格 18">
                <a:extLst>
                  <a:ext uri="{FF2B5EF4-FFF2-40B4-BE49-F238E27FC236}">
                    <a16:creationId xmlns:a16="http://schemas.microsoft.com/office/drawing/2014/main" id="{60F7E454-FA46-4562-8989-E496AF63FFB7}"/>
                  </a:ext>
                </a:extLst>
              </p:cNvPr>
              <p:cNvGraphicFramePr>
                <a:graphicFrameLocks noGrp="1"/>
              </p:cNvGraphicFramePr>
              <p:nvPr>
                <p:extLst>
                  <p:ext uri="{D42A27DB-BD31-4B8C-83A1-F6EECF244321}">
                    <p14:modId xmlns:p14="http://schemas.microsoft.com/office/powerpoint/2010/main" val="2062125375"/>
                  </p:ext>
                </p:extLst>
              </p:nvPr>
            </p:nvGraphicFramePr>
            <p:xfrm>
              <a:off x="5019912" y="4805742"/>
              <a:ext cx="3733332" cy="769666"/>
            </p:xfrm>
            <a:graphic>
              <a:graphicData uri="http://schemas.openxmlformats.org/drawingml/2006/table">
                <a:tbl>
                  <a:tblPr firstRow="1" bandRow="1">
                    <a:tableStyleId>{5C22544A-7EE6-4342-B048-85BDC9FD1C3A}</a:tableStyleId>
                  </a:tblPr>
                  <a:tblGrid>
                    <a:gridCol w="709998">
                      <a:extLst>
                        <a:ext uri="{9D8B030D-6E8A-4147-A177-3AD203B41FA5}">
                          <a16:colId xmlns:a16="http://schemas.microsoft.com/office/drawing/2014/main" val="1067041279"/>
                        </a:ext>
                      </a:extLst>
                    </a:gridCol>
                    <a:gridCol w="977863">
                      <a:extLst>
                        <a:ext uri="{9D8B030D-6E8A-4147-A177-3AD203B41FA5}">
                          <a16:colId xmlns:a16="http://schemas.microsoft.com/office/drawing/2014/main" val="1249851440"/>
                        </a:ext>
                      </a:extLst>
                    </a:gridCol>
                    <a:gridCol w="1014810">
                      <a:extLst>
                        <a:ext uri="{9D8B030D-6E8A-4147-A177-3AD203B41FA5}">
                          <a16:colId xmlns:a16="http://schemas.microsoft.com/office/drawing/2014/main" val="303687136"/>
                        </a:ext>
                      </a:extLst>
                    </a:gridCol>
                    <a:gridCol w="1030661">
                      <a:extLst>
                        <a:ext uri="{9D8B030D-6E8A-4147-A177-3AD203B41FA5}">
                          <a16:colId xmlns:a16="http://schemas.microsoft.com/office/drawing/2014/main" val="3380832533"/>
                        </a:ext>
                      </a:extLst>
                    </a:gridCol>
                  </a:tblGrid>
                  <a:tr h="47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a:solidFill>
                                <a:schemeClr val="bg1"/>
                              </a:solidFill>
                              <a:latin typeface="Arial" panose="020B0604020202020204" pitchFamily="34" charset="0"/>
                              <a:cs typeface="Arial" panose="020B0604020202020204" pitchFamily="34" charset="0"/>
                            </a:rPr>
                            <a:t>Sieving</a:t>
                          </a:r>
                        </a:p>
                      </a:txBody>
                      <a:tcPr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Arial" panose="020B0604020202020204" pitchFamily="34" charset="0"/>
                              <a:cs typeface="Arial" panose="020B0604020202020204" pitchFamily="34" charset="0"/>
                            </a:rPr>
                            <a:t>Sieving</a:t>
                          </a:r>
                        </a:p>
                        <a:p>
                          <a:pPr algn="ctr"/>
                          <a:r>
                            <a:rPr lang="en-US" altLang="zh-CN" sz="1100" b="0" dirty="0">
                              <a:solidFill>
                                <a:schemeClr val="bg1"/>
                              </a:solidFill>
                              <a:latin typeface="Arial" panose="020B0604020202020204" pitchFamily="34" charset="0"/>
                              <a:cs typeface="Arial" panose="020B0604020202020204" pitchFamily="34" charset="0"/>
                            </a:rPr>
                            <a:t>Mitigation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a:solidFill>
                                <a:schemeClr val="bg1"/>
                              </a:solidFill>
                              <a:latin typeface="Arial" panose="020B0604020202020204" pitchFamily="34" charset="0"/>
                              <a:cs typeface="Arial" panose="020B0604020202020204" pitchFamily="34" charset="0"/>
                            </a:rPr>
                            <a:t>Sieving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a:solidFill>
                                <a:schemeClr val="bg1"/>
                              </a:solidFill>
                              <a:latin typeface="Arial" panose="020B0604020202020204" pitchFamily="34" charset="0"/>
                              <a:cs typeface="Arial" panose="020B0604020202020204" pitchFamily="34" charset="0"/>
                            </a:rPr>
                            <a:t>Recurrence</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a:solidFill>
                                <a:schemeClr val="bg1"/>
                              </a:solidFill>
                              <a:latin typeface="Arial" panose="020B0604020202020204" pitchFamily="34" charset="0"/>
                              <a:cs typeface="Arial" panose="020B0604020202020204" pitchFamily="34" charset="0"/>
                            </a:rPr>
                            <a:t>Flow Rate </a:t>
                          </a:r>
                          <a14:m>
                            <m:oMath xmlns:m="http://schemas.openxmlformats.org/officeDocument/2006/math">
                              <m:r>
                                <a:rPr lang="en-US" altLang="zh-CN" sz="1100" b="0" i="0" smtClean="0">
                                  <a:solidFill>
                                    <a:srgbClr val="FFFFFF"/>
                                  </a:solidFill>
                                  <a:latin typeface="Cambria Math" panose="02040503050406030204" pitchFamily="18" charset="0"/>
                                  <a:ea typeface="Cambria Math" panose="02040503050406030204" pitchFamily="18" charset="0"/>
                                  <a:cs typeface="Arial"/>
                                </a:rPr>
                                <m:t>↑</m:t>
                              </m:r>
                            </m:oMath>
                          </a14:m>
                          <a:endParaRPr lang="zh-CN" altLang="en-US" sz="1100" b="0">
                            <a:solidFill>
                              <a:schemeClr val="bg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015642"/>
                      </a:ext>
                    </a:extLst>
                  </a:tr>
                  <a:tr h="293206">
                    <a:tc>
                      <a:txBody>
                        <a:bodyPr/>
                        <a:lstStyle/>
                        <a:p>
                          <a:pPr algn="ctr"/>
                          <a:r>
                            <a:rPr lang="en-US" altLang="zh-CN" sz="1100" dirty="0">
                              <a:solidFill>
                                <a:schemeClr val="bg1"/>
                              </a:solidFill>
                              <a:latin typeface="+mn-lt"/>
                            </a:rPr>
                            <a:t>✓</a:t>
                          </a:r>
                          <a:endParaRPr lang="zh-CN" altLang="en-US" sz="110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a:solidFill>
                                <a:schemeClr val="bg1"/>
                              </a:solidFill>
                              <a:latin typeface="+mn-lt"/>
                            </a:rPr>
                            <a:t>✓</a:t>
                          </a:r>
                          <a:endParaRPr lang="zh-CN" altLang="en-US" sz="110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a:solidFill>
                                <a:schemeClr val="bg1"/>
                              </a:solidFill>
                              <a:latin typeface="+mn-lt"/>
                            </a:rPr>
                            <a:t>✓</a:t>
                          </a:r>
                          <a:endParaRPr lang="zh-CN" altLang="en-US" sz="110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dirty="0">
                              <a:solidFill>
                                <a:schemeClr val="bg1"/>
                              </a:solidFill>
                              <a:latin typeface="+mn-lt"/>
                            </a:rPr>
                            <a:t>✓</a:t>
                          </a:r>
                          <a:endParaRPr lang="zh-CN" altLang="en-US" sz="1100" dirty="0">
                            <a:solidFill>
                              <a:schemeClr val="bg1"/>
                            </a:solidFill>
                            <a:latin typeface="+mn-lt"/>
                          </a:endParaRPr>
                        </a:p>
                      </a:txBody>
                      <a:tcPr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881531"/>
                      </a:ext>
                    </a:extLst>
                  </a:tr>
                </a:tbl>
              </a:graphicData>
            </a:graphic>
          </p:graphicFrame>
        </mc:Choice>
        <mc:Fallback xmlns="">
          <p:graphicFrame>
            <p:nvGraphicFramePr>
              <p:cNvPr id="47" name="表格 18">
                <a:extLst>
                  <a:ext uri="{FF2B5EF4-FFF2-40B4-BE49-F238E27FC236}">
                    <a16:creationId xmlns:a16="http://schemas.microsoft.com/office/drawing/2014/main" id="{60F7E454-FA46-4562-8989-E496AF63FFB7}"/>
                  </a:ext>
                </a:extLst>
              </p:cNvPr>
              <p:cNvGraphicFramePr>
                <a:graphicFrameLocks noGrp="1"/>
              </p:cNvGraphicFramePr>
              <p:nvPr>
                <p:extLst>
                  <p:ext uri="{D42A27DB-BD31-4B8C-83A1-F6EECF244321}">
                    <p14:modId xmlns:p14="http://schemas.microsoft.com/office/powerpoint/2010/main" val="2062125375"/>
                  </p:ext>
                </p:extLst>
              </p:nvPr>
            </p:nvGraphicFramePr>
            <p:xfrm>
              <a:off x="5019912" y="4805742"/>
              <a:ext cx="3733332" cy="769666"/>
            </p:xfrm>
            <a:graphic>
              <a:graphicData uri="http://schemas.openxmlformats.org/drawingml/2006/table">
                <a:tbl>
                  <a:tblPr firstRow="1" bandRow="1">
                    <a:tableStyleId>{5C22544A-7EE6-4342-B048-85BDC9FD1C3A}</a:tableStyleId>
                  </a:tblPr>
                  <a:tblGrid>
                    <a:gridCol w="709998">
                      <a:extLst>
                        <a:ext uri="{9D8B030D-6E8A-4147-A177-3AD203B41FA5}">
                          <a16:colId xmlns:a16="http://schemas.microsoft.com/office/drawing/2014/main" val="1067041279"/>
                        </a:ext>
                      </a:extLst>
                    </a:gridCol>
                    <a:gridCol w="977863">
                      <a:extLst>
                        <a:ext uri="{9D8B030D-6E8A-4147-A177-3AD203B41FA5}">
                          <a16:colId xmlns:a16="http://schemas.microsoft.com/office/drawing/2014/main" val="1249851440"/>
                        </a:ext>
                      </a:extLst>
                    </a:gridCol>
                    <a:gridCol w="1014810">
                      <a:extLst>
                        <a:ext uri="{9D8B030D-6E8A-4147-A177-3AD203B41FA5}">
                          <a16:colId xmlns:a16="http://schemas.microsoft.com/office/drawing/2014/main" val="303687136"/>
                        </a:ext>
                      </a:extLst>
                    </a:gridCol>
                    <a:gridCol w="1030661">
                      <a:extLst>
                        <a:ext uri="{9D8B030D-6E8A-4147-A177-3AD203B41FA5}">
                          <a16:colId xmlns:a16="http://schemas.microsoft.com/office/drawing/2014/main" val="3380832533"/>
                        </a:ext>
                      </a:extLst>
                    </a:gridCol>
                  </a:tblGrid>
                  <a:tr h="47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a:solidFill>
                                <a:schemeClr val="bg1"/>
                              </a:solidFill>
                              <a:latin typeface="Arial" panose="020B0604020202020204" pitchFamily="34" charset="0"/>
                              <a:cs typeface="Arial" panose="020B0604020202020204" pitchFamily="34" charset="0"/>
                            </a:rPr>
                            <a:t>Sieving</a:t>
                          </a:r>
                        </a:p>
                      </a:txBody>
                      <a:tcPr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Arial" panose="020B0604020202020204" pitchFamily="34" charset="0"/>
                              <a:cs typeface="Arial" panose="020B0604020202020204" pitchFamily="34" charset="0"/>
                            </a:rPr>
                            <a:t>Sieving</a:t>
                          </a:r>
                        </a:p>
                        <a:p>
                          <a:pPr algn="ctr"/>
                          <a:r>
                            <a:rPr lang="en-US" altLang="zh-CN" sz="1100" b="0" dirty="0">
                              <a:solidFill>
                                <a:schemeClr val="bg1"/>
                              </a:solidFill>
                              <a:latin typeface="Arial" panose="020B0604020202020204" pitchFamily="34" charset="0"/>
                              <a:cs typeface="Arial" panose="020B0604020202020204" pitchFamily="34" charset="0"/>
                            </a:rPr>
                            <a:t>Mitigation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a:solidFill>
                                <a:schemeClr val="bg1"/>
                              </a:solidFill>
                              <a:latin typeface="Arial" panose="020B0604020202020204" pitchFamily="34" charset="0"/>
                              <a:cs typeface="Arial" panose="020B0604020202020204" pitchFamily="34" charset="0"/>
                            </a:rPr>
                            <a:t>Sieving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a:solidFill>
                                <a:schemeClr val="bg1"/>
                              </a:solidFill>
                              <a:latin typeface="Arial" panose="020B0604020202020204" pitchFamily="34" charset="0"/>
                              <a:cs typeface="Arial" panose="020B0604020202020204" pitchFamily="34" charset="0"/>
                            </a:rPr>
                            <a:t>Recurrence</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7"/>
                          <a:stretch>
                            <a:fillRect l="-262722" t="-1266" r="-592" b="-65823"/>
                          </a:stretch>
                        </a:blipFill>
                      </a:tcPr>
                    </a:tc>
                    <a:extLst>
                      <a:ext uri="{0D108BD9-81ED-4DB2-BD59-A6C34878D82A}">
                        <a16:rowId xmlns:a16="http://schemas.microsoft.com/office/drawing/2014/main" val="1758015642"/>
                      </a:ext>
                    </a:extLst>
                  </a:tr>
                  <a:tr h="293206">
                    <a:tc>
                      <a:txBody>
                        <a:bodyPr/>
                        <a:lstStyle/>
                        <a:p>
                          <a:pPr algn="ctr"/>
                          <a:r>
                            <a:rPr lang="en-US" altLang="zh-CN" sz="1100" dirty="0">
                              <a:solidFill>
                                <a:schemeClr val="bg1"/>
                              </a:solidFill>
                              <a:latin typeface="+mn-lt"/>
                            </a:rPr>
                            <a:t>✓</a:t>
                          </a:r>
                          <a:endParaRPr lang="zh-CN" altLang="en-US" sz="110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a:solidFill>
                                <a:schemeClr val="bg1"/>
                              </a:solidFill>
                              <a:latin typeface="+mn-lt"/>
                            </a:rPr>
                            <a:t>✓</a:t>
                          </a:r>
                          <a:endParaRPr lang="zh-CN" altLang="en-US" sz="110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a:solidFill>
                                <a:schemeClr val="bg1"/>
                              </a:solidFill>
                              <a:latin typeface="+mn-lt"/>
                            </a:rPr>
                            <a:t>✓</a:t>
                          </a:r>
                          <a:endParaRPr lang="zh-CN" altLang="en-US" sz="1100"/>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dirty="0">
                              <a:solidFill>
                                <a:schemeClr val="bg1"/>
                              </a:solidFill>
                              <a:latin typeface="+mn-lt"/>
                            </a:rPr>
                            <a:t>✓</a:t>
                          </a:r>
                          <a:endParaRPr lang="zh-CN" altLang="en-US" sz="1100" dirty="0">
                            <a:solidFill>
                              <a:schemeClr val="bg1"/>
                            </a:solidFill>
                            <a:latin typeface="+mn-lt"/>
                          </a:endParaRPr>
                        </a:p>
                      </a:txBody>
                      <a:tcPr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881531"/>
                      </a:ext>
                    </a:extLst>
                  </a:tr>
                </a:tbl>
              </a:graphicData>
            </a:graphic>
          </p:graphicFrame>
        </mc:Fallback>
      </mc:AlternateContent>
      <p:sp>
        <p:nvSpPr>
          <p:cNvPr id="53" name="Rectangle 52">
            <a:extLst>
              <a:ext uri="{FF2B5EF4-FFF2-40B4-BE49-F238E27FC236}">
                <a16:creationId xmlns:a16="http://schemas.microsoft.com/office/drawing/2014/main" id="{582AFE61-0493-4488-ABD2-6E4BEB205893}"/>
              </a:ext>
            </a:extLst>
          </p:cNvPr>
          <p:cNvSpPr/>
          <p:nvPr/>
        </p:nvSpPr>
        <p:spPr>
          <a:xfrm>
            <a:off x="436755" y="94056"/>
            <a:ext cx="7272760" cy="523220"/>
          </a:xfrm>
          <a:prstGeom prst="rect">
            <a:avLst/>
          </a:prstGeom>
        </p:spPr>
        <p:txBody>
          <a:bodyPr wrap="none">
            <a:spAutoFit/>
          </a:bodyPr>
          <a:lstStyle/>
          <a:p>
            <a:r>
              <a:rPr lang="en-US" sz="2800" b="1" dirty="0">
                <a:solidFill>
                  <a:srgbClr val="000000"/>
                </a:solidFill>
                <a:latin typeface="Arial Rounded MT Bold"/>
                <a:cs typeface="Arial Rounded MT Bold"/>
              </a:rPr>
              <a:t>Experimental results – Niobrara crude oil</a:t>
            </a:r>
          </a:p>
        </p:txBody>
      </p:sp>
      <p:sp>
        <p:nvSpPr>
          <p:cNvPr id="55" name="TextBox 54">
            <a:extLst>
              <a:ext uri="{FF2B5EF4-FFF2-40B4-BE49-F238E27FC236}">
                <a16:creationId xmlns:a16="http://schemas.microsoft.com/office/drawing/2014/main" id="{930773EE-3E7D-456B-A7EB-D188ACE0BF3B}"/>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grpSp>
        <p:nvGrpSpPr>
          <p:cNvPr id="15" name="Group 14">
            <a:extLst>
              <a:ext uri="{FF2B5EF4-FFF2-40B4-BE49-F238E27FC236}">
                <a16:creationId xmlns:a16="http://schemas.microsoft.com/office/drawing/2014/main" id="{A838131C-F4EE-4A1C-8C55-1DD8F8050C24}"/>
              </a:ext>
            </a:extLst>
          </p:cNvPr>
          <p:cNvGrpSpPr>
            <a:grpSpLocks/>
          </p:cNvGrpSpPr>
          <p:nvPr/>
        </p:nvGrpSpPr>
        <p:grpSpPr>
          <a:xfrm>
            <a:off x="159580" y="1133694"/>
            <a:ext cx="4572000" cy="4565212"/>
            <a:chOff x="154972" y="1133069"/>
            <a:chExt cx="5012080" cy="4579567"/>
          </a:xfrm>
        </p:grpSpPr>
        <p:pic>
          <p:nvPicPr>
            <p:cNvPr id="6" name="Picture 5" descr="A close up of a map&#10;&#10;Description automatically generated">
              <a:extLst>
                <a:ext uri="{FF2B5EF4-FFF2-40B4-BE49-F238E27FC236}">
                  <a16:creationId xmlns:a16="http://schemas.microsoft.com/office/drawing/2014/main" id="{92889A30-EAAC-489E-ACAF-F4CC38001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72" y="1133069"/>
              <a:ext cx="5012080" cy="4579567"/>
            </a:xfrm>
            <a:prstGeom prst="rect">
              <a:avLst/>
            </a:prstGeom>
          </p:spPr>
        </p:pic>
        <p:sp>
          <p:nvSpPr>
            <p:cNvPr id="11" name="TextBox 10">
              <a:extLst>
                <a:ext uri="{FF2B5EF4-FFF2-40B4-BE49-F238E27FC236}">
                  <a16:creationId xmlns:a16="http://schemas.microsoft.com/office/drawing/2014/main" id="{0659367C-4B61-41C0-A3D6-DD29D278FC51}"/>
                </a:ext>
              </a:extLst>
            </p:cNvPr>
            <p:cNvSpPr txBox="1"/>
            <p:nvPr/>
          </p:nvSpPr>
          <p:spPr>
            <a:xfrm>
              <a:off x="4327625" y="1133069"/>
              <a:ext cx="839427" cy="246221"/>
            </a:xfrm>
            <a:prstGeom prst="rect">
              <a:avLst/>
            </a:prstGeom>
            <a:noFill/>
          </p:spPr>
          <p:txBody>
            <a:bodyPr wrap="square" rtlCol="0">
              <a:spAutoFit/>
            </a:bodyPr>
            <a:lstStyle/>
            <a:p>
              <a:r>
                <a:rPr lang="en-US" sz="1000" dirty="0">
                  <a:solidFill>
                    <a:schemeClr val="tx1"/>
                  </a:solidFill>
                </a:rPr>
                <a:t>Sample 1</a:t>
              </a:r>
            </a:p>
          </p:txBody>
        </p:sp>
      </p:grpSp>
      <p:grpSp>
        <p:nvGrpSpPr>
          <p:cNvPr id="24" name="Group 23">
            <a:extLst>
              <a:ext uri="{FF2B5EF4-FFF2-40B4-BE49-F238E27FC236}">
                <a16:creationId xmlns:a16="http://schemas.microsoft.com/office/drawing/2014/main" id="{160A1987-730A-4F6C-A99E-F8E0AF32DD9B}"/>
              </a:ext>
            </a:extLst>
          </p:cNvPr>
          <p:cNvGrpSpPr/>
          <p:nvPr/>
        </p:nvGrpSpPr>
        <p:grpSpPr>
          <a:xfrm>
            <a:off x="159580" y="1133851"/>
            <a:ext cx="4572000" cy="4582116"/>
            <a:chOff x="3303778" y="1480140"/>
            <a:chExt cx="4572000" cy="4582116"/>
          </a:xfrm>
        </p:grpSpPr>
        <p:pic>
          <p:nvPicPr>
            <p:cNvPr id="23" name="Picture 22" descr="A close up of a map&#10;&#10;Description automatically generated">
              <a:extLst>
                <a:ext uri="{FF2B5EF4-FFF2-40B4-BE49-F238E27FC236}">
                  <a16:creationId xmlns:a16="http://schemas.microsoft.com/office/drawing/2014/main" id="{F8CB9934-D379-421F-B2C9-FDCDFF4548A4}"/>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3303778" y="1490256"/>
              <a:ext cx="4572000" cy="4572000"/>
            </a:xfrm>
            <a:prstGeom prst="rect">
              <a:avLst/>
            </a:prstGeom>
          </p:spPr>
        </p:pic>
        <p:sp>
          <p:nvSpPr>
            <p:cNvPr id="43" name="TextBox 42">
              <a:extLst>
                <a:ext uri="{FF2B5EF4-FFF2-40B4-BE49-F238E27FC236}">
                  <a16:creationId xmlns:a16="http://schemas.microsoft.com/office/drawing/2014/main" id="{09FBE3E5-FA2B-41C0-90D8-BC51C63D1179}"/>
                </a:ext>
              </a:extLst>
            </p:cNvPr>
            <p:cNvSpPr txBox="1"/>
            <p:nvPr/>
          </p:nvSpPr>
          <p:spPr>
            <a:xfrm>
              <a:off x="7110056" y="1480140"/>
              <a:ext cx="765722" cy="245449"/>
            </a:xfrm>
            <a:prstGeom prst="rect">
              <a:avLst/>
            </a:prstGeom>
            <a:noFill/>
          </p:spPr>
          <p:txBody>
            <a:bodyPr wrap="square" rtlCol="0">
              <a:spAutoFit/>
            </a:bodyPr>
            <a:lstStyle/>
            <a:p>
              <a:r>
                <a:rPr lang="en-US" sz="1000" dirty="0">
                  <a:solidFill>
                    <a:schemeClr val="tx1"/>
                  </a:solidFill>
                </a:rPr>
                <a:t>Sample 2</a:t>
              </a:r>
            </a:p>
          </p:txBody>
        </p:sp>
      </p:grpSp>
      <p:grpSp>
        <p:nvGrpSpPr>
          <p:cNvPr id="27" name="Group 26">
            <a:extLst>
              <a:ext uri="{FF2B5EF4-FFF2-40B4-BE49-F238E27FC236}">
                <a16:creationId xmlns:a16="http://schemas.microsoft.com/office/drawing/2014/main" id="{8C41AE4A-7829-43D0-BC61-9C700BB1642B}"/>
              </a:ext>
            </a:extLst>
          </p:cNvPr>
          <p:cNvGrpSpPr/>
          <p:nvPr/>
        </p:nvGrpSpPr>
        <p:grpSpPr>
          <a:xfrm>
            <a:off x="159580" y="1126906"/>
            <a:ext cx="4575599" cy="4572000"/>
            <a:chOff x="3836538" y="2173166"/>
            <a:chExt cx="4575599" cy="4572000"/>
          </a:xfrm>
        </p:grpSpPr>
        <p:pic>
          <p:nvPicPr>
            <p:cNvPr id="26" name="Picture 25" descr="A screenshot of a cell phone&#10;&#10;Description automatically generated">
              <a:extLst>
                <a:ext uri="{FF2B5EF4-FFF2-40B4-BE49-F238E27FC236}">
                  <a16:creationId xmlns:a16="http://schemas.microsoft.com/office/drawing/2014/main" id="{0D9A0E4D-BE42-42E7-ACD2-1B92A64CEFC8}"/>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836538" y="2173166"/>
              <a:ext cx="4572000" cy="4572000"/>
            </a:xfrm>
            <a:prstGeom prst="rect">
              <a:avLst/>
            </a:prstGeom>
          </p:spPr>
        </p:pic>
        <p:sp>
          <p:nvSpPr>
            <p:cNvPr id="45" name="TextBox 44">
              <a:extLst>
                <a:ext uri="{FF2B5EF4-FFF2-40B4-BE49-F238E27FC236}">
                  <a16:creationId xmlns:a16="http://schemas.microsoft.com/office/drawing/2014/main" id="{ACC180B5-5BEA-4179-83B2-D5CAAF7983BF}"/>
                </a:ext>
              </a:extLst>
            </p:cNvPr>
            <p:cNvSpPr txBox="1"/>
            <p:nvPr/>
          </p:nvSpPr>
          <p:spPr>
            <a:xfrm>
              <a:off x="7646415" y="2178443"/>
              <a:ext cx="765722" cy="245449"/>
            </a:xfrm>
            <a:prstGeom prst="rect">
              <a:avLst/>
            </a:prstGeom>
            <a:noFill/>
          </p:spPr>
          <p:txBody>
            <a:bodyPr wrap="square" rtlCol="0">
              <a:spAutoFit/>
            </a:bodyPr>
            <a:lstStyle/>
            <a:p>
              <a:r>
                <a:rPr lang="en-US" sz="1000" dirty="0">
                  <a:solidFill>
                    <a:schemeClr val="tx1"/>
                  </a:solidFill>
                </a:rPr>
                <a:t>Sample 3</a:t>
              </a:r>
            </a:p>
          </p:txBody>
        </p:sp>
      </p:grpSp>
      <p:pic>
        <p:nvPicPr>
          <p:cNvPr id="9" name="音频 8">
            <a:hlinkClick r:id="" action="ppaction://media"/>
            <a:extLst>
              <a:ext uri="{FF2B5EF4-FFF2-40B4-BE49-F238E27FC236}">
                <a16:creationId xmlns:a16="http://schemas.microsoft.com/office/drawing/2014/main" id="{3425D072-B1C4-4A4A-9A1D-65B837FDDF7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032944" y="6150873"/>
            <a:ext cx="812800" cy="812800"/>
          </a:xfrm>
          <a:prstGeom prst="rect">
            <a:avLst/>
          </a:prstGeom>
        </p:spPr>
      </p:pic>
    </p:spTree>
    <p:custDataLst>
      <p:tags r:id="rId1"/>
    </p:custDataLst>
    <p:extLst>
      <p:ext uri="{BB962C8B-B14F-4D97-AF65-F5344CB8AC3E}">
        <p14:creationId xmlns:p14="http://schemas.microsoft.com/office/powerpoint/2010/main" val="947096840"/>
      </p:ext>
    </p:extLst>
  </p:cSld>
  <p:clrMapOvr>
    <a:masterClrMapping/>
  </p:clrMapOvr>
  <mc:AlternateContent xmlns:mc="http://schemas.openxmlformats.org/markup-compatibility/2006" xmlns:p14="http://schemas.microsoft.com/office/powerpoint/2010/main">
    <mc:Choice Requires="p14">
      <p:transition spd="slow" p14:dur="2000" advTm="99344"/>
    </mc:Choice>
    <mc:Fallback xmlns="">
      <p:transition spd="slow" advTm="9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69512"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7</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5630837" cy="523220"/>
          </a:xfrm>
          <a:prstGeom prst="rect">
            <a:avLst/>
          </a:prstGeom>
        </p:spPr>
        <p:txBody>
          <a:bodyPr wrap="none">
            <a:spAutoFit/>
          </a:bodyPr>
          <a:lstStyle/>
          <a:p>
            <a:r>
              <a:rPr lang="en-US" sz="2800" b="1" dirty="0">
                <a:solidFill>
                  <a:srgbClr val="000000"/>
                </a:solidFill>
                <a:latin typeface="Arial Rounded MT Bold"/>
                <a:cs typeface="Arial Rounded MT Bold"/>
              </a:rPr>
              <a:t>Molecular </a:t>
            </a:r>
            <a:r>
              <a:rPr lang="en-US" altLang="zh-CN" sz="2800" b="1" dirty="0">
                <a:solidFill>
                  <a:srgbClr val="000000"/>
                </a:solidFill>
                <a:latin typeface="Arial Rounded MT Bold"/>
                <a:cs typeface="Arial Rounded MT Bold"/>
              </a:rPr>
              <a:t>d</a:t>
            </a:r>
            <a:r>
              <a:rPr lang="en-US" sz="2800" b="1" dirty="0">
                <a:solidFill>
                  <a:srgbClr val="000000"/>
                </a:solidFill>
                <a:latin typeface="Arial Rounded MT Bold"/>
                <a:cs typeface="Arial Rounded MT Bold"/>
              </a:rPr>
              <a:t>ynamics simulation</a:t>
            </a:r>
          </a:p>
        </p:txBody>
      </p:sp>
      <p:sp>
        <p:nvSpPr>
          <p:cNvPr id="20" name="Text Box 28"/>
          <p:cNvSpPr txBox="1">
            <a:spLocks noChangeArrowheads="1"/>
          </p:cNvSpPr>
          <p:nvPr/>
        </p:nvSpPr>
        <p:spPr bwMode="auto">
          <a:xfrm>
            <a:off x="463023" y="917830"/>
            <a:ext cx="85796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spcBef>
                <a:spcPts val="0"/>
              </a:spcBef>
              <a:spcAft>
                <a:spcPts val="600"/>
              </a:spcAft>
            </a:pPr>
            <a:r>
              <a:rPr lang="en-US" altLang="zh-CN" sz="1800" u="sng" dirty="0">
                <a:solidFill>
                  <a:srgbClr val="FFFFFF"/>
                </a:solidFill>
                <a:latin typeface="Arial"/>
                <a:cs typeface="Arial"/>
              </a:rPr>
              <a:t>Objective</a:t>
            </a:r>
            <a:r>
              <a:rPr lang="en-US" altLang="zh-CN" sz="1800" dirty="0">
                <a:solidFill>
                  <a:srgbClr val="FFFFFF"/>
                </a:solidFill>
                <a:latin typeface="Arial"/>
                <a:cs typeface="Arial"/>
              </a:rPr>
              <a:t>:</a:t>
            </a:r>
          </a:p>
          <a:p>
            <a:pPr algn="just">
              <a:spcBef>
                <a:spcPts val="0"/>
              </a:spcBef>
            </a:pPr>
            <a:r>
              <a:rPr lang="en-US" altLang="zh-CN" sz="1600" dirty="0">
                <a:solidFill>
                  <a:srgbClr val="FFFFFF"/>
                </a:solidFill>
                <a:latin typeface="Arial"/>
                <a:cs typeface="Arial"/>
              </a:rPr>
              <a:t>a) does Niobrara have preferential adsorption between C</a:t>
            </a:r>
            <a:r>
              <a:rPr lang="en-US" altLang="zh-CN" sz="1600" baseline="-25000" dirty="0">
                <a:solidFill>
                  <a:srgbClr val="FFFFFF"/>
                </a:solidFill>
                <a:latin typeface="Arial"/>
                <a:cs typeface="Arial"/>
              </a:rPr>
              <a:t>10</a:t>
            </a:r>
            <a:r>
              <a:rPr lang="en-US" altLang="zh-CN" sz="1600" dirty="0">
                <a:solidFill>
                  <a:srgbClr val="FFFFFF"/>
                </a:solidFill>
                <a:latin typeface="Arial"/>
                <a:cs typeface="Arial"/>
              </a:rPr>
              <a:t> and C</a:t>
            </a:r>
            <a:r>
              <a:rPr lang="en-US" altLang="zh-CN" sz="1600" baseline="-25000" dirty="0">
                <a:solidFill>
                  <a:srgbClr val="FFFFFF"/>
                </a:solidFill>
                <a:latin typeface="Arial"/>
                <a:cs typeface="Arial"/>
              </a:rPr>
              <a:t>17</a:t>
            </a:r>
            <a:r>
              <a:rPr lang="en-US" altLang="zh-CN" sz="1600" dirty="0">
                <a:solidFill>
                  <a:srgbClr val="FFFFFF"/>
                </a:solidFill>
                <a:latin typeface="Arial"/>
                <a:cs typeface="Arial"/>
              </a:rPr>
              <a:t>?</a:t>
            </a:r>
          </a:p>
          <a:p>
            <a:pPr algn="just">
              <a:spcBef>
                <a:spcPts val="0"/>
              </a:spcBef>
            </a:pPr>
            <a:r>
              <a:rPr lang="en-US" altLang="zh-CN" sz="1600" dirty="0">
                <a:solidFill>
                  <a:srgbClr val="FFFFFF"/>
                </a:solidFill>
                <a:latin typeface="Arial"/>
                <a:cs typeface="Arial"/>
              </a:rPr>
              <a:t>b) how does CO</a:t>
            </a:r>
            <a:r>
              <a:rPr lang="en-US" altLang="zh-CN" sz="1600" baseline="-25000" dirty="0">
                <a:solidFill>
                  <a:srgbClr val="FFFFFF"/>
                </a:solidFill>
                <a:latin typeface="Arial"/>
                <a:cs typeface="Arial"/>
              </a:rPr>
              <a:t>2</a:t>
            </a:r>
            <a:r>
              <a:rPr lang="en-US" altLang="zh-CN" sz="1600" dirty="0">
                <a:solidFill>
                  <a:srgbClr val="FFFFFF"/>
                </a:solidFill>
                <a:latin typeface="Arial"/>
                <a:cs typeface="Arial"/>
              </a:rPr>
              <a:t> mitigate the sieving effect?</a:t>
            </a:r>
            <a:endParaRPr lang="en-US" altLang="zh-CN" sz="1400" dirty="0">
              <a:solidFill>
                <a:srgbClr val="FFFFFF"/>
              </a:solidFill>
              <a:latin typeface="Arial"/>
              <a:cs typeface="Arial"/>
            </a:endParaRPr>
          </a:p>
        </p:txBody>
      </p:sp>
      <p:pic>
        <p:nvPicPr>
          <p:cNvPr id="23" name="Picture 22" descr="A close up of a map&#10;&#10;Description automatically generated">
            <a:extLst>
              <a:ext uri="{FF2B5EF4-FFF2-40B4-BE49-F238E27FC236}">
                <a16:creationId xmlns:a16="http://schemas.microsoft.com/office/drawing/2014/main" id="{7EE6D04B-E564-4D4A-9D59-5AC5CD70FD92}"/>
              </a:ext>
            </a:extLst>
          </p:cNvPr>
          <p:cNvPicPr>
            <a:picLocks noChangeAspect="1"/>
          </p:cNvPicPr>
          <p:nvPr/>
        </p:nvPicPr>
        <p:blipFill>
          <a:blip r:embed="rId6"/>
          <a:stretch>
            <a:fillRect/>
          </a:stretch>
        </p:blipFill>
        <p:spPr>
          <a:xfrm>
            <a:off x="1182964" y="1918503"/>
            <a:ext cx="6778071" cy="2649708"/>
          </a:xfrm>
          <a:prstGeom prst="rect">
            <a:avLst/>
          </a:prstGeom>
        </p:spPr>
      </p:pic>
      <p:sp>
        <p:nvSpPr>
          <p:cNvPr id="24" name="Content Placeholder 2">
            <a:extLst>
              <a:ext uri="{FF2B5EF4-FFF2-40B4-BE49-F238E27FC236}">
                <a16:creationId xmlns:a16="http://schemas.microsoft.com/office/drawing/2014/main" id="{CB84B7A1-ED61-47D2-AAD5-0C8101E33434}"/>
              </a:ext>
            </a:extLst>
          </p:cNvPr>
          <p:cNvSpPr txBox="1">
            <a:spLocks/>
          </p:cNvSpPr>
          <p:nvPr/>
        </p:nvSpPr>
        <p:spPr>
          <a:xfrm>
            <a:off x="463023" y="4559053"/>
            <a:ext cx="8329576" cy="4915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altLang="zh-CN" sz="1200" dirty="0">
                <a:solidFill>
                  <a:schemeClr val="bg1"/>
                </a:solidFill>
                <a:latin typeface="Arial" panose="020B0604020202020204" pitchFamily="34" charset="0"/>
                <a:cs typeface="Arial" panose="020B0604020202020204" pitchFamily="34" charset="0"/>
              </a:rPr>
              <a:t>Snapshot of molecular dynamic simulation system with CO</a:t>
            </a:r>
            <a:r>
              <a:rPr lang="en-US" altLang="zh-CN" sz="1200" baseline="-25000" dirty="0">
                <a:solidFill>
                  <a:schemeClr val="bg1"/>
                </a:solidFill>
                <a:latin typeface="Arial" panose="020B0604020202020204" pitchFamily="34" charset="0"/>
                <a:cs typeface="Arial" panose="020B0604020202020204" pitchFamily="34" charset="0"/>
              </a:rPr>
              <a:t>2</a:t>
            </a:r>
            <a:r>
              <a:rPr lang="en-US" altLang="zh-CN" sz="1200" dirty="0">
                <a:solidFill>
                  <a:schemeClr val="bg1"/>
                </a:solidFill>
                <a:latin typeface="Arial" panose="020B0604020202020204" pitchFamily="34" charset="0"/>
                <a:cs typeface="Arial" panose="020B0604020202020204" pitchFamily="34" charset="0"/>
              </a:rPr>
              <a:t> (a) and without CO</a:t>
            </a:r>
            <a:r>
              <a:rPr lang="en-US" altLang="zh-CN" sz="1200" baseline="-25000" dirty="0">
                <a:solidFill>
                  <a:schemeClr val="bg1"/>
                </a:solidFill>
                <a:latin typeface="Arial" panose="020B0604020202020204" pitchFamily="34" charset="0"/>
                <a:cs typeface="Arial" panose="020B0604020202020204" pitchFamily="34" charset="0"/>
              </a:rPr>
              <a:t>2 </a:t>
            </a:r>
            <a:r>
              <a:rPr lang="en-US" altLang="zh-CN" sz="1200" dirty="0">
                <a:solidFill>
                  <a:schemeClr val="bg1"/>
                </a:solidFill>
                <a:latin typeface="Arial" panose="020B0604020202020204" pitchFamily="34" charset="0"/>
                <a:cs typeface="Arial" panose="020B0604020202020204" pitchFamily="34" charset="0"/>
              </a:rPr>
              <a:t> (c).</a:t>
            </a:r>
          </a:p>
          <a:p>
            <a:pPr marL="0" indent="0" algn="ctr">
              <a:lnSpc>
                <a:spcPct val="100000"/>
              </a:lnSpc>
              <a:spcBef>
                <a:spcPts val="0"/>
              </a:spcBef>
              <a:buNone/>
            </a:pPr>
            <a:r>
              <a:rPr lang="en-US" altLang="zh-CN" sz="1200" dirty="0">
                <a:solidFill>
                  <a:schemeClr val="bg1"/>
                </a:solidFill>
                <a:latin typeface="Arial" panose="020B0604020202020204" pitchFamily="34" charset="0"/>
                <a:cs typeface="Arial" panose="020B0604020202020204" pitchFamily="34" charset="0"/>
              </a:rPr>
              <a:t>Density profile of hydrocarbon mixtures near calcite surface based on center of mass with CO</a:t>
            </a:r>
            <a:r>
              <a:rPr lang="en-US" altLang="zh-CN" sz="1200" baseline="-25000" dirty="0">
                <a:solidFill>
                  <a:schemeClr val="bg1"/>
                </a:solidFill>
                <a:latin typeface="Arial" panose="020B0604020202020204" pitchFamily="34" charset="0"/>
                <a:cs typeface="Arial" panose="020B0604020202020204" pitchFamily="34" charset="0"/>
              </a:rPr>
              <a:t>2</a:t>
            </a:r>
            <a:r>
              <a:rPr lang="en-US" altLang="zh-CN" sz="1200" dirty="0">
                <a:solidFill>
                  <a:schemeClr val="bg1"/>
                </a:solidFill>
                <a:latin typeface="Arial" panose="020B0604020202020204" pitchFamily="34" charset="0"/>
                <a:cs typeface="Arial" panose="020B0604020202020204" pitchFamily="34" charset="0"/>
              </a:rPr>
              <a:t> (b) and without CO</a:t>
            </a:r>
            <a:r>
              <a:rPr lang="en-US" altLang="zh-CN" sz="1200" baseline="-25000" dirty="0">
                <a:solidFill>
                  <a:schemeClr val="bg1"/>
                </a:solidFill>
                <a:latin typeface="Arial" panose="020B0604020202020204" pitchFamily="34" charset="0"/>
                <a:cs typeface="Arial" panose="020B0604020202020204" pitchFamily="34" charset="0"/>
              </a:rPr>
              <a:t>2</a:t>
            </a:r>
            <a:r>
              <a:rPr lang="en-US" altLang="zh-CN" sz="1200" dirty="0">
                <a:solidFill>
                  <a:schemeClr val="bg1"/>
                </a:solidFill>
                <a:latin typeface="Arial" panose="020B0604020202020204" pitchFamily="34" charset="0"/>
                <a:cs typeface="Arial" panose="020B0604020202020204" pitchFamily="34" charset="0"/>
              </a:rPr>
              <a:t> (d).</a:t>
            </a:r>
          </a:p>
        </p:txBody>
      </p:sp>
      <p:sp>
        <p:nvSpPr>
          <p:cNvPr id="25" name="Text Box 28">
            <a:extLst>
              <a:ext uri="{FF2B5EF4-FFF2-40B4-BE49-F238E27FC236}">
                <a16:creationId xmlns:a16="http://schemas.microsoft.com/office/drawing/2014/main" id="{522CECFA-455B-4C2E-BC46-F9AF512890D6}"/>
              </a:ext>
            </a:extLst>
          </p:cNvPr>
          <p:cNvSpPr txBox="1">
            <a:spLocks noChangeArrowheads="1"/>
          </p:cNvSpPr>
          <p:nvPr/>
        </p:nvSpPr>
        <p:spPr bwMode="auto">
          <a:xfrm>
            <a:off x="436755" y="5101102"/>
            <a:ext cx="8579601"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spcBef>
                <a:spcPts val="0"/>
              </a:spcBef>
              <a:spcAft>
                <a:spcPts val="600"/>
              </a:spcAft>
            </a:pPr>
            <a:r>
              <a:rPr lang="en-US" altLang="zh-CN" sz="1800" u="sng" dirty="0">
                <a:solidFill>
                  <a:srgbClr val="FFFFFF"/>
                </a:solidFill>
                <a:latin typeface="Arial"/>
                <a:cs typeface="Arial"/>
              </a:rPr>
              <a:t>Findings</a:t>
            </a:r>
            <a:r>
              <a:rPr lang="en-US" altLang="zh-CN" sz="1800" dirty="0">
                <a:solidFill>
                  <a:srgbClr val="FFFFFF"/>
                </a:solidFill>
                <a:latin typeface="Arial"/>
                <a:cs typeface="Arial"/>
              </a:rPr>
              <a:t>:</a:t>
            </a:r>
          </a:p>
          <a:p>
            <a:pPr algn="just">
              <a:spcBef>
                <a:spcPts val="0"/>
              </a:spcBef>
              <a:buAutoNum type="alphaLcParenR"/>
            </a:pPr>
            <a:r>
              <a:rPr lang="en-US" altLang="zh-CN" sz="1600" dirty="0">
                <a:solidFill>
                  <a:srgbClr val="FFFFFF"/>
                </a:solidFill>
                <a:latin typeface="Arial"/>
                <a:cs typeface="Arial"/>
              </a:rPr>
              <a:t> Niobrara sample adsorbs more C</a:t>
            </a:r>
            <a:r>
              <a:rPr lang="en-US" altLang="zh-CN" sz="1600" baseline="-25000" dirty="0">
                <a:solidFill>
                  <a:srgbClr val="FFFFFF"/>
                </a:solidFill>
                <a:latin typeface="Arial"/>
                <a:cs typeface="Arial"/>
              </a:rPr>
              <a:t>17</a:t>
            </a:r>
            <a:r>
              <a:rPr lang="en-US" altLang="zh-CN" sz="1600" dirty="0">
                <a:solidFill>
                  <a:srgbClr val="FFFFFF"/>
                </a:solidFill>
                <a:latin typeface="Arial"/>
                <a:cs typeface="Arial"/>
              </a:rPr>
              <a:t> than C</a:t>
            </a:r>
            <a:r>
              <a:rPr lang="en-US" altLang="zh-CN" sz="1600" baseline="-25000" dirty="0">
                <a:solidFill>
                  <a:srgbClr val="FFFFFF"/>
                </a:solidFill>
                <a:latin typeface="Arial"/>
                <a:cs typeface="Arial"/>
              </a:rPr>
              <a:t>10</a:t>
            </a:r>
            <a:r>
              <a:rPr lang="en-US" altLang="zh-CN" sz="1600" dirty="0">
                <a:solidFill>
                  <a:srgbClr val="FFFFFF"/>
                </a:solidFill>
                <a:latin typeface="Arial"/>
                <a:cs typeface="Arial"/>
              </a:rPr>
              <a:t>.</a:t>
            </a:r>
          </a:p>
          <a:p>
            <a:pPr algn="just">
              <a:spcBef>
                <a:spcPts val="0"/>
              </a:spcBef>
              <a:buAutoNum type="alphaLcParenR"/>
            </a:pPr>
            <a:r>
              <a:rPr lang="en-US" altLang="zh-CN" sz="1600" dirty="0">
                <a:solidFill>
                  <a:srgbClr val="FFFFFF"/>
                </a:solidFill>
                <a:latin typeface="Arial"/>
                <a:cs typeface="Arial"/>
              </a:rPr>
              <a:t> adsorbed C</a:t>
            </a:r>
            <a:r>
              <a:rPr lang="en-US" altLang="zh-CN" sz="1600" baseline="-25000" dirty="0">
                <a:solidFill>
                  <a:srgbClr val="FFFFFF"/>
                </a:solidFill>
                <a:latin typeface="Arial"/>
                <a:cs typeface="Arial"/>
              </a:rPr>
              <a:t>17</a:t>
            </a:r>
            <a:r>
              <a:rPr lang="en-US" altLang="zh-CN" sz="1600" dirty="0">
                <a:solidFill>
                  <a:srgbClr val="FFFFFF"/>
                </a:solidFill>
                <a:latin typeface="Arial"/>
                <a:cs typeface="Arial"/>
              </a:rPr>
              <a:t> and C</a:t>
            </a:r>
            <a:r>
              <a:rPr lang="en-US" altLang="zh-CN" sz="1600" baseline="-25000" dirty="0">
                <a:solidFill>
                  <a:srgbClr val="FFFFFF"/>
                </a:solidFill>
                <a:latin typeface="Arial"/>
                <a:cs typeface="Arial"/>
              </a:rPr>
              <a:t>10</a:t>
            </a:r>
            <a:r>
              <a:rPr lang="en-US" altLang="zh-CN" sz="1600" dirty="0">
                <a:solidFill>
                  <a:srgbClr val="FFFFFF"/>
                </a:solidFill>
                <a:latin typeface="Arial"/>
                <a:cs typeface="Arial"/>
              </a:rPr>
              <a:t> are released due to injected CO</a:t>
            </a:r>
            <a:r>
              <a:rPr lang="en-US" altLang="zh-CN" sz="1600" baseline="-25000" dirty="0">
                <a:solidFill>
                  <a:srgbClr val="FFFFFF"/>
                </a:solidFill>
                <a:latin typeface="Arial"/>
                <a:cs typeface="Arial"/>
              </a:rPr>
              <a:t>2</a:t>
            </a:r>
            <a:r>
              <a:rPr lang="en-US" altLang="zh-CN" sz="1600" dirty="0">
                <a:solidFill>
                  <a:srgbClr val="FFFFFF"/>
                </a:solidFill>
                <a:latin typeface="Arial"/>
                <a:cs typeface="Arial"/>
              </a:rPr>
              <a:t>.</a:t>
            </a:r>
          </a:p>
        </p:txBody>
      </p:sp>
      <p:sp>
        <p:nvSpPr>
          <p:cNvPr id="21" name="TextBox 20">
            <a:extLst>
              <a:ext uri="{FF2B5EF4-FFF2-40B4-BE49-F238E27FC236}">
                <a16:creationId xmlns:a16="http://schemas.microsoft.com/office/drawing/2014/main" id="{3C5CA23E-103F-4B5F-ABC2-A5B331F78E1C}"/>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音频 6">
            <a:hlinkClick r:id="" action="ppaction://media"/>
            <a:extLst>
              <a:ext uri="{FF2B5EF4-FFF2-40B4-BE49-F238E27FC236}">
                <a16:creationId xmlns:a16="http://schemas.microsoft.com/office/drawing/2014/main" id="{2724DCCF-C052-334E-8253-29983CA44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2944" y="6150873"/>
            <a:ext cx="812800" cy="812800"/>
          </a:xfrm>
          <a:prstGeom prst="rect">
            <a:avLst/>
          </a:prstGeom>
        </p:spPr>
      </p:pic>
    </p:spTree>
    <p:extLst>
      <p:ext uri="{BB962C8B-B14F-4D97-AF65-F5344CB8AC3E}">
        <p14:creationId xmlns:p14="http://schemas.microsoft.com/office/powerpoint/2010/main" val="3576996883"/>
      </p:ext>
    </p:extLst>
  </p:cSld>
  <p:clrMapOvr>
    <a:masterClrMapping/>
  </p:clrMapOvr>
  <mc:AlternateContent xmlns:mc="http://schemas.openxmlformats.org/markup-compatibility/2006" xmlns:p14="http://schemas.microsoft.com/office/powerpoint/2010/main">
    <mc:Choice Requires="p14">
      <p:transition spd="slow" p14:dur="2000" advTm="82282"/>
    </mc:Choice>
    <mc:Fallback xmlns="">
      <p:transition spd="slow" advTm="82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8</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5623912" cy="523220"/>
          </a:xfrm>
          <a:prstGeom prst="rect">
            <a:avLst/>
          </a:prstGeom>
        </p:spPr>
        <p:txBody>
          <a:bodyPr wrap="none">
            <a:spAutoFit/>
          </a:bodyPr>
          <a:lstStyle/>
          <a:p>
            <a:r>
              <a:rPr lang="en-US" sz="2800" b="1" dirty="0">
                <a:solidFill>
                  <a:srgbClr val="000000"/>
                </a:solidFill>
                <a:latin typeface="Arial Rounded MT Bold"/>
                <a:cs typeface="Arial Rounded MT Bold"/>
              </a:rPr>
              <a:t>1-D flow model – binary mixture</a:t>
            </a:r>
          </a:p>
        </p:txBody>
      </p:sp>
      <p:grpSp>
        <p:nvGrpSpPr>
          <p:cNvPr id="20" name="Group 19">
            <a:extLst>
              <a:ext uri="{FF2B5EF4-FFF2-40B4-BE49-F238E27FC236}">
                <a16:creationId xmlns:a16="http://schemas.microsoft.com/office/drawing/2014/main" id="{10E4D6F4-D687-4A13-BC64-E9D081ACAE64}"/>
              </a:ext>
            </a:extLst>
          </p:cNvPr>
          <p:cNvGrpSpPr/>
          <p:nvPr/>
        </p:nvGrpSpPr>
        <p:grpSpPr>
          <a:xfrm>
            <a:off x="1146587" y="1425515"/>
            <a:ext cx="1992971" cy="1198786"/>
            <a:chOff x="1367789" y="578527"/>
            <a:chExt cx="2988171" cy="2009323"/>
          </a:xfrm>
        </p:grpSpPr>
        <p:sp>
          <p:nvSpPr>
            <p:cNvPr id="23" name="Cube 22">
              <a:extLst>
                <a:ext uri="{FF2B5EF4-FFF2-40B4-BE49-F238E27FC236}">
                  <a16:creationId xmlns:a16="http://schemas.microsoft.com/office/drawing/2014/main" id="{B477EB59-C5F6-4518-BE7E-A4582B9DA41E}"/>
                </a:ext>
              </a:extLst>
            </p:cNvPr>
            <p:cNvSpPr/>
            <p:nvPr/>
          </p:nvSpPr>
          <p:spPr>
            <a:xfrm>
              <a:off x="2057947" y="1055195"/>
              <a:ext cx="1371010" cy="1532655"/>
            </a:xfrm>
            <a:prstGeom prst="cube">
              <a:avLst/>
            </a:prstGeom>
            <a:solidFill>
              <a:srgbClr val="FFFFFF"/>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TextBox 23">
              <a:extLst>
                <a:ext uri="{FF2B5EF4-FFF2-40B4-BE49-F238E27FC236}">
                  <a16:creationId xmlns:a16="http://schemas.microsoft.com/office/drawing/2014/main" id="{9CDE7CDD-D798-4379-B704-617C3B1F7189}"/>
                </a:ext>
              </a:extLst>
            </p:cNvPr>
            <p:cNvSpPr txBox="1"/>
            <p:nvPr/>
          </p:nvSpPr>
          <p:spPr>
            <a:xfrm>
              <a:off x="1367789" y="1420382"/>
              <a:ext cx="741310" cy="412699"/>
            </a:xfrm>
            <a:prstGeom prst="rect">
              <a:avLst/>
            </a:prstGeom>
            <a:noFill/>
            <a:ln>
              <a:noFill/>
            </a:ln>
          </p:spPr>
          <p:txBody>
            <a:bodyPr wrap="square" rtlCol="0">
              <a:spAutoFit/>
            </a:bodyPr>
            <a:lstStyle/>
            <a:p>
              <a:r>
                <a:rPr lang="en-US" sz="1000" dirty="0"/>
                <a:t>influx</a:t>
              </a:r>
              <a:endParaRPr lang="en-US" sz="1600" dirty="0"/>
            </a:p>
          </p:txBody>
        </p:sp>
        <p:cxnSp>
          <p:nvCxnSpPr>
            <p:cNvPr id="27" name="Straight Arrow Connector 26">
              <a:extLst>
                <a:ext uri="{FF2B5EF4-FFF2-40B4-BE49-F238E27FC236}">
                  <a16:creationId xmlns:a16="http://schemas.microsoft.com/office/drawing/2014/main" id="{095EAEE4-317C-4879-8559-51DFAE10FD73}"/>
                </a:ext>
              </a:extLst>
            </p:cNvPr>
            <p:cNvCxnSpPr>
              <a:cxnSpLocks/>
            </p:cNvCxnSpPr>
            <p:nvPr/>
          </p:nvCxnSpPr>
          <p:spPr>
            <a:xfrm>
              <a:off x="1514991" y="1837285"/>
              <a:ext cx="44690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3608F16-0FC4-4A8A-97C5-7044EA6E3951}"/>
                </a:ext>
              </a:extLst>
            </p:cNvPr>
            <p:cNvCxnSpPr>
              <a:cxnSpLocks/>
            </p:cNvCxnSpPr>
            <p:nvPr/>
          </p:nvCxnSpPr>
          <p:spPr>
            <a:xfrm>
              <a:off x="3608517" y="1821523"/>
              <a:ext cx="44690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0C7EF4A-6C82-4AA4-8E91-090F4C8D5DA9}"/>
                </a:ext>
              </a:extLst>
            </p:cNvPr>
            <p:cNvSpPr txBox="1"/>
            <p:nvPr/>
          </p:nvSpPr>
          <p:spPr>
            <a:xfrm>
              <a:off x="3424243" y="1369195"/>
              <a:ext cx="931717" cy="412699"/>
            </a:xfrm>
            <a:prstGeom prst="rect">
              <a:avLst/>
            </a:prstGeom>
            <a:noFill/>
            <a:ln>
              <a:noFill/>
            </a:ln>
          </p:spPr>
          <p:txBody>
            <a:bodyPr wrap="square" rtlCol="0">
              <a:spAutoFit/>
            </a:bodyPr>
            <a:lstStyle/>
            <a:p>
              <a:r>
                <a:rPr lang="en-US" sz="1000" dirty="0"/>
                <a:t>outflux</a:t>
              </a:r>
            </a:p>
          </p:txBody>
        </p:sp>
        <p:sp>
          <p:nvSpPr>
            <p:cNvPr id="30" name="TextBox 29">
              <a:extLst>
                <a:ext uri="{FF2B5EF4-FFF2-40B4-BE49-F238E27FC236}">
                  <a16:creationId xmlns:a16="http://schemas.microsoft.com/office/drawing/2014/main" id="{D4611587-4A8C-49D2-BB07-F20F7E304EE9}"/>
                </a:ext>
              </a:extLst>
            </p:cNvPr>
            <p:cNvSpPr txBox="1"/>
            <p:nvPr/>
          </p:nvSpPr>
          <p:spPr>
            <a:xfrm>
              <a:off x="2243357" y="578527"/>
              <a:ext cx="1433525" cy="412699"/>
            </a:xfrm>
            <a:prstGeom prst="rect">
              <a:avLst/>
            </a:prstGeom>
            <a:noFill/>
            <a:ln>
              <a:noFill/>
            </a:ln>
          </p:spPr>
          <p:txBody>
            <a:bodyPr wrap="square" rtlCol="0">
              <a:spAutoFit/>
            </a:bodyPr>
            <a:lstStyle/>
            <a:p>
              <a:r>
                <a:rPr lang="en-US" sz="1000" dirty="0"/>
                <a:t>accumulation</a:t>
              </a:r>
              <a:endParaRPr lang="en-US" sz="1400" dirty="0"/>
            </a:p>
          </p:txBody>
        </p: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913A992-6A3B-4B9A-9FFD-DEEDE5283ACE}"/>
                  </a:ext>
                </a:extLst>
              </p:cNvPr>
              <p:cNvSpPr txBox="1"/>
              <p:nvPr/>
            </p:nvSpPr>
            <p:spPr>
              <a:xfrm>
                <a:off x="2032516" y="2702432"/>
                <a:ext cx="2689050" cy="2616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1100" b="0" i="0" smtClean="0">
                          <a:latin typeface="Cambria Math" panose="02040503050406030204" pitchFamily="18" charset="0"/>
                        </a:rPr>
                        <m:t>i</m:t>
                      </m:r>
                      <m:r>
                        <m:rPr>
                          <m:sty m:val="p"/>
                        </m:rPr>
                        <a:rPr lang="en-US" sz="1100" b="0" i="0">
                          <a:latin typeface="Cambria Math" panose="02040503050406030204" pitchFamily="18" charset="0"/>
                        </a:rPr>
                        <m:t>nflux</m:t>
                      </m:r>
                      <m:r>
                        <a:rPr lang="en-US" sz="1100" b="0" i="0">
                          <a:latin typeface="Cambria Math" panose="02040503050406030204" pitchFamily="18" charset="0"/>
                        </a:rPr>
                        <m:t>−</m:t>
                      </m:r>
                      <m:r>
                        <m:rPr>
                          <m:sty m:val="p"/>
                        </m:rPr>
                        <a:rPr lang="en-US" sz="1100" b="0" i="0">
                          <a:latin typeface="Cambria Math" panose="02040503050406030204" pitchFamily="18" charset="0"/>
                        </a:rPr>
                        <m:t>outflux</m:t>
                      </m:r>
                      <m:r>
                        <a:rPr lang="en-US" sz="1100" b="0" i="0">
                          <a:latin typeface="Cambria Math" panose="02040503050406030204" pitchFamily="18" charset="0"/>
                        </a:rPr>
                        <m:t>=</m:t>
                      </m:r>
                      <m:r>
                        <m:rPr>
                          <m:sty m:val="p"/>
                        </m:rPr>
                        <a:rPr lang="en-US" sz="1100" b="0" i="0">
                          <a:latin typeface="Cambria Math" panose="02040503050406030204" pitchFamily="18" charset="0"/>
                        </a:rPr>
                        <m:t>accumulation</m:t>
                      </m:r>
                    </m:oMath>
                  </m:oMathPara>
                </a14:m>
                <a:endParaRPr lang="en-US" sz="1100" dirty="0"/>
              </a:p>
            </p:txBody>
          </p:sp>
        </mc:Choice>
        <mc:Fallback xmlns="">
          <p:sp>
            <p:nvSpPr>
              <p:cNvPr id="31" name="TextBox 30">
                <a:extLst>
                  <a:ext uri="{FF2B5EF4-FFF2-40B4-BE49-F238E27FC236}">
                    <a16:creationId xmlns:a16="http://schemas.microsoft.com/office/drawing/2014/main" id="{3913A992-6A3B-4B9A-9FFD-DEEDE5283ACE}"/>
                  </a:ext>
                </a:extLst>
              </p:cNvPr>
              <p:cNvSpPr txBox="1">
                <a:spLocks noRot="1" noChangeAspect="1" noMove="1" noResize="1" noEditPoints="1" noAdjustHandles="1" noChangeArrowheads="1" noChangeShapeType="1" noTextEdit="1"/>
              </p:cNvSpPr>
              <p:nvPr/>
            </p:nvSpPr>
            <p:spPr>
              <a:xfrm>
                <a:off x="2032516" y="2702432"/>
                <a:ext cx="2689050" cy="261610"/>
              </a:xfrm>
              <a:prstGeom prst="rect">
                <a:avLst/>
              </a:prstGeom>
              <a:blipFill>
                <a:blip r:embed="rId6"/>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3B94FC4-8EA2-4C17-BD11-3AA79B3D60C0}"/>
              </a:ext>
            </a:extLst>
          </p:cNvPr>
          <p:cNvGrpSpPr/>
          <p:nvPr/>
        </p:nvGrpSpPr>
        <p:grpSpPr>
          <a:xfrm>
            <a:off x="165654" y="3854230"/>
            <a:ext cx="4534328" cy="1435634"/>
            <a:chOff x="1905620" y="1027926"/>
            <a:chExt cx="5245169" cy="2101795"/>
          </a:xfrm>
        </p:grpSpPr>
        <p:grpSp>
          <p:nvGrpSpPr>
            <p:cNvPr id="40" name="Group 39">
              <a:extLst>
                <a:ext uri="{FF2B5EF4-FFF2-40B4-BE49-F238E27FC236}">
                  <a16:creationId xmlns:a16="http://schemas.microsoft.com/office/drawing/2014/main" id="{9C07FAE0-F815-48BB-ACAE-9A681543C3F5}"/>
                </a:ext>
              </a:extLst>
            </p:cNvPr>
            <p:cNvGrpSpPr/>
            <p:nvPr/>
          </p:nvGrpSpPr>
          <p:grpSpPr>
            <a:xfrm>
              <a:off x="1905620" y="1027926"/>
              <a:ext cx="5245169" cy="2101795"/>
              <a:chOff x="1905620" y="1027926"/>
              <a:chExt cx="5245169" cy="2101795"/>
            </a:xfrm>
          </p:grpSpPr>
          <p:grpSp>
            <p:nvGrpSpPr>
              <p:cNvPr id="44" name="Group 43">
                <a:extLst>
                  <a:ext uri="{FF2B5EF4-FFF2-40B4-BE49-F238E27FC236}">
                    <a16:creationId xmlns:a16="http://schemas.microsoft.com/office/drawing/2014/main" id="{9C4FD9FF-588E-4404-B230-FE49C6DF5EC9}"/>
                  </a:ext>
                </a:extLst>
              </p:cNvPr>
              <p:cNvGrpSpPr/>
              <p:nvPr/>
            </p:nvGrpSpPr>
            <p:grpSpPr>
              <a:xfrm>
                <a:off x="1905620" y="1027926"/>
                <a:ext cx="5245169" cy="2101795"/>
                <a:chOff x="1905620" y="1027926"/>
                <a:chExt cx="5245169" cy="2101795"/>
              </a:xfrm>
            </p:grpSpPr>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E880A956-FD43-4F25-AD1C-8BED8F4686A4}"/>
                        </a:ext>
                      </a:extLst>
                    </p:cNvPr>
                    <p:cNvSpPr/>
                    <p:nvPr/>
                  </p:nvSpPr>
                  <p:spPr>
                    <a:xfrm>
                      <a:off x="1959430" y="1027926"/>
                      <a:ext cx="4792436" cy="7549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m:t>
                            </m:r>
                            <m:r>
                              <a:rPr lang="en-US" sz="1400" b="1" i="1">
                                <a:latin typeface="Cambria Math" panose="02040503050406030204" pitchFamily="18" charset="0"/>
                              </a:rPr>
                              <m:t>𝜵</m:t>
                            </m:r>
                            <m:r>
                              <a:rPr lang="en-US" sz="1400" b="1" i="1">
                                <a:latin typeface="Cambria Math" panose="02040503050406030204" pitchFamily="18" charset="0"/>
                              </a:rPr>
                              <m:t>∙</m:t>
                            </m:r>
                            <m:sSub>
                              <m:sSubPr>
                                <m:ctrlPr>
                                  <a:rPr lang="en-US" sz="1400" b="1" i="1" smtClean="0">
                                    <a:latin typeface="Cambria Math" panose="02040503050406030204" pitchFamily="18" charset="0"/>
                                  </a:rPr>
                                </m:ctrlPr>
                              </m:sSubPr>
                              <m:e>
                                <m:acc>
                                  <m:accPr>
                                    <m:chr m:val="⃗"/>
                                    <m:ctrlPr>
                                      <a:rPr lang="en-US" sz="1400" b="1" i="1" smtClean="0">
                                        <a:latin typeface="Cambria Math" panose="02040503050406030204" pitchFamily="18" charset="0"/>
                                      </a:rPr>
                                    </m:ctrlPr>
                                  </m:accPr>
                                  <m:e>
                                    <m:r>
                                      <a:rPr lang="en-US" sz="1400" b="1" i="1">
                                        <a:latin typeface="Cambria Math" panose="02040503050406030204" pitchFamily="18" charset="0"/>
                                      </a:rPr>
                                      <m:t>𝑱</m:t>
                                    </m:r>
                                  </m:e>
                                </m:acc>
                              </m:e>
                              <m:sub>
                                <m:r>
                                  <a:rPr lang="en-US" sz="1400" b="1" i="1" smtClean="0">
                                    <a:latin typeface="Cambria Math" panose="02040503050406030204" pitchFamily="18" charset="0"/>
                                  </a:rPr>
                                  <m:t>𝒊</m:t>
                                </m:r>
                              </m:sub>
                            </m:sSub>
                            <m:r>
                              <a:rPr lang="en-US" sz="1400" b="1" i="1" smtClean="0">
                                <a:latin typeface="Cambria Math" panose="02040503050406030204" pitchFamily="18" charset="0"/>
                              </a:rPr>
                              <m:t>  </m:t>
                            </m:r>
                            <m:r>
                              <a:rPr lang="en-US" sz="1400" b="1" i="1">
                                <a:latin typeface="Cambria Math" panose="02040503050406030204" pitchFamily="18" charset="0"/>
                              </a:rPr>
                              <m:t>−</m:t>
                            </m:r>
                            <m:r>
                              <a:rPr lang="en-US" sz="1400" b="1" i="1" smtClean="0">
                                <a:latin typeface="Cambria Math" panose="02040503050406030204" pitchFamily="18" charset="0"/>
                              </a:rPr>
                              <m:t>  </m:t>
                            </m:r>
                            <m:r>
                              <a:rPr lang="en-US" sz="1400" b="1" i="1">
                                <a:latin typeface="Cambria Math" panose="02040503050406030204" pitchFamily="18" charset="0"/>
                              </a:rPr>
                              <m:t>𝛁</m:t>
                            </m:r>
                            <m:d>
                              <m:dPr>
                                <m:ctrlPr>
                                  <a:rPr lang="en-US" sz="1400" b="1" i="1">
                                    <a:latin typeface="Cambria Math" panose="02040503050406030204" pitchFamily="18" charset="0"/>
                                  </a:rPr>
                                </m:ctrlPr>
                              </m:dPr>
                              <m:e>
                                <m:acc>
                                  <m:accPr>
                                    <m:chr m:val="⃗"/>
                                    <m:ctrlPr>
                                      <a:rPr lang="en-US" sz="1400" b="1" i="1">
                                        <a:latin typeface="Cambria Math" panose="02040503050406030204" pitchFamily="18" charset="0"/>
                                      </a:rPr>
                                    </m:ctrlPr>
                                  </m:accPr>
                                  <m:e>
                                    <m:r>
                                      <a:rPr lang="en-US" sz="1400" b="1" i="1">
                                        <a:latin typeface="Cambria Math" panose="02040503050406030204" pitchFamily="18" charset="0"/>
                                      </a:rPr>
                                      <m:t>𝒗</m:t>
                                    </m:r>
                                  </m:e>
                                </m:acc>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𝒄</m:t>
                                    </m:r>
                                  </m:e>
                                  <m:sub>
                                    <m:r>
                                      <a:rPr lang="en-US" sz="1400" b="1" i="1" smtClean="0">
                                        <a:latin typeface="Cambria Math" panose="02040503050406030204" pitchFamily="18" charset="0"/>
                                      </a:rPr>
                                      <m:t>𝒊</m:t>
                                    </m:r>
                                  </m:sub>
                                </m:sSub>
                              </m:e>
                            </m:d>
                            <m:r>
                              <a:rPr lang="en-US" sz="1400" b="1" i="1" smtClean="0">
                                <a:latin typeface="Cambria Math" panose="02040503050406030204" pitchFamily="18" charset="0"/>
                              </a:rPr>
                              <m:t>  </m:t>
                            </m:r>
                            <m:r>
                              <a:rPr lang="en-US" sz="1400" b="1" i="1">
                                <a:latin typeface="Cambria Math" panose="02040503050406030204" pitchFamily="18" charset="0"/>
                              </a:rPr>
                              <m:t>=</m:t>
                            </m:r>
                            <m:r>
                              <a:rPr lang="en-US" sz="1400" b="1" i="1" smtClean="0">
                                <a:latin typeface="Cambria Math" panose="02040503050406030204" pitchFamily="18" charset="0"/>
                              </a:rPr>
                              <m:t>  </m:t>
                            </m:r>
                            <m:r>
                              <a:rPr lang="en-US" sz="1400" b="1" i="1">
                                <a:latin typeface="Cambria Math" panose="02040503050406030204" pitchFamily="18" charset="0"/>
                              </a:rPr>
                              <m:t>𝝓</m:t>
                            </m:r>
                            <m:f>
                              <m:fPr>
                                <m:ctrlPr>
                                  <a:rPr lang="en-US" sz="1400" b="1" i="1">
                                    <a:latin typeface="Cambria Math" panose="02040503050406030204" pitchFamily="18" charset="0"/>
                                  </a:rPr>
                                </m:ctrlPr>
                              </m:fPr>
                              <m:num>
                                <m:r>
                                  <a:rPr lang="en-US" sz="1400" b="1" i="1">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𝒄</m:t>
                                    </m:r>
                                  </m:e>
                                  <m:sub>
                                    <m:r>
                                      <a:rPr lang="en-US" sz="1400" b="1" i="1" smtClean="0">
                                        <a:latin typeface="Cambria Math" panose="02040503050406030204" pitchFamily="18" charset="0"/>
                                      </a:rPr>
                                      <m:t>𝒊</m:t>
                                    </m:r>
                                  </m:sub>
                                </m:sSub>
                              </m:num>
                              <m:den>
                                <m:r>
                                  <a:rPr lang="en-US" sz="1400" b="1" i="1">
                                    <a:latin typeface="Cambria Math" panose="02040503050406030204" pitchFamily="18" charset="0"/>
                                  </a:rPr>
                                  <m:t>𝝏</m:t>
                                </m:r>
                                <m:r>
                                  <a:rPr lang="en-US" sz="1400" b="1" i="1">
                                    <a:latin typeface="Cambria Math" panose="02040503050406030204" pitchFamily="18" charset="0"/>
                                  </a:rPr>
                                  <m:t>𝒕</m:t>
                                </m:r>
                              </m:den>
                            </m:f>
                            <m:r>
                              <a:rPr lang="en-US" sz="1400" b="1" i="1" smtClean="0">
                                <a:latin typeface="Cambria Math" panose="02040503050406030204" pitchFamily="18" charset="0"/>
                              </a:rPr>
                              <m:t>  </m:t>
                            </m:r>
                            <m:r>
                              <a:rPr lang="en-US" sz="1400" b="1" i="1">
                                <a:latin typeface="Cambria Math" panose="02040503050406030204" pitchFamily="18" charset="0"/>
                              </a:rPr>
                              <m:t>+</m:t>
                            </m:r>
                            <m:r>
                              <a:rPr lang="en-US" sz="1400" b="1" i="1" smtClean="0">
                                <a:latin typeface="Cambria Math" panose="02040503050406030204" pitchFamily="18" charset="0"/>
                              </a:rPr>
                              <m:t>  </m:t>
                            </m:r>
                            <m:f>
                              <m:fPr>
                                <m:ctrlPr>
                                  <a:rPr lang="en-US" sz="1400" b="1" i="1">
                                    <a:latin typeface="Cambria Math" panose="02040503050406030204" pitchFamily="18" charset="0"/>
                                  </a:rPr>
                                </m:ctrlPr>
                              </m:fPr>
                              <m:num>
                                <m:r>
                                  <a:rPr lang="en-US" sz="1400" b="1" i="1">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𝒂</m:t>
                                    </m:r>
                                  </m:e>
                                  <m:sub>
                                    <m:r>
                                      <a:rPr lang="en-US" sz="1400" b="1" i="1" smtClean="0">
                                        <a:latin typeface="Cambria Math" panose="02040503050406030204" pitchFamily="18" charset="0"/>
                                      </a:rPr>
                                      <m:t>𝒊</m:t>
                                    </m:r>
                                  </m:sub>
                                </m:sSub>
                              </m:num>
                              <m:den>
                                <m:r>
                                  <a:rPr lang="en-US" sz="1400" b="1" i="1">
                                    <a:latin typeface="Cambria Math" panose="02040503050406030204" pitchFamily="18" charset="0"/>
                                  </a:rPr>
                                  <m:t>𝝏</m:t>
                                </m:r>
                                <m:r>
                                  <a:rPr lang="en-US" sz="1400" b="1" i="1">
                                    <a:latin typeface="Cambria Math" panose="02040503050406030204" pitchFamily="18" charset="0"/>
                                  </a:rPr>
                                  <m:t>𝒕</m:t>
                                </m:r>
                              </m:den>
                            </m:f>
                            <m:r>
                              <a:rPr lang="en-US" sz="1400" b="1" i="1" smtClean="0">
                                <a:latin typeface="Cambria Math" panose="02040503050406030204" pitchFamily="18" charset="0"/>
                              </a:rPr>
                              <m:t>  </m:t>
                            </m:r>
                            <m:r>
                              <a:rPr lang="en-US" sz="1400" b="1" i="1">
                                <a:latin typeface="Cambria Math" panose="02040503050406030204" pitchFamily="18" charset="0"/>
                              </a:rPr>
                              <m:t>+</m:t>
                            </m:r>
                            <m:r>
                              <a:rPr lang="en-US" sz="1400" b="1" i="1" smtClean="0">
                                <a:latin typeface="Cambria Math" panose="02040503050406030204" pitchFamily="18" charset="0"/>
                              </a:rPr>
                              <m:t>  </m:t>
                            </m:r>
                            <m:r>
                              <a:rPr lang="en-US" sz="1400" b="1" i="1" smtClean="0">
                                <a:solidFill>
                                  <a:schemeClr val="bg1"/>
                                </a:solidFill>
                                <a:latin typeface="Cambria Math" panose="02040503050406030204" pitchFamily="18" charset="0"/>
                                <a:ea typeface="Cambria Math" panose="02040503050406030204" pitchFamily="18" charset="0"/>
                              </a:rPr>
                              <m:t>𝝓</m:t>
                            </m:r>
                            <m:f>
                              <m:fPr>
                                <m:ctrlPr>
                                  <a:rPr lang="en-US" sz="1400" b="1" i="1">
                                    <a:latin typeface="Cambria Math" panose="02040503050406030204" pitchFamily="18" charset="0"/>
                                  </a:rPr>
                                </m:ctrlPr>
                              </m:fPr>
                              <m:num>
                                <m:r>
                                  <a:rPr lang="en-US" sz="1400" b="1" i="1">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𝒔</m:t>
                                    </m:r>
                                  </m:e>
                                  <m:sub>
                                    <m:r>
                                      <a:rPr lang="en-US" sz="1400" b="1" i="1" smtClean="0">
                                        <a:latin typeface="Cambria Math" panose="02040503050406030204" pitchFamily="18" charset="0"/>
                                      </a:rPr>
                                      <m:t>𝒊</m:t>
                                    </m:r>
                                  </m:sub>
                                </m:sSub>
                              </m:num>
                              <m:den>
                                <m:r>
                                  <a:rPr lang="en-US" sz="1400" b="1" i="1">
                                    <a:latin typeface="Cambria Math" panose="02040503050406030204" pitchFamily="18" charset="0"/>
                                  </a:rPr>
                                  <m:t>𝝏</m:t>
                                </m:r>
                                <m:r>
                                  <a:rPr lang="en-US" sz="1400" b="1" i="1">
                                    <a:latin typeface="Cambria Math" panose="02040503050406030204" pitchFamily="18" charset="0"/>
                                  </a:rPr>
                                  <m:t>𝒕</m:t>
                                </m:r>
                              </m:den>
                            </m:f>
                          </m:oMath>
                        </m:oMathPara>
                      </a14:m>
                      <a:endParaRPr lang="en-US" sz="1600" b="1" dirty="0"/>
                    </a:p>
                  </p:txBody>
                </p:sp>
              </mc:Choice>
              <mc:Fallback xmlns="">
                <p:sp>
                  <p:nvSpPr>
                    <p:cNvPr id="46" name="Rectangle 45">
                      <a:extLst>
                        <a:ext uri="{FF2B5EF4-FFF2-40B4-BE49-F238E27FC236}">
                          <a16:creationId xmlns:a16="http://schemas.microsoft.com/office/drawing/2014/main" id="{E880A956-FD43-4F25-AD1C-8BED8F4686A4}"/>
                        </a:ext>
                      </a:extLst>
                    </p:cNvPr>
                    <p:cNvSpPr>
                      <a:spLocks noRot="1" noChangeAspect="1" noMove="1" noResize="1" noEditPoints="1" noAdjustHandles="1" noChangeArrowheads="1" noChangeShapeType="1" noTextEdit="1"/>
                    </p:cNvSpPr>
                    <p:nvPr/>
                  </p:nvSpPr>
                  <p:spPr>
                    <a:xfrm>
                      <a:off x="1959430" y="1027926"/>
                      <a:ext cx="4792436" cy="754927"/>
                    </a:xfrm>
                    <a:prstGeom prst="rect">
                      <a:avLst/>
                    </a:prstGeom>
                    <a:blipFill>
                      <a:blip r:embed="rId7"/>
                      <a:stretch>
                        <a:fillRect/>
                      </a:stretch>
                    </a:blipFill>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4D5353E2-EF25-414E-B0E8-E7CAFB74741C}"/>
                    </a:ext>
                  </a:extLst>
                </p:cNvPr>
                <p:cNvGrpSpPr/>
                <p:nvPr/>
              </p:nvGrpSpPr>
              <p:grpSpPr>
                <a:xfrm>
                  <a:off x="1905620" y="1698048"/>
                  <a:ext cx="5245169" cy="1431673"/>
                  <a:chOff x="1905620" y="1698048"/>
                  <a:chExt cx="5245169" cy="1431673"/>
                </a:xfrm>
              </p:grpSpPr>
              <p:sp>
                <p:nvSpPr>
                  <p:cNvPr id="48" name="TextBox 47">
                    <a:extLst>
                      <a:ext uri="{FF2B5EF4-FFF2-40B4-BE49-F238E27FC236}">
                        <a16:creationId xmlns:a16="http://schemas.microsoft.com/office/drawing/2014/main" id="{CFC1206F-D285-4241-B990-A90D449459CD}"/>
                      </a:ext>
                    </a:extLst>
                  </p:cNvPr>
                  <p:cNvSpPr txBox="1"/>
                  <p:nvPr/>
                </p:nvSpPr>
                <p:spPr>
                  <a:xfrm>
                    <a:off x="1905620" y="2319562"/>
                    <a:ext cx="1338636" cy="383002"/>
                  </a:xfrm>
                  <a:prstGeom prst="rect">
                    <a:avLst/>
                  </a:prstGeom>
                  <a:noFill/>
                </p:spPr>
                <p:txBody>
                  <a:bodyPr wrap="square" rtlCol="0">
                    <a:spAutoFit/>
                  </a:bodyPr>
                  <a:lstStyle/>
                  <a:p>
                    <a:r>
                      <a:rPr lang="en-US" sz="1100" dirty="0"/>
                      <a:t>diffusional flux</a:t>
                    </a:r>
                  </a:p>
                </p:txBody>
              </p:sp>
              <p:sp>
                <p:nvSpPr>
                  <p:cNvPr id="49" name="TextBox 48">
                    <a:extLst>
                      <a:ext uri="{FF2B5EF4-FFF2-40B4-BE49-F238E27FC236}">
                        <a16:creationId xmlns:a16="http://schemas.microsoft.com/office/drawing/2014/main" id="{2C4D61C7-09F8-4F0C-B855-1DAB101A1FF0}"/>
                      </a:ext>
                    </a:extLst>
                  </p:cNvPr>
                  <p:cNvSpPr txBox="1"/>
                  <p:nvPr/>
                </p:nvSpPr>
                <p:spPr>
                  <a:xfrm>
                    <a:off x="2918144" y="2718534"/>
                    <a:ext cx="1212448" cy="383002"/>
                  </a:xfrm>
                  <a:prstGeom prst="rect">
                    <a:avLst/>
                  </a:prstGeom>
                  <a:noFill/>
                </p:spPr>
                <p:txBody>
                  <a:bodyPr wrap="square" rtlCol="0">
                    <a:spAutoFit/>
                  </a:bodyPr>
                  <a:lstStyle/>
                  <a:p>
                    <a:r>
                      <a:rPr lang="en-US" sz="1100" dirty="0"/>
                      <a:t>advective flux</a:t>
                    </a:r>
                  </a:p>
                </p:txBody>
              </p:sp>
              <p:sp>
                <p:nvSpPr>
                  <p:cNvPr id="50" name="TextBox 49">
                    <a:extLst>
                      <a:ext uri="{FF2B5EF4-FFF2-40B4-BE49-F238E27FC236}">
                        <a16:creationId xmlns:a16="http://schemas.microsoft.com/office/drawing/2014/main" id="{A103BE2F-CD42-4E17-A462-BD27E446531D}"/>
                      </a:ext>
                    </a:extLst>
                  </p:cNvPr>
                  <p:cNvSpPr txBox="1"/>
                  <p:nvPr/>
                </p:nvSpPr>
                <p:spPr>
                  <a:xfrm>
                    <a:off x="4695982" y="2746719"/>
                    <a:ext cx="1381095" cy="383002"/>
                  </a:xfrm>
                  <a:prstGeom prst="rect">
                    <a:avLst/>
                  </a:prstGeom>
                  <a:noFill/>
                </p:spPr>
                <p:txBody>
                  <a:bodyPr wrap="square" rtlCol="0">
                    <a:spAutoFit/>
                  </a:bodyPr>
                  <a:lstStyle/>
                  <a:p>
                    <a:r>
                      <a:rPr lang="en-US" sz="1100" dirty="0"/>
                      <a:t>adsorbed phase</a:t>
                    </a:r>
                  </a:p>
                </p:txBody>
              </p:sp>
              <p:sp>
                <p:nvSpPr>
                  <p:cNvPr id="51" name="TextBox 50">
                    <a:extLst>
                      <a:ext uri="{FF2B5EF4-FFF2-40B4-BE49-F238E27FC236}">
                        <a16:creationId xmlns:a16="http://schemas.microsoft.com/office/drawing/2014/main" id="{0C3DA9B1-5BC9-4E49-B34E-66DDCDDF4B62}"/>
                      </a:ext>
                    </a:extLst>
                  </p:cNvPr>
                  <p:cNvSpPr txBox="1"/>
                  <p:nvPr/>
                </p:nvSpPr>
                <p:spPr>
                  <a:xfrm>
                    <a:off x="5460588" y="2343064"/>
                    <a:ext cx="1690201" cy="383002"/>
                  </a:xfrm>
                  <a:prstGeom prst="rect">
                    <a:avLst/>
                  </a:prstGeom>
                  <a:noFill/>
                </p:spPr>
                <p:txBody>
                  <a:bodyPr wrap="square" rtlCol="0">
                    <a:spAutoFit/>
                  </a:bodyPr>
                  <a:lstStyle/>
                  <a:p>
                    <a:r>
                      <a:rPr lang="en-US" sz="1100" dirty="0"/>
                      <a:t>size excluded phase</a:t>
                    </a:r>
                  </a:p>
                </p:txBody>
              </p:sp>
              <p:grpSp>
                <p:nvGrpSpPr>
                  <p:cNvPr id="52" name="Group 51">
                    <a:extLst>
                      <a:ext uri="{FF2B5EF4-FFF2-40B4-BE49-F238E27FC236}">
                        <a16:creationId xmlns:a16="http://schemas.microsoft.com/office/drawing/2014/main" id="{ABE743F9-AA60-4CE2-9ADE-B77F549DC853}"/>
                      </a:ext>
                    </a:extLst>
                  </p:cNvPr>
                  <p:cNvGrpSpPr/>
                  <p:nvPr/>
                </p:nvGrpSpPr>
                <p:grpSpPr>
                  <a:xfrm>
                    <a:off x="2574938" y="1698048"/>
                    <a:ext cx="3730751" cy="1048671"/>
                    <a:chOff x="2574938" y="1698048"/>
                    <a:chExt cx="3730751" cy="1048671"/>
                  </a:xfrm>
                </p:grpSpPr>
                <p:cxnSp>
                  <p:nvCxnSpPr>
                    <p:cNvPr id="53" name="Straight Arrow Connector 52">
                      <a:extLst>
                        <a:ext uri="{FF2B5EF4-FFF2-40B4-BE49-F238E27FC236}">
                          <a16:creationId xmlns:a16="http://schemas.microsoft.com/office/drawing/2014/main" id="{E80BC1C0-8C0C-4E64-A28F-929A5C8EAB70}"/>
                        </a:ext>
                      </a:extLst>
                    </p:cNvPr>
                    <p:cNvCxnSpPr>
                      <a:cxnSpLocks/>
                      <a:endCxn id="48" idx="0"/>
                    </p:cNvCxnSpPr>
                    <p:nvPr/>
                  </p:nvCxnSpPr>
                  <p:spPr>
                    <a:xfrm flipH="1">
                      <a:off x="2574938" y="1855287"/>
                      <a:ext cx="1" cy="464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6D50970-3D37-449B-9697-9E186DB364D1}"/>
                        </a:ext>
                      </a:extLst>
                    </p:cNvPr>
                    <p:cNvCxnSpPr>
                      <a:cxnSpLocks/>
                    </p:cNvCxnSpPr>
                    <p:nvPr/>
                  </p:nvCxnSpPr>
                  <p:spPr>
                    <a:xfrm>
                      <a:off x="3293357" y="1698048"/>
                      <a:ext cx="4585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CDC74C4-69B4-49F1-9C06-22FF2B8E81F7}"/>
                        </a:ext>
                      </a:extLst>
                    </p:cNvPr>
                    <p:cNvCxnSpPr>
                      <a:cxnSpLocks/>
                      <a:endCxn id="49" idx="0"/>
                    </p:cNvCxnSpPr>
                    <p:nvPr/>
                  </p:nvCxnSpPr>
                  <p:spPr>
                    <a:xfrm>
                      <a:off x="3524369" y="1906767"/>
                      <a:ext cx="0" cy="811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7E97D5C-EDA7-4A83-950C-D4EDA6469D9D}"/>
                        </a:ext>
                      </a:extLst>
                    </p:cNvPr>
                    <p:cNvCxnSpPr>
                      <a:cxnSpLocks/>
                      <a:endCxn id="50" idx="0"/>
                    </p:cNvCxnSpPr>
                    <p:nvPr/>
                  </p:nvCxnSpPr>
                  <p:spPr>
                    <a:xfrm>
                      <a:off x="5386530" y="1828476"/>
                      <a:ext cx="0" cy="9182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87322B8-A421-49A0-ADDE-DEF001A1917B}"/>
                        </a:ext>
                      </a:extLst>
                    </p:cNvPr>
                    <p:cNvCxnSpPr>
                      <a:cxnSpLocks/>
                      <a:endCxn id="51" idx="0"/>
                    </p:cNvCxnSpPr>
                    <p:nvPr/>
                  </p:nvCxnSpPr>
                  <p:spPr>
                    <a:xfrm>
                      <a:off x="6305689" y="1878787"/>
                      <a:ext cx="0" cy="4642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cxnSp>
            <p:nvCxnSpPr>
              <p:cNvPr id="45" name="Straight Connector 44">
                <a:extLst>
                  <a:ext uri="{FF2B5EF4-FFF2-40B4-BE49-F238E27FC236}">
                    <a16:creationId xmlns:a16="http://schemas.microsoft.com/office/drawing/2014/main" id="{7FFF1EBC-D697-47D7-AB6A-889D8C9A3DE4}"/>
                  </a:ext>
                </a:extLst>
              </p:cNvPr>
              <p:cNvCxnSpPr>
                <a:cxnSpLocks/>
              </p:cNvCxnSpPr>
              <p:nvPr/>
            </p:nvCxnSpPr>
            <p:spPr>
              <a:xfrm>
                <a:off x="4334072" y="1737489"/>
                <a:ext cx="4585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8E40229-99F5-4D92-BB51-E97AF657B41E}"/>
                </a:ext>
              </a:extLst>
            </p:cNvPr>
            <p:cNvGrpSpPr/>
            <p:nvPr/>
          </p:nvGrpSpPr>
          <p:grpSpPr>
            <a:xfrm>
              <a:off x="2375187" y="1703901"/>
              <a:ext cx="3245264" cy="26997"/>
              <a:chOff x="2375187" y="1703901"/>
              <a:chExt cx="3245264" cy="26997"/>
            </a:xfrm>
          </p:grpSpPr>
          <p:cxnSp>
            <p:nvCxnSpPr>
              <p:cNvPr id="42" name="Straight Connector 41">
                <a:extLst>
                  <a:ext uri="{FF2B5EF4-FFF2-40B4-BE49-F238E27FC236}">
                    <a16:creationId xmlns:a16="http://schemas.microsoft.com/office/drawing/2014/main" id="{B81D560C-2A33-46FE-A5EB-A7D0C8EC78F9}"/>
                  </a:ext>
                </a:extLst>
              </p:cNvPr>
              <p:cNvCxnSpPr>
                <a:cxnSpLocks/>
              </p:cNvCxnSpPr>
              <p:nvPr/>
            </p:nvCxnSpPr>
            <p:spPr>
              <a:xfrm>
                <a:off x="2375187" y="1703901"/>
                <a:ext cx="4585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BB1BB9D-FFF2-4F61-8591-1632FF88A339}"/>
                  </a:ext>
                </a:extLst>
              </p:cNvPr>
              <p:cNvCxnSpPr>
                <a:cxnSpLocks/>
              </p:cNvCxnSpPr>
              <p:nvPr/>
            </p:nvCxnSpPr>
            <p:spPr>
              <a:xfrm>
                <a:off x="5161898" y="1730898"/>
                <a:ext cx="4585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5E5060D-252F-456F-A76F-9C146C4F7D29}"/>
                  </a:ext>
                </a:extLst>
              </p:cNvPr>
              <p:cNvSpPr txBox="1"/>
              <p:nvPr/>
            </p:nvSpPr>
            <p:spPr>
              <a:xfrm>
                <a:off x="5044840" y="3564248"/>
                <a:ext cx="3700778" cy="2344296"/>
              </a:xfrm>
              <a:prstGeom prst="rect">
                <a:avLst/>
              </a:prstGeom>
              <a:noFill/>
            </p:spPr>
            <p:txBody>
              <a:bodyPr wrap="square" rtlCol="0">
                <a:spAutoFit/>
              </a:bodyPr>
              <a:lstStyle/>
              <a:p>
                <a:pPr>
                  <a:spcAft>
                    <a:spcPts val="600"/>
                  </a:spcAft>
                </a:pPr>
                <a14:m>
                  <m:oMath xmlns:m="http://schemas.openxmlformats.org/officeDocument/2006/math">
                    <m:acc>
                      <m:accPr>
                        <m:chr m:val="⃗"/>
                        <m:ctrlPr>
                          <a:rPr lang="en-US" sz="1100" b="1" i="1" smtClean="0">
                            <a:latin typeface="Cambria Math" panose="02040503050406030204" pitchFamily="18" charset="0"/>
                          </a:rPr>
                        </m:ctrlPr>
                      </m:accPr>
                      <m:e>
                        <m:r>
                          <a:rPr lang="en-US" sz="1100" b="1" i="1">
                            <a:latin typeface="Cambria Math" panose="02040503050406030204" pitchFamily="18" charset="0"/>
                          </a:rPr>
                          <m:t>𝑱</m:t>
                        </m:r>
                      </m:e>
                    </m:acc>
                    <m:r>
                      <a:rPr lang="en-US" sz="1100" b="0" i="1" smtClean="0">
                        <a:latin typeface="Cambria Math" panose="02040503050406030204" pitchFamily="18" charset="0"/>
                      </a:rPr>
                      <m:t>   </m:t>
                    </m:r>
                  </m:oMath>
                </a14:m>
                <a:r>
                  <a:rPr lang="en-US" sz="1100" dirty="0">
                    <a:cs typeface="Arial" panose="020B0604020202020204" pitchFamily="34" charset="0"/>
                  </a:rPr>
                  <a:t>diffusional flux, </a:t>
                </a:r>
                <a14:m>
                  <m:oMath xmlns:m="http://schemas.openxmlformats.org/officeDocument/2006/math">
                    <m:r>
                      <m:rPr>
                        <m:sty m:val="p"/>
                      </m:rPr>
                      <a:rPr lang="en-US" sz="1100" b="0" i="0" smtClean="0">
                        <a:latin typeface="Cambria Math" panose="02040503050406030204" pitchFamily="18" charset="0"/>
                        <a:ea typeface="Cambria Math" panose="02040503050406030204" pitchFamily="18" charset="0"/>
                      </a:rPr>
                      <m:t>mol</m:t>
                    </m:r>
                    <m:r>
                      <a:rPr lang="en-US" sz="1100" b="0" i="0" smtClean="0">
                        <a:latin typeface="Cambria Math" panose="02040503050406030204" pitchFamily="18" charset="0"/>
                        <a:ea typeface="Cambria Math" panose="02040503050406030204" pitchFamily="18" charset="0"/>
                      </a:rPr>
                      <m:t>/</m:t>
                    </m:r>
                    <m:sSup>
                      <m:sSupPr>
                        <m:ctrlPr>
                          <a:rPr lang="en-US" sz="1100" i="1" smtClean="0">
                            <a:latin typeface="Cambria Math" panose="02040503050406030204" pitchFamily="18" charset="0"/>
                            <a:ea typeface="Cambria Math" panose="02040503050406030204" pitchFamily="18" charset="0"/>
                          </a:rPr>
                        </m:ctrlPr>
                      </m:sSupPr>
                      <m:e>
                        <m:r>
                          <m:rPr>
                            <m:sty m:val="p"/>
                          </m:rPr>
                          <a:rPr lang="en-US" sz="1100" b="0" i="0" smtClean="0">
                            <a:latin typeface="Cambria Math" panose="02040503050406030204" pitchFamily="18" charset="0"/>
                            <a:ea typeface="Cambria Math" panose="02040503050406030204" pitchFamily="18" charset="0"/>
                          </a:rPr>
                          <m:t>cm</m:t>
                        </m:r>
                      </m:e>
                      <m:sup>
                        <m:r>
                          <a:rPr lang="en-US" sz="1100" b="0" i="0" smtClean="0">
                            <a:latin typeface="Cambria Math" panose="02040503050406030204" pitchFamily="18" charset="0"/>
                            <a:ea typeface="Cambria Math" panose="02040503050406030204" pitchFamily="18" charset="0"/>
                          </a:rPr>
                          <m:t>2</m:t>
                        </m:r>
                      </m:sup>
                    </m:sSup>
                    <m:r>
                      <a:rPr lang="en-US" sz="1100" b="0" i="0" smtClean="0">
                        <a:latin typeface="Cambria Math" panose="02040503050406030204" pitchFamily="18" charset="0"/>
                        <a:ea typeface="Cambria Math" panose="02040503050406030204" pitchFamily="18" charset="0"/>
                      </a:rPr>
                      <m:t>∙</m:t>
                    </m:r>
                    <m:r>
                      <m:rPr>
                        <m:sty m:val="p"/>
                      </m:rPr>
                      <a:rPr lang="en-US" sz="1100" b="0" i="0" smtClean="0">
                        <a:latin typeface="Cambria Math" panose="02040503050406030204" pitchFamily="18" charset="0"/>
                        <a:ea typeface="Cambria Math" panose="02040503050406030204" pitchFamily="18" charset="0"/>
                      </a:rPr>
                      <m:t>s</m:t>
                    </m:r>
                  </m:oMath>
                </a14:m>
                <a:endParaRPr lang="en-US" sz="1100" dirty="0">
                  <a:cs typeface="Arial" panose="020B0604020202020204" pitchFamily="34" charset="0"/>
                </a:endParaRPr>
              </a:p>
              <a:p>
                <a:pPr>
                  <a:spcAft>
                    <a:spcPts val="600"/>
                  </a:spcAft>
                </a:pPr>
                <a14:m>
                  <m:oMath xmlns:m="http://schemas.openxmlformats.org/officeDocument/2006/math">
                    <m:acc>
                      <m:accPr>
                        <m:chr m:val="⃗"/>
                        <m:ctrlPr>
                          <a:rPr lang="en-US" sz="1100" b="1" i="1" smtClean="0">
                            <a:latin typeface="Cambria Math" panose="02040503050406030204" pitchFamily="18" charset="0"/>
                          </a:rPr>
                        </m:ctrlPr>
                      </m:accPr>
                      <m:e>
                        <m:r>
                          <a:rPr lang="en-US" sz="1100" b="1" i="1">
                            <a:latin typeface="Cambria Math" panose="02040503050406030204" pitchFamily="18" charset="0"/>
                          </a:rPr>
                          <m:t>𝒗</m:t>
                        </m:r>
                      </m:e>
                    </m:acc>
                    <m:r>
                      <a:rPr lang="en-US" sz="1100" b="0" i="1" smtClean="0">
                        <a:latin typeface="Cambria Math" panose="02040503050406030204" pitchFamily="18" charset="0"/>
                      </a:rPr>
                      <m:t>   </m:t>
                    </m:r>
                  </m:oMath>
                </a14:m>
                <a:r>
                  <a:rPr lang="en-US" sz="1100" dirty="0">
                    <a:cs typeface="Arial" panose="020B0604020202020204" pitchFamily="34" charset="0"/>
                  </a:rPr>
                  <a:t>interstitial velocity, </a:t>
                </a:r>
                <a14:m>
                  <m:oMath xmlns:m="http://schemas.openxmlformats.org/officeDocument/2006/math">
                    <m:r>
                      <m:rPr>
                        <m:sty m:val="p"/>
                      </m:rPr>
                      <a:rPr lang="en-US" sz="1100" b="0" i="0" smtClean="0">
                        <a:latin typeface="Cambria Math" panose="02040503050406030204" pitchFamily="18" charset="0"/>
                        <a:ea typeface="Cambria Math" panose="02040503050406030204" pitchFamily="18" charset="0"/>
                      </a:rPr>
                      <m:t>cm</m:t>
                    </m:r>
                    <m:r>
                      <a:rPr lang="en-US" sz="1100" b="0" i="0" smtClean="0">
                        <a:latin typeface="Cambria Math" panose="02040503050406030204" pitchFamily="18" charset="0"/>
                        <a:ea typeface="Cambria Math" panose="02040503050406030204" pitchFamily="18" charset="0"/>
                      </a:rPr>
                      <m:t>/</m:t>
                    </m:r>
                    <m:r>
                      <m:rPr>
                        <m:sty m:val="p"/>
                      </m:rPr>
                      <a:rPr lang="en-US" sz="1100" b="0" i="0" smtClean="0">
                        <a:latin typeface="Cambria Math" panose="02040503050406030204" pitchFamily="18" charset="0"/>
                        <a:ea typeface="Cambria Math" panose="02040503050406030204" pitchFamily="18" charset="0"/>
                      </a:rPr>
                      <m:t>s</m:t>
                    </m:r>
                  </m:oMath>
                </a14:m>
                <a:endParaRPr lang="en-US" sz="1100" dirty="0">
                  <a:cs typeface="Arial" panose="020B0604020202020204" pitchFamily="34" charset="0"/>
                </a:endParaRPr>
              </a:p>
              <a:p>
                <a:pPr>
                  <a:spcAft>
                    <a:spcPts val="600"/>
                  </a:spcAft>
                </a:pPr>
                <a14:m>
                  <m:oMath xmlns:m="http://schemas.openxmlformats.org/officeDocument/2006/math">
                    <m:r>
                      <a:rPr lang="en-US" sz="1100" b="1" i="1" smtClean="0">
                        <a:latin typeface="Cambria Math" panose="02040503050406030204" pitchFamily="18" charset="0"/>
                      </a:rPr>
                      <m:t>𝝓</m:t>
                    </m:r>
                    <m:r>
                      <a:rPr lang="en-US" sz="1100" b="1" i="1" smtClean="0">
                        <a:latin typeface="Cambria Math" panose="02040503050406030204" pitchFamily="18" charset="0"/>
                      </a:rPr>
                      <m:t> </m:t>
                    </m:r>
                    <m:r>
                      <a:rPr lang="en-US" sz="1100" b="1" i="0" smtClean="0">
                        <a:latin typeface="Cambria Math" panose="02040503050406030204" pitchFamily="18" charset="0"/>
                      </a:rPr>
                      <m:t> </m:t>
                    </m:r>
                  </m:oMath>
                </a14:m>
                <a:r>
                  <a:rPr lang="en-US" sz="1100" dirty="0">
                    <a:cs typeface="Arial" panose="020B0604020202020204" pitchFamily="34" charset="0"/>
                  </a:rPr>
                  <a:t>porosity</a:t>
                </a:r>
              </a:p>
              <a:p>
                <a:pPr marL="164592" indent="-457200">
                  <a:spcAft>
                    <a:spcPts val="600"/>
                  </a:spcAft>
                </a:pPr>
                <a14:m>
                  <m:oMath xmlns:m="http://schemas.openxmlformats.org/officeDocument/2006/math">
                    <m:r>
                      <a:rPr lang="en-US" sz="1100" b="1" i="1" smtClean="0">
                        <a:latin typeface="Cambria Math" panose="02040503050406030204" pitchFamily="18" charset="0"/>
                      </a:rPr>
                      <m:t>𝒄</m:t>
                    </m:r>
                    <m:r>
                      <a:rPr lang="en-US" sz="1100" b="0" i="1" smtClean="0">
                        <a:latin typeface="Cambria Math" panose="02040503050406030204" pitchFamily="18" charset="0"/>
                      </a:rPr>
                      <m:t> </m:t>
                    </m:r>
                    <m:r>
                      <a:rPr lang="en-US" sz="1100" b="0" i="0" smtClean="0">
                        <a:latin typeface="Cambria Math" panose="02040503050406030204" pitchFamily="18" charset="0"/>
                      </a:rPr>
                      <m:t>  </m:t>
                    </m:r>
                  </m:oMath>
                </a14:m>
                <a:r>
                  <a:rPr lang="en-US" sz="1100" dirty="0">
                    <a:cs typeface="Arial" panose="020B0604020202020204" pitchFamily="34" charset="0"/>
                  </a:rPr>
                  <a:t>molar density of mobile phase in the pore space, </a:t>
                </a:r>
                <a14:m>
                  <m:oMath xmlns:m="http://schemas.openxmlformats.org/officeDocument/2006/math">
                    <m:r>
                      <m:rPr>
                        <m:sty m:val="p"/>
                      </m:rPr>
                      <a:rPr lang="en-US" sz="1100" b="0" i="0" smtClean="0">
                        <a:latin typeface="Cambria Math" panose="02040503050406030204" pitchFamily="18" charset="0"/>
                        <a:ea typeface="Cambria Math" panose="02040503050406030204" pitchFamily="18" charset="0"/>
                      </a:rPr>
                      <m:t>mol</m:t>
                    </m:r>
                    <m:r>
                      <a:rPr lang="en-US" sz="1100" b="0" i="0" smtClean="0">
                        <a:latin typeface="Cambria Math" panose="02040503050406030204" pitchFamily="18" charset="0"/>
                        <a:ea typeface="Cambria Math" panose="02040503050406030204" pitchFamily="18" charset="0"/>
                      </a:rPr>
                      <m:t>/</m:t>
                    </m:r>
                    <m:r>
                      <m:rPr>
                        <m:sty m:val="p"/>
                      </m:rPr>
                      <a:rPr lang="en-US" sz="1100" b="0" i="0" smtClean="0">
                        <a:latin typeface="Cambria Math" panose="02040503050406030204" pitchFamily="18" charset="0"/>
                        <a:ea typeface="Cambria Math" panose="02040503050406030204" pitchFamily="18" charset="0"/>
                      </a:rPr>
                      <m:t>c</m:t>
                    </m:r>
                    <m:sSup>
                      <m:sSupPr>
                        <m:ctrlPr>
                          <a:rPr lang="en-US" sz="1100" b="0" i="1" smtClean="0">
                            <a:latin typeface="Cambria Math" panose="02040503050406030204" pitchFamily="18" charset="0"/>
                            <a:ea typeface="Cambria Math" panose="02040503050406030204" pitchFamily="18" charset="0"/>
                          </a:rPr>
                        </m:ctrlPr>
                      </m:sSupPr>
                      <m:e>
                        <m:r>
                          <m:rPr>
                            <m:sty m:val="p"/>
                          </m:rPr>
                          <a:rPr lang="en-US" sz="1100" b="0" i="0" smtClean="0">
                            <a:latin typeface="Cambria Math" panose="02040503050406030204" pitchFamily="18" charset="0"/>
                            <a:ea typeface="Cambria Math" panose="02040503050406030204" pitchFamily="18" charset="0"/>
                          </a:rPr>
                          <m:t>m</m:t>
                        </m:r>
                      </m:e>
                      <m:sup>
                        <m:r>
                          <a:rPr lang="en-US" sz="1100" b="0" i="0" smtClean="0">
                            <a:latin typeface="Cambria Math" panose="02040503050406030204" pitchFamily="18" charset="0"/>
                            <a:ea typeface="Cambria Math" panose="02040503050406030204" pitchFamily="18" charset="0"/>
                          </a:rPr>
                          <m:t>3</m:t>
                        </m:r>
                      </m:sup>
                    </m:sSup>
                  </m:oMath>
                </a14:m>
                <a:endParaRPr lang="en-US" sz="1100" dirty="0">
                  <a:cs typeface="Arial" panose="020B0604020202020204" pitchFamily="34" charset="0"/>
                </a:endParaRPr>
              </a:p>
              <a:p>
                <a:pPr>
                  <a:spcAft>
                    <a:spcPts val="600"/>
                  </a:spcAft>
                </a:pPr>
                <a:r>
                  <a:rPr lang="en-US" sz="1100" b="0" i="1" dirty="0"/>
                  <a:t>a</a:t>
                </a:r>
                <a14:m>
                  <m:oMath xmlns:m="http://schemas.openxmlformats.org/officeDocument/2006/math">
                    <m:r>
                      <a:rPr lang="en-US" sz="1100" b="0" i="0" smtClean="0">
                        <a:latin typeface="Cambria Math" panose="02040503050406030204" pitchFamily="18" charset="0"/>
                      </a:rPr>
                      <m:t>   </m:t>
                    </m:r>
                  </m:oMath>
                </a14:m>
                <a:r>
                  <a:rPr lang="en-US" sz="1100" dirty="0">
                    <a:cs typeface="Arial" panose="020B0604020202020204" pitchFamily="34" charset="0"/>
                  </a:rPr>
                  <a:t>molar density of adsorbed phase in the rock, </a:t>
                </a:r>
                <a14:m>
                  <m:oMath xmlns:m="http://schemas.openxmlformats.org/officeDocument/2006/math">
                    <m:r>
                      <m:rPr>
                        <m:sty m:val="p"/>
                      </m:rPr>
                      <a:rPr lang="en-US" sz="1100" b="0" i="0" smtClean="0">
                        <a:latin typeface="Cambria Math" panose="02040503050406030204" pitchFamily="18" charset="0"/>
                        <a:ea typeface="Cambria Math" panose="02040503050406030204" pitchFamily="18" charset="0"/>
                      </a:rPr>
                      <m:t>mol</m:t>
                    </m:r>
                    <m:r>
                      <a:rPr lang="en-US" sz="1100" b="0" i="0" smtClean="0">
                        <a:latin typeface="Cambria Math" panose="02040503050406030204" pitchFamily="18" charset="0"/>
                        <a:ea typeface="Cambria Math" panose="02040503050406030204" pitchFamily="18" charset="0"/>
                      </a:rPr>
                      <m:t>/</m:t>
                    </m:r>
                    <m:sSup>
                      <m:sSupPr>
                        <m:ctrlPr>
                          <a:rPr lang="en-US" sz="1100" b="0" i="1" smtClean="0">
                            <a:latin typeface="Cambria Math" panose="02040503050406030204" pitchFamily="18" charset="0"/>
                            <a:ea typeface="Cambria Math" panose="02040503050406030204" pitchFamily="18" charset="0"/>
                          </a:rPr>
                        </m:ctrlPr>
                      </m:sSupPr>
                      <m:e>
                        <m:r>
                          <m:rPr>
                            <m:sty m:val="p"/>
                          </m:rPr>
                          <a:rPr lang="en-US" sz="1100" b="0" i="0" smtClean="0">
                            <a:latin typeface="Cambria Math" panose="02040503050406030204" pitchFamily="18" charset="0"/>
                            <a:ea typeface="Cambria Math" panose="02040503050406030204" pitchFamily="18" charset="0"/>
                          </a:rPr>
                          <m:t>cm</m:t>
                        </m:r>
                      </m:e>
                      <m:sup>
                        <m:r>
                          <a:rPr lang="en-US" sz="1100" b="0" i="0" smtClean="0">
                            <a:latin typeface="Cambria Math" panose="02040503050406030204" pitchFamily="18" charset="0"/>
                            <a:ea typeface="Cambria Math" panose="02040503050406030204" pitchFamily="18" charset="0"/>
                          </a:rPr>
                          <m:t>3</m:t>
                        </m:r>
                      </m:sup>
                    </m:sSup>
                  </m:oMath>
                </a14:m>
                <a:endParaRPr lang="en-US" sz="1100" dirty="0">
                  <a:cs typeface="Arial" panose="020B0604020202020204" pitchFamily="34" charset="0"/>
                </a:endParaRPr>
              </a:p>
              <a:p>
                <a:pPr marL="164592" indent="-457200">
                  <a:spcAft>
                    <a:spcPts val="600"/>
                  </a:spcAft>
                </a:pPr>
                <a:r>
                  <a:rPr lang="en-US" sz="1100" b="0" i="1" dirty="0"/>
                  <a:t>s</a:t>
                </a:r>
                <a14:m>
                  <m:oMath xmlns:m="http://schemas.openxmlformats.org/officeDocument/2006/math">
                    <m:r>
                      <a:rPr lang="en-US" sz="1100" b="0" i="0" smtClean="0">
                        <a:latin typeface="Cambria Math" panose="02040503050406030204" pitchFamily="18" charset="0"/>
                      </a:rPr>
                      <m:t>   </m:t>
                    </m:r>
                  </m:oMath>
                </a14:m>
                <a:r>
                  <a:rPr lang="en-US" sz="1100" dirty="0">
                    <a:cs typeface="Arial" panose="020B0604020202020204" pitchFamily="34" charset="0"/>
                  </a:rPr>
                  <a:t>molar density of size excluded phase in the pore space, </a:t>
                </a:r>
                <a14:m>
                  <m:oMath xmlns:m="http://schemas.openxmlformats.org/officeDocument/2006/math">
                    <m:r>
                      <m:rPr>
                        <m:sty m:val="p"/>
                      </m:rPr>
                      <a:rPr lang="en-US" sz="1100" b="0" i="0" smtClean="0">
                        <a:latin typeface="Cambria Math" panose="02040503050406030204" pitchFamily="18" charset="0"/>
                        <a:ea typeface="Cambria Math" panose="02040503050406030204" pitchFamily="18" charset="0"/>
                      </a:rPr>
                      <m:t>mol</m:t>
                    </m:r>
                    <m:r>
                      <a:rPr lang="en-US" sz="1100" b="0" i="0" smtClean="0">
                        <a:latin typeface="Cambria Math" panose="02040503050406030204" pitchFamily="18" charset="0"/>
                        <a:ea typeface="Cambria Math" panose="02040503050406030204" pitchFamily="18" charset="0"/>
                      </a:rPr>
                      <m:t>/</m:t>
                    </m:r>
                    <m:sSup>
                      <m:sSupPr>
                        <m:ctrlPr>
                          <a:rPr lang="en-US" sz="1100" b="0" i="1" smtClean="0">
                            <a:latin typeface="Cambria Math" panose="02040503050406030204" pitchFamily="18" charset="0"/>
                            <a:ea typeface="Cambria Math" panose="02040503050406030204" pitchFamily="18" charset="0"/>
                          </a:rPr>
                        </m:ctrlPr>
                      </m:sSupPr>
                      <m:e>
                        <m:r>
                          <m:rPr>
                            <m:sty m:val="p"/>
                          </m:rPr>
                          <a:rPr lang="en-US" sz="1100" b="0" i="0" smtClean="0">
                            <a:latin typeface="Cambria Math" panose="02040503050406030204" pitchFamily="18" charset="0"/>
                            <a:ea typeface="Cambria Math" panose="02040503050406030204" pitchFamily="18" charset="0"/>
                          </a:rPr>
                          <m:t>cm</m:t>
                        </m:r>
                      </m:e>
                      <m:sup>
                        <m:r>
                          <a:rPr lang="en-US" sz="1100" b="0" i="0" smtClean="0">
                            <a:latin typeface="Cambria Math" panose="02040503050406030204" pitchFamily="18" charset="0"/>
                            <a:ea typeface="Cambria Math" panose="02040503050406030204" pitchFamily="18" charset="0"/>
                          </a:rPr>
                          <m:t>3</m:t>
                        </m:r>
                      </m:sup>
                    </m:sSup>
                  </m:oMath>
                </a14:m>
                <a:endParaRPr lang="en-US" sz="1100" dirty="0">
                  <a:cs typeface="Arial" panose="020B0604020202020204" pitchFamily="34" charset="0"/>
                </a:endParaRPr>
              </a:p>
              <a:p>
                <a:pPr>
                  <a:spcAft>
                    <a:spcPts val="600"/>
                  </a:spcAft>
                </a:pPr>
                <a14:m>
                  <m:oMath xmlns:m="http://schemas.openxmlformats.org/officeDocument/2006/math">
                    <m:r>
                      <a:rPr lang="en-US" sz="1100" b="1" i="1" smtClean="0">
                        <a:latin typeface="Cambria Math" panose="02040503050406030204" pitchFamily="18" charset="0"/>
                      </a:rPr>
                      <m:t>𝒕</m:t>
                    </m:r>
                    <m:r>
                      <a:rPr lang="en-US" sz="1100" b="0" i="0" smtClean="0">
                        <a:latin typeface="Cambria Math" panose="02040503050406030204" pitchFamily="18" charset="0"/>
                      </a:rPr>
                      <m:t>    </m:t>
                    </m:r>
                  </m:oMath>
                </a14:m>
                <a:r>
                  <a:rPr lang="en-US" sz="1100" dirty="0">
                    <a:cs typeface="Arial" panose="020B0604020202020204" pitchFamily="34" charset="0"/>
                  </a:rPr>
                  <a:t>time, </a:t>
                </a:r>
                <a14:m>
                  <m:oMath xmlns:m="http://schemas.openxmlformats.org/officeDocument/2006/math">
                    <m:r>
                      <m:rPr>
                        <m:sty m:val="p"/>
                      </m:rPr>
                      <a:rPr lang="en-US" sz="1100" b="0" i="0" smtClean="0">
                        <a:latin typeface="Cambria Math" panose="02040503050406030204" pitchFamily="18" charset="0"/>
                        <a:ea typeface="Cambria Math" panose="02040503050406030204" pitchFamily="18" charset="0"/>
                      </a:rPr>
                      <m:t>s</m:t>
                    </m:r>
                  </m:oMath>
                </a14:m>
                <a:endParaRPr lang="en-US" sz="1100" dirty="0">
                  <a:cs typeface="Arial" panose="020B0604020202020204" pitchFamily="34" charset="0"/>
                </a:endParaRPr>
              </a:p>
              <a:p>
                <a:pPr>
                  <a:spcAft>
                    <a:spcPts val="600"/>
                  </a:spcAft>
                </a:pPr>
                <a14:m>
                  <m:oMath xmlns:m="http://schemas.openxmlformats.org/officeDocument/2006/math">
                    <m:r>
                      <a:rPr lang="en-US" sz="1100" b="1" i="1" smtClean="0">
                        <a:latin typeface="Cambria Math" panose="02040503050406030204" pitchFamily="18" charset="0"/>
                      </a:rPr>
                      <m:t>𝒊</m:t>
                    </m:r>
                  </m:oMath>
                </a14:m>
                <a:r>
                  <a:rPr lang="en-US" sz="1100" dirty="0">
                    <a:cs typeface="Arial" panose="020B0604020202020204" pitchFamily="34" charset="0"/>
                  </a:rPr>
                  <a:t>   component </a:t>
                </a:r>
                <a14:m>
                  <m:oMath xmlns:m="http://schemas.openxmlformats.org/officeDocument/2006/math">
                    <m:r>
                      <a:rPr lang="en-US" sz="1100" b="0" i="1" smtClean="0">
                        <a:latin typeface="Cambria Math" panose="02040503050406030204" pitchFamily="18" charset="0"/>
                        <a:cs typeface="Arial" panose="020B0604020202020204" pitchFamily="34" charset="0"/>
                      </a:rPr>
                      <m:t>𝑖</m:t>
                    </m:r>
                  </m:oMath>
                </a14:m>
                <a:endParaRPr lang="en-US" sz="1100" i="1" dirty="0">
                  <a:cs typeface="Arial" panose="020B0604020202020204" pitchFamily="34" charset="0"/>
                </a:endParaRPr>
              </a:p>
            </p:txBody>
          </p:sp>
        </mc:Choice>
        <mc:Fallback xmlns="">
          <p:sp>
            <p:nvSpPr>
              <p:cNvPr id="58" name="TextBox 57">
                <a:extLst>
                  <a:ext uri="{FF2B5EF4-FFF2-40B4-BE49-F238E27FC236}">
                    <a16:creationId xmlns:a16="http://schemas.microsoft.com/office/drawing/2014/main" id="{75E5060D-252F-456F-A76F-9C146C4F7D29}"/>
                  </a:ext>
                </a:extLst>
              </p:cNvPr>
              <p:cNvSpPr txBox="1">
                <a:spLocks noRot="1" noChangeAspect="1" noMove="1" noResize="1" noEditPoints="1" noAdjustHandles="1" noChangeArrowheads="1" noChangeShapeType="1" noTextEdit="1"/>
              </p:cNvSpPr>
              <p:nvPr/>
            </p:nvSpPr>
            <p:spPr>
              <a:xfrm>
                <a:off x="5044840" y="3564248"/>
                <a:ext cx="3700778" cy="2344296"/>
              </a:xfrm>
              <a:prstGeom prst="rect">
                <a:avLst/>
              </a:prstGeom>
              <a:blipFill>
                <a:blip r:embed="rId8"/>
                <a:stretch>
                  <a:fillRect t="-260" b="-1042"/>
                </a:stretch>
              </a:blipFill>
            </p:spPr>
            <p:txBody>
              <a:bodyPr/>
              <a:lstStyle/>
              <a:p>
                <a:r>
                  <a:rPr lang="en-US">
                    <a:noFill/>
                  </a:rPr>
                  <a:t> </a:t>
                </a:r>
              </a:p>
            </p:txBody>
          </p:sp>
        </mc:Fallback>
      </mc:AlternateContent>
      <p:sp>
        <p:nvSpPr>
          <p:cNvPr id="60" name="Text Box 28">
            <a:extLst>
              <a:ext uri="{FF2B5EF4-FFF2-40B4-BE49-F238E27FC236}">
                <a16:creationId xmlns:a16="http://schemas.microsoft.com/office/drawing/2014/main" id="{785E4F16-A610-4BB4-8F81-01AD862F15A2}"/>
              </a:ext>
            </a:extLst>
          </p:cNvPr>
          <p:cNvSpPr txBox="1">
            <a:spLocks noChangeArrowheads="1"/>
          </p:cNvSpPr>
          <p:nvPr/>
        </p:nvSpPr>
        <p:spPr bwMode="auto">
          <a:xfrm>
            <a:off x="479600" y="931421"/>
            <a:ext cx="8579601" cy="33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17100" algn="just">
              <a:spcBef>
                <a:spcPts val="0"/>
              </a:spcBef>
            </a:pPr>
            <a:r>
              <a:rPr lang="en-US" altLang="zh-CN" sz="1800" dirty="0">
                <a:solidFill>
                  <a:srgbClr val="FFFFFF"/>
                </a:solidFill>
                <a:cs typeface="Arial"/>
              </a:rPr>
              <a:t>continuity equation coupled with diffusion, adsorption and sieving</a:t>
            </a:r>
          </a:p>
        </p:txBody>
      </p:sp>
      <p:sp>
        <p:nvSpPr>
          <p:cNvPr id="59" name="TextBox 58">
            <a:extLst>
              <a:ext uri="{FF2B5EF4-FFF2-40B4-BE49-F238E27FC236}">
                <a16:creationId xmlns:a16="http://schemas.microsoft.com/office/drawing/2014/main" id="{EC07B122-CF16-4B29-9E7A-61247BB184D8}"/>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grpSp>
        <p:nvGrpSpPr>
          <p:cNvPr id="6" name="Group 5">
            <a:extLst>
              <a:ext uri="{FF2B5EF4-FFF2-40B4-BE49-F238E27FC236}">
                <a16:creationId xmlns:a16="http://schemas.microsoft.com/office/drawing/2014/main" id="{99438395-0800-4FD9-800F-81CF160E895F}"/>
              </a:ext>
            </a:extLst>
          </p:cNvPr>
          <p:cNvGrpSpPr/>
          <p:nvPr/>
        </p:nvGrpSpPr>
        <p:grpSpPr>
          <a:xfrm>
            <a:off x="797780" y="3077393"/>
            <a:ext cx="2405791" cy="365761"/>
            <a:chOff x="1242862" y="2987143"/>
            <a:chExt cx="2405791" cy="365761"/>
          </a:xfrm>
        </p:grpSpPr>
        <p:sp>
          <p:nvSpPr>
            <p:cNvPr id="61" name="Cube 60">
              <a:extLst>
                <a:ext uri="{FF2B5EF4-FFF2-40B4-BE49-F238E27FC236}">
                  <a16:creationId xmlns:a16="http://schemas.microsoft.com/office/drawing/2014/main" id="{2B5C91D3-75F3-4B6E-9ECF-C27E0AA2C5E5}"/>
                </a:ext>
              </a:extLst>
            </p:cNvPr>
            <p:cNvSpPr/>
            <p:nvPr/>
          </p:nvSpPr>
          <p:spPr>
            <a:xfrm>
              <a:off x="1242862" y="2987144"/>
              <a:ext cx="365760" cy="365760"/>
            </a:xfrm>
            <a:prstGeom prst="cub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Cube 61">
              <a:extLst>
                <a:ext uri="{FF2B5EF4-FFF2-40B4-BE49-F238E27FC236}">
                  <a16:creationId xmlns:a16="http://schemas.microsoft.com/office/drawing/2014/main" id="{2DB5D9EE-06F3-472E-A1C8-F0414055C713}"/>
                </a:ext>
              </a:extLst>
            </p:cNvPr>
            <p:cNvSpPr/>
            <p:nvPr/>
          </p:nvSpPr>
          <p:spPr>
            <a:xfrm>
              <a:off x="1534295" y="2987143"/>
              <a:ext cx="365760" cy="365760"/>
            </a:xfrm>
            <a:prstGeom prst="cub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Cube 62">
              <a:extLst>
                <a:ext uri="{FF2B5EF4-FFF2-40B4-BE49-F238E27FC236}">
                  <a16:creationId xmlns:a16="http://schemas.microsoft.com/office/drawing/2014/main" id="{C67E9A63-E0FD-45CD-8BBF-E3A043CA9F30}"/>
                </a:ext>
              </a:extLst>
            </p:cNvPr>
            <p:cNvSpPr/>
            <p:nvPr/>
          </p:nvSpPr>
          <p:spPr>
            <a:xfrm>
              <a:off x="1825728" y="2987143"/>
              <a:ext cx="365760" cy="365760"/>
            </a:xfrm>
            <a:prstGeom prst="cub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Cube 63">
              <a:extLst>
                <a:ext uri="{FF2B5EF4-FFF2-40B4-BE49-F238E27FC236}">
                  <a16:creationId xmlns:a16="http://schemas.microsoft.com/office/drawing/2014/main" id="{018DDC8C-E115-452A-930D-6997AB277D36}"/>
                </a:ext>
              </a:extLst>
            </p:cNvPr>
            <p:cNvSpPr/>
            <p:nvPr/>
          </p:nvSpPr>
          <p:spPr>
            <a:xfrm>
              <a:off x="2117161" y="2987143"/>
              <a:ext cx="365760" cy="365760"/>
            </a:xfrm>
            <a:prstGeom prst="cube">
              <a:avLst/>
            </a:prstGeom>
            <a:solidFill>
              <a:srgbClr val="FFFFFF"/>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Cube 64">
              <a:extLst>
                <a:ext uri="{FF2B5EF4-FFF2-40B4-BE49-F238E27FC236}">
                  <a16:creationId xmlns:a16="http://schemas.microsoft.com/office/drawing/2014/main" id="{816870CD-55BB-4090-A0EA-4336EFCB123C}"/>
                </a:ext>
              </a:extLst>
            </p:cNvPr>
            <p:cNvSpPr/>
            <p:nvPr/>
          </p:nvSpPr>
          <p:spPr>
            <a:xfrm>
              <a:off x="2408594" y="2987143"/>
              <a:ext cx="365760" cy="365760"/>
            </a:xfrm>
            <a:prstGeom prst="cub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 name="Cube 65">
              <a:extLst>
                <a:ext uri="{FF2B5EF4-FFF2-40B4-BE49-F238E27FC236}">
                  <a16:creationId xmlns:a16="http://schemas.microsoft.com/office/drawing/2014/main" id="{4EE13AFF-E51F-420A-A887-CB49ADEE8101}"/>
                </a:ext>
              </a:extLst>
            </p:cNvPr>
            <p:cNvSpPr/>
            <p:nvPr/>
          </p:nvSpPr>
          <p:spPr>
            <a:xfrm>
              <a:off x="2700027" y="2987143"/>
              <a:ext cx="365760" cy="365760"/>
            </a:xfrm>
            <a:prstGeom prst="cub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Cube 66">
              <a:extLst>
                <a:ext uri="{FF2B5EF4-FFF2-40B4-BE49-F238E27FC236}">
                  <a16:creationId xmlns:a16="http://schemas.microsoft.com/office/drawing/2014/main" id="{6326A04D-E036-4C1C-8FC1-B435ECC9E36E}"/>
                </a:ext>
              </a:extLst>
            </p:cNvPr>
            <p:cNvSpPr/>
            <p:nvPr/>
          </p:nvSpPr>
          <p:spPr>
            <a:xfrm>
              <a:off x="2991460" y="2987143"/>
              <a:ext cx="365760" cy="365760"/>
            </a:xfrm>
            <a:prstGeom prst="cub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Cube 67">
              <a:extLst>
                <a:ext uri="{FF2B5EF4-FFF2-40B4-BE49-F238E27FC236}">
                  <a16:creationId xmlns:a16="http://schemas.microsoft.com/office/drawing/2014/main" id="{C0867557-F961-4A9E-99C2-AD063FC06CFC}"/>
                </a:ext>
              </a:extLst>
            </p:cNvPr>
            <p:cNvSpPr/>
            <p:nvPr/>
          </p:nvSpPr>
          <p:spPr>
            <a:xfrm>
              <a:off x="3282893" y="2987143"/>
              <a:ext cx="365760" cy="365760"/>
            </a:xfrm>
            <a:prstGeom prst="cub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aphicFrame>
        <p:nvGraphicFramePr>
          <p:cNvPr id="69" name="表格 18">
            <a:extLst>
              <a:ext uri="{FF2B5EF4-FFF2-40B4-BE49-F238E27FC236}">
                <a16:creationId xmlns:a16="http://schemas.microsoft.com/office/drawing/2014/main" id="{21C64FF9-1055-45A1-A23D-6C3F1583294A}"/>
              </a:ext>
            </a:extLst>
          </p:cNvPr>
          <p:cNvGraphicFramePr>
            <a:graphicFrameLocks noGrp="1"/>
          </p:cNvGraphicFramePr>
          <p:nvPr>
            <p:extLst>
              <p:ext uri="{D42A27DB-BD31-4B8C-83A1-F6EECF244321}">
                <p14:modId xmlns:p14="http://schemas.microsoft.com/office/powerpoint/2010/main" val="620335517"/>
              </p:ext>
            </p:extLst>
          </p:nvPr>
        </p:nvGraphicFramePr>
        <p:xfrm>
          <a:off x="5398101" y="1671736"/>
          <a:ext cx="2670810" cy="1466030"/>
        </p:xfrm>
        <a:graphic>
          <a:graphicData uri="http://schemas.openxmlformats.org/drawingml/2006/table">
            <a:tbl>
              <a:tblPr firstRow="1" bandRow="1">
                <a:tableStyleId>{5C22544A-7EE6-4342-B048-85BDC9FD1C3A}</a:tableStyleId>
              </a:tblPr>
              <a:tblGrid>
                <a:gridCol w="1044893">
                  <a:extLst>
                    <a:ext uri="{9D8B030D-6E8A-4147-A177-3AD203B41FA5}">
                      <a16:colId xmlns:a16="http://schemas.microsoft.com/office/drawing/2014/main" val="1664432774"/>
                    </a:ext>
                  </a:extLst>
                </a:gridCol>
                <a:gridCol w="1625917">
                  <a:extLst>
                    <a:ext uri="{9D8B030D-6E8A-4147-A177-3AD203B41FA5}">
                      <a16:colId xmlns:a16="http://schemas.microsoft.com/office/drawing/2014/main" val="1067041279"/>
                    </a:ext>
                  </a:extLst>
                </a:gridCol>
              </a:tblGrid>
              <a:tr h="293206">
                <a:tc rowSpan="2">
                  <a:txBody>
                    <a:bodyPr/>
                    <a:lstStyle/>
                    <a:p>
                      <a:pPr algn="ctr"/>
                      <a:r>
                        <a:rPr lang="en-US" altLang="zh-CN" sz="1100" b="0" dirty="0">
                          <a:solidFill>
                            <a:schemeClr val="bg1"/>
                          </a:solidFill>
                          <a:latin typeface="+mn-lt"/>
                        </a:rPr>
                        <a:t>flux</a:t>
                      </a:r>
                      <a:endParaRPr lang="zh-CN" altLang="en-US" sz="1100" b="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mn-lt"/>
                        </a:rPr>
                        <a:t>molecular diffusion</a:t>
                      </a:r>
                      <a:endParaRPr lang="zh-CN" altLang="en-US" sz="1100" b="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0044261"/>
                  </a:ext>
                </a:extLst>
              </a:tr>
              <a:tr h="293206">
                <a:tc vMerge="1">
                  <a:txBody>
                    <a:bodyPr/>
                    <a:lstStyle/>
                    <a:p>
                      <a:pPr algn="ctr"/>
                      <a:endParaRPr lang="zh-CN" altLang="en-US" sz="1200" dirty="0">
                        <a:solidFill>
                          <a:schemeClr val="bg1"/>
                        </a:solidFill>
                        <a:latin typeface="+mn-lt"/>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mn-lt"/>
                        </a:rPr>
                        <a:t>advective flow</a:t>
                      </a:r>
                      <a:endParaRPr lang="zh-CN" altLang="en-US" sz="1100" b="0" dirty="0">
                        <a:solidFill>
                          <a:schemeClr val="bg1"/>
                        </a:solidFill>
                        <a:latin typeface="+mn-lt"/>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117887"/>
                  </a:ext>
                </a:extLst>
              </a:tr>
              <a:tr h="293206">
                <a:tc rowSpan="3">
                  <a:txBody>
                    <a:bodyPr/>
                    <a:lstStyle/>
                    <a:p>
                      <a:pPr algn="ctr"/>
                      <a:r>
                        <a:rPr lang="en-US" altLang="zh-CN" sz="1100" b="0" dirty="0">
                          <a:solidFill>
                            <a:schemeClr val="bg1"/>
                          </a:solidFill>
                          <a:latin typeface="+mn-lt"/>
                        </a:rPr>
                        <a:t>accumulation</a:t>
                      </a:r>
                      <a:endParaRPr lang="zh-CN" altLang="en-US" sz="1100" b="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bg1"/>
                          </a:solidFill>
                          <a:latin typeface="+mn-lt"/>
                        </a:rPr>
                        <a:t>mobile phase</a:t>
                      </a:r>
                      <a:endParaRPr lang="zh-CN" altLang="en-US" sz="1100" b="0"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221814"/>
                  </a:ext>
                </a:extLst>
              </a:tr>
              <a:tr h="293206">
                <a:tc vMerge="1">
                  <a:txBody>
                    <a:bodyPr/>
                    <a:lstStyle/>
                    <a:p>
                      <a:pPr algn="ctr"/>
                      <a:endParaRPr lang="zh-CN" altLang="en-US" sz="1100" b="0" dirty="0">
                        <a:solidFill>
                          <a:schemeClr val="bg1"/>
                        </a:solidFill>
                        <a:latin typeface="+mn-lt"/>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bg1"/>
                          </a:solidFill>
                          <a:latin typeface="+mn-lt"/>
                        </a:rPr>
                        <a:t>adsorbed phase</a:t>
                      </a:r>
                      <a:endParaRPr lang="zh-CN" altLang="en-US" sz="1100" b="0" dirty="0">
                        <a:solidFill>
                          <a:schemeClr val="bg1"/>
                        </a:solidFill>
                        <a:latin typeface="+mn-lt"/>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881531"/>
                  </a:ext>
                </a:extLst>
              </a:tr>
              <a:tr h="293206">
                <a:tc vMerge="1">
                  <a:txBody>
                    <a:bodyPr/>
                    <a:lstStyle/>
                    <a:p>
                      <a:pPr algn="ctr"/>
                      <a:endParaRPr lang="zh-CN" altLang="en-US" sz="1100" b="0" dirty="0">
                        <a:solidFill>
                          <a:schemeClr val="bg1"/>
                        </a:solidFill>
                        <a:latin typeface="+mn-lt"/>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mn-lt"/>
                        </a:rPr>
                        <a:t>size excluded phase</a:t>
                      </a:r>
                      <a:endParaRPr lang="zh-CN" altLang="en-US" sz="1100" b="0" dirty="0">
                        <a:solidFill>
                          <a:schemeClr val="bg1"/>
                        </a:solidFill>
                        <a:latin typeface="+mn-lt"/>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4362720"/>
                  </a:ext>
                </a:extLst>
              </a:tr>
            </a:tbl>
          </a:graphicData>
        </a:graphic>
      </p:graphicFrame>
      <p:cxnSp>
        <p:nvCxnSpPr>
          <p:cNvPr id="10" name="Connector: Elbow 9">
            <a:extLst>
              <a:ext uri="{FF2B5EF4-FFF2-40B4-BE49-F238E27FC236}">
                <a16:creationId xmlns:a16="http://schemas.microsoft.com/office/drawing/2014/main" id="{2C2B2735-3834-413D-A50C-4C5D68EA184F}"/>
              </a:ext>
            </a:extLst>
          </p:cNvPr>
          <p:cNvCxnSpPr>
            <a:cxnSpLocks/>
            <a:stCxn id="64" idx="1"/>
            <a:endCxn id="23" idx="3"/>
          </p:cNvCxnSpPr>
          <p:nvPr/>
        </p:nvCxnSpPr>
        <p:spPr bwMode="auto">
          <a:xfrm rot="5400000" flipH="1" flipV="1">
            <a:off x="1607248" y="2826292"/>
            <a:ext cx="544532" cy="140551"/>
          </a:xfrm>
          <a:prstGeom prst="bentConnector3">
            <a:avLst>
              <a:gd name="adj1" fmla="val 50000"/>
            </a:avLst>
          </a:prstGeom>
          <a:solidFill>
            <a:schemeClr val="accent1"/>
          </a:solidFill>
          <a:ln w="12700" cap="flat" cmpd="sng" algn="ctr">
            <a:solidFill>
              <a:schemeClr val="bg1"/>
            </a:solidFill>
            <a:prstDash val="solid"/>
            <a:round/>
            <a:headEnd type="none" w="med" len="med"/>
            <a:tailEnd type="triangle"/>
          </a:ln>
          <a:effectLst/>
        </p:spPr>
      </p:cxnSp>
      <p:cxnSp>
        <p:nvCxnSpPr>
          <p:cNvPr id="72" name="Straight Connector 71">
            <a:extLst>
              <a:ext uri="{FF2B5EF4-FFF2-40B4-BE49-F238E27FC236}">
                <a16:creationId xmlns:a16="http://schemas.microsoft.com/office/drawing/2014/main" id="{4CD0506F-9FD1-4AD7-A838-D7AC64D99FF5}"/>
              </a:ext>
            </a:extLst>
          </p:cNvPr>
          <p:cNvCxnSpPr>
            <a:cxnSpLocks/>
          </p:cNvCxnSpPr>
          <p:nvPr/>
        </p:nvCxnSpPr>
        <p:spPr>
          <a:xfrm>
            <a:off x="3719968" y="4334392"/>
            <a:ext cx="39640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A5B80C1-72C6-4A4E-A4CC-F65BD39330AC}"/>
              </a:ext>
            </a:extLst>
          </p:cNvPr>
          <p:cNvSpPr txBox="1"/>
          <p:nvPr/>
        </p:nvSpPr>
        <p:spPr>
          <a:xfrm>
            <a:off x="1962091" y="4752422"/>
            <a:ext cx="1039885" cy="261610"/>
          </a:xfrm>
          <a:prstGeom prst="rect">
            <a:avLst/>
          </a:prstGeom>
          <a:noFill/>
        </p:spPr>
        <p:txBody>
          <a:bodyPr wrap="square" rtlCol="0">
            <a:spAutoFit/>
          </a:bodyPr>
          <a:lstStyle/>
          <a:p>
            <a:r>
              <a:rPr lang="en-US" sz="1100" dirty="0"/>
              <a:t>mobile phase</a:t>
            </a:r>
          </a:p>
        </p:txBody>
      </p:sp>
      <p:cxnSp>
        <p:nvCxnSpPr>
          <p:cNvPr id="77" name="Straight Arrow Connector 76">
            <a:extLst>
              <a:ext uri="{FF2B5EF4-FFF2-40B4-BE49-F238E27FC236}">
                <a16:creationId xmlns:a16="http://schemas.microsoft.com/office/drawing/2014/main" id="{EF2351FB-A18F-41F2-864F-80005E78916E}"/>
              </a:ext>
            </a:extLst>
          </p:cNvPr>
          <p:cNvCxnSpPr>
            <a:cxnSpLocks/>
            <a:endCxn id="73" idx="0"/>
          </p:cNvCxnSpPr>
          <p:nvPr/>
        </p:nvCxnSpPr>
        <p:spPr>
          <a:xfrm>
            <a:off x="2482034" y="4449591"/>
            <a:ext cx="0" cy="3028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9" name="Right Brace 98">
            <a:extLst>
              <a:ext uri="{FF2B5EF4-FFF2-40B4-BE49-F238E27FC236}">
                <a16:creationId xmlns:a16="http://schemas.microsoft.com/office/drawing/2014/main" id="{87DEC448-BB28-427E-B0D6-F7C4D85BA3D8}"/>
              </a:ext>
            </a:extLst>
          </p:cNvPr>
          <p:cNvSpPr/>
          <p:nvPr/>
        </p:nvSpPr>
        <p:spPr bwMode="auto">
          <a:xfrm rot="5400000">
            <a:off x="3469277" y="4960147"/>
            <a:ext cx="170415" cy="829854"/>
          </a:xfrm>
          <a:prstGeom prst="rightBrac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1" name="TextBox 100">
            <a:extLst>
              <a:ext uri="{FF2B5EF4-FFF2-40B4-BE49-F238E27FC236}">
                <a16:creationId xmlns:a16="http://schemas.microsoft.com/office/drawing/2014/main" id="{33C93935-C28C-48CC-B848-5F017709C7F2}"/>
              </a:ext>
            </a:extLst>
          </p:cNvPr>
          <p:cNvSpPr txBox="1"/>
          <p:nvPr/>
        </p:nvSpPr>
        <p:spPr>
          <a:xfrm>
            <a:off x="3237972" y="5476176"/>
            <a:ext cx="633023" cy="261610"/>
          </a:xfrm>
          <a:prstGeom prst="rect">
            <a:avLst/>
          </a:prstGeom>
          <a:noFill/>
        </p:spPr>
        <p:txBody>
          <a:bodyPr wrap="square" rtlCol="0">
            <a:spAutoFit/>
          </a:bodyPr>
          <a:lstStyle/>
          <a:p>
            <a:r>
              <a:rPr lang="en-US" sz="1100" dirty="0"/>
              <a:t>sieving</a:t>
            </a:r>
          </a:p>
        </p:txBody>
      </p:sp>
      <p:pic>
        <p:nvPicPr>
          <p:cNvPr id="8" name="音频 7">
            <a:hlinkClick r:id="" action="ppaction://media"/>
            <a:extLst>
              <a:ext uri="{FF2B5EF4-FFF2-40B4-BE49-F238E27FC236}">
                <a16:creationId xmlns:a16="http://schemas.microsoft.com/office/drawing/2014/main" id="{013BF556-2580-FB47-AD36-2A45F3F857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17811" y="6138641"/>
            <a:ext cx="812800" cy="812800"/>
          </a:xfrm>
          <a:prstGeom prst="rect">
            <a:avLst/>
          </a:prstGeom>
        </p:spPr>
      </p:pic>
    </p:spTree>
    <p:extLst>
      <p:ext uri="{BB962C8B-B14F-4D97-AF65-F5344CB8AC3E}">
        <p14:creationId xmlns:p14="http://schemas.microsoft.com/office/powerpoint/2010/main" val="799144528"/>
      </p:ext>
    </p:extLst>
  </p:cSld>
  <p:clrMapOvr>
    <a:masterClrMapping/>
  </p:clrMapOvr>
  <mc:AlternateContent xmlns:mc="http://schemas.openxmlformats.org/markup-compatibility/2006" xmlns:p14="http://schemas.microsoft.com/office/powerpoint/2010/main">
    <mc:Choice Requires="p14">
      <p:transition spd="slow" p14:dur="2000" advTm="37162"/>
    </mc:Choice>
    <mc:Fallback xmlns="">
      <p:transition spd="slow" advTm="3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9</a:t>
            </a:fld>
            <a:endParaRPr lang="en-US" sz="140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11" name="Group 10">
            <a:extLst>
              <a:ext uri="{FF2B5EF4-FFF2-40B4-BE49-F238E27FC236}">
                <a16:creationId xmlns:a16="http://schemas.microsoft.com/office/drawing/2014/main" id="{5DE4F0CD-1EE0-4425-B5D4-D2CDBD1D0DF6}"/>
              </a:ext>
            </a:extLst>
          </p:cNvPr>
          <p:cNvGrpSpPr/>
          <p:nvPr/>
        </p:nvGrpSpPr>
        <p:grpSpPr>
          <a:xfrm>
            <a:off x="386844" y="977183"/>
            <a:ext cx="8052500" cy="5408597"/>
            <a:chOff x="201430" y="1861085"/>
            <a:chExt cx="8052500" cy="5408597"/>
          </a:xfrm>
        </p:grpSpPr>
        <p:sp>
          <p:nvSpPr>
            <p:cNvPr id="6146" name="Rectangle 6145">
              <a:extLst>
                <a:ext uri="{FF2B5EF4-FFF2-40B4-BE49-F238E27FC236}">
                  <a16:creationId xmlns:a16="http://schemas.microsoft.com/office/drawing/2014/main" id="{EE764EA0-9224-4FE8-BAFB-27BFC00BD74F}"/>
                </a:ext>
              </a:extLst>
            </p:cNvPr>
            <p:cNvSpPr/>
            <p:nvPr/>
          </p:nvSpPr>
          <p:spPr>
            <a:xfrm>
              <a:off x="6402021" y="3776662"/>
              <a:ext cx="1816523" cy="307777"/>
            </a:xfrm>
            <a:prstGeom prst="rect">
              <a:avLst/>
            </a:prstGeom>
          </p:spPr>
          <p:txBody>
            <a:bodyPr wrap="none">
              <a:spAutoFit/>
            </a:bodyPr>
            <a:lstStyle/>
            <a:p>
              <a:pPr algn="ctr"/>
              <a:r>
                <a:rPr lang="en-US" sz="1400" dirty="0">
                  <a:solidFill>
                    <a:srgbClr val="FFFF00"/>
                  </a:solidFill>
                </a:rPr>
                <a:t>molecular simulation</a:t>
              </a:r>
            </a:p>
          </p:txBody>
        </p:sp>
        <p:grpSp>
          <p:nvGrpSpPr>
            <p:cNvPr id="10" name="Group 9">
              <a:extLst>
                <a:ext uri="{FF2B5EF4-FFF2-40B4-BE49-F238E27FC236}">
                  <a16:creationId xmlns:a16="http://schemas.microsoft.com/office/drawing/2014/main" id="{87BBB45C-B402-453B-BBD4-9E0588F1B194}"/>
                </a:ext>
              </a:extLst>
            </p:cNvPr>
            <p:cNvGrpSpPr/>
            <p:nvPr/>
          </p:nvGrpSpPr>
          <p:grpSpPr>
            <a:xfrm>
              <a:off x="201430" y="1861085"/>
              <a:ext cx="8052500" cy="5408597"/>
              <a:chOff x="201430" y="1861085"/>
              <a:chExt cx="8052500" cy="5408597"/>
            </a:xfrm>
          </p:grpSpPr>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419BA58D-C85A-47D3-B8AB-7AE3C20330CE}"/>
                      </a:ext>
                    </a:extLst>
                  </p:cNvPr>
                  <p:cNvSpPr/>
                  <p:nvPr/>
                </p:nvSpPr>
                <p:spPr>
                  <a:xfrm>
                    <a:off x="201430" y="1861085"/>
                    <a:ext cx="5325137" cy="5408597"/>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
                    </a:pPr>
                    <a14:m>
                      <m:oMath xmlns:m="http://schemas.openxmlformats.org/officeDocument/2006/math">
                        <m:acc>
                          <m:accPr>
                            <m:chr m:val="⃗"/>
                            <m:ctrlPr>
                              <a:rPr lang="en-US" sz="1400" i="1" smtClean="0">
                                <a:latin typeface="Cambria Math" panose="02040503050406030204" pitchFamily="18" charset="0"/>
                              </a:rPr>
                            </m:ctrlPr>
                          </m:accPr>
                          <m:e>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𝑖</m:t>
                                </m:r>
                              </m:sub>
                            </m:sSub>
                          </m:e>
                        </m:acc>
                        <m:r>
                          <a:rPr lang="en-US" sz="1400" b="0" i="1"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𝐷</m:t>
                            </m:r>
                          </m:e>
                          <m:sub>
                            <m:r>
                              <a:rPr lang="en-US" sz="1400" b="0" i="1" smtClean="0">
                                <a:latin typeface="Cambria Math" panose="02040503050406030204" pitchFamily="18" charset="0"/>
                              </a:rPr>
                              <m:t>𝑖𝑗</m:t>
                            </m:r>
                          </m:sub>
                        </m:sSub>
                        <m:f>
                          <m:fPr>
                            <m:ctrlPr>
                              <a:rPr lang="en-US" sz="1400" i="1">
                                <a:latin typeface="Cambria Math" panose="02040503050406030204" pitchFamily="18" charset="0"/>
                              </a:rPr>
                            </m:ctrlPr>
                          </m:fPr>
                          <m:num>
                            <m:r>
                              <a:rPr lang="en-US" sz="1400" b="0" i="1" smtClean="0">
                                <a:latin typeface="Cambria Math" panose="02040503050406030204" pitchFamily="18" charset="0"/>
                              </a:rPr>
                              <m:t>𝜙</m:t>
                            </m:r>
                          </m:num>
                          <m:den>
                            <m:r>
                              <a:rPr lang="en-US" sz="1400" b="0" i="1" smtClean="0">
                                <a:latin typeface="Cambria Math" panose="02040503050406030204" pitchFamily="18" charset="0"/>
                                <a:ea typeface="Cambria Math" panose="02040503050406030204" pitchFamily="18" charset="0"/>
                              </a:rPr>
                              <m:t>𝜏</m:t>
                            </m:r>
                          </m:den>
                        </m:f>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m:t>
                        </m:r>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𝑐</m:t>
                            </m:r>
                          </m:e>
                          <m:sub>
                            <m:r>
                              <a:rPr lang="en-US" sz="1400" b="0" i="1" smtClean="0">
                                <a:latin typeface="Cambria Math" panose="02040503050406030204" pitchFamily="18" charset="0"/>
                                <a:ea typeface="Cambria Math" panose="02040503050406030204" pitchFamily="18" charset="0"/>
                              </a:rPr>
                              <m:t>𝑖</m:t>
                            </m:r>
                          </m:sub>
                        </m:sSub>
                      </m:oMath>
                    </a14:m>
                    <a:endParaRPr lang="en-US" sz="1400" i="1" dirty="0"/>
                  </a:p>
                  <a:p>
                    <a:pPr marL="960120" indent="-685800">
                      <a:spcAft>
                        <a:spcPts val="0"/>
                      </a:spcAft>
                    </a:pP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𝑖𝑗</m:t>
                            </m:r>
                          </m:sub>
                        </m:sSub>
                      </m:oMath>
                    </a14:m>
                    <a:r>
                      <a:rPr lang="en-US" altLang="zh-CN" sz="1200" dirty="0"/>
                      <a:t>	multicomponent</a:t>
                    </a:r>
                    <a:r>
                      <a:rPr lang="en-US" sz="1200" dirty="0"/>
                      <a:t> diffusion coefficient, </a:t>
                    </a:r>
                    <a14:m>
                      <m:oMath xmlns:m="http://schemas.openxmlformats.org/officeDocument/2006/math">
                        <m:sSup>
                          <m:sSupPr>
                            <m:ctrlPr>
                              <a:rPr lang="en-US" sz="1200" i="1" smtClean="0">
                                <a:latin typeface="Cambria Math" panose="02040503050406030204" pitchFamily="18" charset="0"/>
                                <a:ea typeface="Cambria Math" panose="02040503050406030204" pitchFamily="18" charset="0"/>
                              </a:rPr>
                            </m:ctrlPr>
                          </m:sSupPr>
                          <m:e>
                            <m:r>
                              <m:rPr>
                                <m:sty m:val="p"/>
                              </m:rPr>
                              <a:rPr lang="en-US" sz="1200" b="0" i="0" smtClean="0">
                                <a:latin typeface="Cambria Math" panose="02040503050406030204" pitchFamily="18" charset="0"/>
                                <a:ea typeface="Cambria Math" panose="02040503050406030204" pitchFamily="18" charset="0"/>
                              </a:rPr>
                              <m:t>cm</m:t>
                            </m:r>
                          </m:e>
                          <m:sup>
                            <m:r>
                              <a:rPr lang="en-US" sz="1200" b="0" i="0" smtClean="0">
                                <a:latin typeface="Cambria Math" panose="02040503050406030204" pitchFamily="18" charset="0"/>
                                <a:ea typeface="Cambria Math" panose="02040503050406030204" pitchFamily="18" charset="0"/>
                              </a:rPr>
                              <m:t>2</m:t>
                            </m:r>
                          </m:sup>
                        </m:sSup>
                        <m:r>
                          <a:rPr lang="en-US" sz="1200" b="0" i="0" smtClean="0">
                            <a:latin typeface="Cambria Math" panose="02040503050406030204" pitchFamily="18" charset="0"/>
                            <a:ea typeface="Cambria Math" panose="02040503050406030204" pitchFamily="18" charset="0"/>
                          </a:rPr>
                          <m:t>/</m:t>
                        </m:r>
                        <m:r>
                          <m:rPr>
                            <m:sty m:val="p"/>
                          </m:rPr>
                          <a:rPr lang="en-US" sz="1200" b="0" i="0" smtClean="0">
                            <a:latin typeface="Cambria Math" panose="02040503050406030204" pitchFamily="18" charset="0"/>
                            <a:ea typeface="Cambria Math" panose="02040503050406030204" pitchFamily="18" charset="0"/>
                          </a:rPr>
                          <m:t>s</m:t>
                        </m:r>
                      </m:oMath>
                    </a14:m>
                    <a:r>
                      <a:rPr lang="en-US" sz="1200" dirty="0"/>
                      <a:t> derived from Chapman-</a:t>
                    </a:r>
                    <a:r>
                      <a:rPr lang="en-US" sz="1200" dirty="0" err="1"/>
                      <a:t>Enskog</a:t>
                    </a:r>
                    <a:r>
                      <a:rPr lang="en-US" sz="1200" dirty="0"/>
                      <a:t> theory</a:t>
                    </a:r>
                  </a:p>
                  <a:p>
                    <a:pPr marL="960120" indent="-685800">
                      <a:spcAft>
                        <a:spcPts val="0"/>
                      </a:spcAft>
                    </a:pPr>
                    <a:r>
                      <a:rPr lang="en-US" sz="1200" dirty="0"/>
                      <a:t>	</a:t>
                    </a:r>
                    <a14:m>
                      <m:oMath xmlns:m="http://schemas.openxmlformats.org/officeDocument/2006/math">
                        <m:sSub>
                          <m:sSubPr>
                            <m:ctrlPr>
                              <a:rPr lang="en-US" sz="1200" i="1">
                                <a:latin typeface="Cambria Math" panose="02040503050406030204" pitchFamily="18" charset="0"/>
                              </a:rPr>
                            </m:ctrlPr>
                          </m:sSubPr>
                          <m:e>
                            <m:r>
                              <a:rPr lang="en-US" sz="1200" b="0" i="1">
                                <a:latin typeface="Cambria Math" panose="02040503050406030204" pitchFamily="18" charset="0"/>
                              </a:rPr>
                              <m:t>𝐷</m:t>
                            </m:r>
                          </m:e>
                          <m:sub>
                            <m:r>
                              <a:rPr lang="en-US" sz="1200" b="0" i="1">
                                <a:latin typeface="Cambria Math" panose="02040503050406030204" pitchFamily="18" charset="0"/>
                              </a:rPr>
                              <m:t>𝑖𝑗</m:t>
                            </m:r>
                          </m:sub>
                        </m:sSub>
                        <m:r>
                          <a:rPr lang="en-US" sz="1200" b="0" i="1" smtClean="0">
                            <a:latin typeface="Cambria Math" panose="02040503050406030204" pitchFamily="18" charset="0"/>
                          </a:rPr>
                          <m:t>=2.2646</m:t>
                        </m:r>
                        <m:r>
                          <a:rPr lang="en-US" sz="1200" b="0" i="1" smtClean="0">
                            <a:latin typeface="Cambria Math" panose="02040503050406030204" pitchFamily="18" charset="0"/>
                            <a:ea typeface="Cambria Math" panose="02040503050406030204" pitchFamily="18" charset="0"/>
                          </a:rPr>
                          <m:t>×</m:t>
                        </m:r>
                        <m:sSup>
                          <m:sSupPr>
                            <m:ctrlPr>
                              <a:rPr lang="en-US" sz="1200" b="0" i="1" smtClean="0">
                                <a:latin typeface="Cambria Math" panose="02040503050406030204" pitchFamily="18" charset="0"/>
                                <a:ea typeface="Cambria Math" panose="02040503050406030204" pitchFamily="18" charset="0"/>
                              </a:rPr>
                            </m:ctrlPr>
                          </m:sSupPr>
                          <m:e>
                            <m:r>
                              <a:rPr lang="en-US" sz="1200" b="0" i="1" smtClean="0">
                                <a:latin typeface="Cambria Math" panose="02040503050406030204" pitchFamily="18" charset="0"/>
                                <a:ea typeface="Cambria Math" panose="02040503050406030204" pitchFamily="18" charset="0"/>
                              </a:rPr>
                              <m:t>10</m:t>
                            </m:r>
                          </m:e>
                          <m:sup>
                            <m:r>
                              <a:rPr lang="en-US" sz="1200" b="0" i="1" smtClean="0">
                                <a:latin typeface="Cambria Math" panose="02040503050406030204" pitchFamily="18" charset="0"/>
                                <a:ea typeface="Cambria Math" panose="02040503050406030204" pitchFamily="18" charset="0"/>
                              </a:rPr>
                              <m:t>−5</m:t>
                            </m:r>
                          </m:sup>
                        </m:sSup>
                        <m:rad>
                          <m:radPr>
                            <m:degHide m:val="on"/>
                            <m:ctrlPr>
                              <a:rPr lang="en-US" sz="1200" b="0" i="1" smtClean="0">
                                <a:latin typeface="Cambria Math" panose="02040503050406030204" pitchFamily="18" charset="0"/>
                              </a:rPr>
                            </m:ctrlPr>
                          </m:radPr>
                          <m:deg/>
                          <m:e>
                            <m:r>
                              <a:rPr lang="en-US" sz="1200" b="0" i="1" smtClean="0">
                                <a:latin typeface="Cambria Math" panose="02040503050406030204" pitchFamily="18" charset="0"/>
                              </a:rPr>
                              <m:t>𝑇</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𝑀</m:t>
                                        </m:r>
                                      </m:e>
                                      <m:sub>
                                        <m:r>
                                          <a:rPr lang="en-US" sz="1200" b="0" i="1" smtClean="0">
                                            <a:latin typeface="Cambria Math" panose="02040503050406030204" pitchFamily="18" charset="0"/>
                                          </a:rPr>
                                          <m:t>𝑖</m:t>
                                        </m:r>
                                      </m:sub>
                                    </m:sSub>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𝑀</m:t>
                                        </m:r>
                                      </m:e>
                                      <m:sub>
                                        <m:r>
                                          <a:rPr lang="en-US" sz="1200" b="0" i="1" smtClean="0">
                                            <a:latin typeface="Cambria Math" panose="02040503050406030204" pitchFamily="18" charset="0"/>
                                          </a:rPr>
                                          <m:t>𝑗</m:t>
                                        </m:r>
                                      </m:sub>
                                    </m:sSub>
                                  </m:den>
                                </m:f>
                              </m:e>
                            </m:d>
                          </m:e>
                        </m:rad>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𝑐</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ea typeface="Cambria Math" panose="02040503050406030204" pitchFamily="18" charset="0"/>
                                  </a:rPr>
                                  <m:t>𝜎</m:t>
                                </m:r>
                              </m:e>
                              <m:sub>
                                <m:r>
                                  <a:rPr lang="en-US" sz="1200" b="0" i="1" smtClean="0">
                                    <a:latin typeface="Cambria Math" panose="02040503050406030204" pitchFamily="18" charset="0"/>
                                  </a:rPr>
                                  <m:t>𝑖𝑗</m:t>
                                </m:r>
                              </m:sub>
                              <m:sup>
                                <m:r>
                                  <a:rPr lang="en-US" sz="1200" b="0" i="1" smtClean="0">
                                    <a:latin typeface="Cambria Math" panose="02040503050406030204" pitchFamily="18" charset="0"/>
                                  </a:rPr>
                                  <m:t>2</m:t>
                                </m:r>
                              </m:sup>
                            </m:sSubSup>
                            <m:sSub>
                              <m:sSubPr>
                                <m:ctrlPr>
                                  <a:rPr lang="en-US" sz="1200" b="0" i="1" smtClean="0">
                                    <a:latin typeface="Cambria Math" panose="02040503050406030204" pitchFamily="18" charset="0"/>
                                  </a:rPr>
                                </m:ctrlPr>
                              </m:sSubPr>
                              <m:e>
                                <m:r>
                                  <m:rPr>
                                    <m:sty m:val="p"/>
                                  </m:rPr>
                                  <a:rPr lang="el-GR" sz="1200" b="0" i="1" smtClean="0">
                                    <a:latin typeface="Cambria Math" panose="02040503050406030204" pitchFamily="18" charset="0"/>
                                  </a:rPr>
                                  <m:t>Ω</m:t>
                                </m:r>
                              </m:e>
                              <m:sub>
                                <m:r>
                                  <a:rPr lang="en-US" sz="1200" b="0" i="1" smtClean="0">
                                    <a:latin typeface="Cambria Math" panose="02040503050406030204" pitchFamily="18" charset="0"/>
                                  </a:rPr>
                                  <m:t>𝑖𝑗</m:t>
                                </m:r>
                              </m:sub>
                            </m:sSub>
                          </m:den>
                        </m:f>
                      </m:oMath>
                    </a14:m>
                    <a:r>
                      <a:rPr lang="en-US" sz="1200" dirty="0"/>
                      <a:t>                    </a:t>
                    </a:r>
                  </a:p>
                  <a:p>
                    <a:pPr marL="960120" indent="-685800">
                      <a:spcAft>
                        <a:spcPts val="0"/>
                      </a:spcAft>
                    </a:pPr>
                    <a14:m>
                      <m:oMath xmlns:m="http://schemas.openxmlformats.org/officeDocument/2006/math">
                        <m:r>
                          <a:rPr lang="en-US" sz="1200" i="1">
                            <a:latin typeface="Cambria Math" panose="02040503050406030204" pitchFamily="18" charset="0"/>
                            <a:ea typeface="Cambria Math" panose="02040503050406030204" pitchFamily="18" charset="0"/>
                          </a:rPr>
                          <m:t>𝜏</m:t>
                        </m:r>
                      </m:oMath>
                    </a14:m>
                    <a:r>
                      <a:rPr lang="en-US" sz="1200" dirty="0"/>
                      <a:t>	tortuosity</a:t>
                    </a:r>
                  </a:p>
                  <a:p>
                    <a:pPr marL="960120" indent="-685800">
                      <a:spcAft>
                        <a:spcPts val="0"/>
                      </a:spcAft>
                    </a:pPr>
                    <a:endParaRPr lang="en-US" sz="1200" dirty="0"/>
                  </a:p>
                  <a:p>
                    <a:pPr marL="285750" indent="-285750">
                      <a:spcBef>
                        <a:spcPts val="600"/>
                      </a:spcBef>
                      <a:spcAft>
                        <a:spcPts val="600"/>
                      </a:spcAft>
                      <a:buFont typeface="Wingdings" panose="05000000000000000000" pitchFamily="2" charset="2"/>
                      <a:buChar char="§"/>
                    </a:pP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m:t>
                        </m:r>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𝐴</m:t>
                            </m:r>
                          </m:e>
                          <m:sub>
                            <m:r>
                              <a:rPr lang="en-US" sz="1400" b="0" i="1" smtClean="0">
                                <a:latin typeface="Cambria Math" panose="02040503050406030204" pitchFamily="18" charset="0"/>
                                <a:ea typeface="Cambria Math" panose="02040503050406030204" pitchFamily="18" charset="0"/>
                              </a:rPr>
                              <m:t>𝑚𝑎𝑥</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𝑖</m:t>
                            </m:r>
                          </m:sub>
                        </m:sSub>
                        <m:d>
                          <m:dPr>
                            <m:ctrlPr>
                              <a:rPr lang="en-US" sz="140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1−</m:t>
                            </m:r>
                            <m:sSup>
                              <m:sSupPr>
                                <m:ctrlPr>
                                  <a:rPr lang="en-US" sz="140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𝑒</m:t>
                                </m:r>
                              </m:e>
                              <m:sup>
                                <m:r>
                                  <a:rPr lang="en-US" sz="1400" b="0" i="1" smtClean="0">
                                    <a:latin typeface="Cambria Math" panose="02040503050406030204" pitchFamily="18" charset="0"/>
                                    <a:ea typeface="Cambria Math" panose="02040503050406030204" pitchFamily="18" charset="0"/>
                                  </a:rPr>
                                  <m:t>−</m:t>
                                </m:r>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𝑚</m:t>
                                    </m:r>
                                  </m:e>
                                  <m:sub>
                                    <m:r>
                                      <a:rPr lang="en-US" sz="1400" b="0" i="1" smtClean="0">
                                        <a:latin typeface="Cambria Math" panose="02040503050406030204" pitchFamily="18" charset="0"/>
                                        <a:ea typeface="Cambria Math" panose="02040503050406030204" pitchFamily="18" charset="0"/>
                                      </a:rPr>
                                      <m:t>𝑖</m:t>
                                    </m:r>
                                  </m:sub>
                                </m:sSub>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𝑡</m:t>
                                </m:r>
                                <m:r>
                                  <a:rPr lang="en-US" sz="1400" b="0" i="1" smtClean="0">
                                    <a:latin typeface="Cambria Math" panose="02040503050406030204" pitchFamily="18" charset="0"/>
                                    <a:ea typeface="Cambria Math" panose="02040503050406030204" pitchFamily="18" charset="0"/>
                                  </a:rPr>
                                  <m:t>−</m:t>
                                </m:r>
                                <m:sSubSup>
                                  <m:sSubSupPr>
                                    <m:ctrlPr>
                                      <a:rPr lang="en-US" sz="1400" b="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𝑡</m:t>
                                    </m:r>
                                  </m:e>
                                  <m:sub>
                                    <m:r>
                                      <a:rPr lang="en-US" sz="1400" b="0" i="1" smtClean="0">
                                        <a:latin typeface="Cambria Math" panose="02040503050406030204" pitchFamily="18" charset="0"/>
                                        <a:ea typeface="Cambria Math" panose="02040503050406030204" pitchFamily="18" charset="0"/>
                                      </a:rPr>
                                      <m:t>𝑖</m:t>
                                    </m:r>
                                  </m:sub>
                                  <m:sup>
                                    <m:r>
                                      <a:rPr lang="en-US" sz="1400" b="0" i="1" smtClean="0">
                                        <a:latin typeface="Cambria Math" panose="02040503050406030204" pitchFamily="18" charset="0"/>
                                        <a:ea typeface="Cambria Math" panose="02040503050406030204" pitchFamily="18" charset="0"/>
                                      </a:rPr>
                                      <m:t>∗</m:t>
                                    </m:r>
                                  </m:sup>
                                </m:sSubSup>
                                <m:r>
                                  <a:rPr lang="en-US" sz="1400" b="0" i="1" smtClean="0">
                                    <a:latin typeface="Cambria Math" panose="02040503050406030204" pitchFamily="18" charset="0"/>
                                    <a:ea typeface="Cambria Math" panose="02040503050406030204" pitchFamily="18" charset="0"/>
                                  </a:rPr>
                                  <m:t>)</m:t>
                                </m:r>
                              </m:sup>
                            </m:sSup>
                          </m:e>
                        </m:d>
                        <m:r>
                          <a:rPr lang="en-US" sz="1400" b="0" i="1"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b="0" i="1">
                                <a:latin typeface="Cambria Math" panose="02040503050406030204" pitchFamily="18" charset="0"/>
                                <a:ea typeface="Cambria Math" panose="02040503050406030204" pitchFamily="18" charset="0"/>
                              </a:rPr>
                              <m:t>𝐴</m:t>
                            </m:r>
                          </m:e>
                          <m:sub>
                            <m:r>
                              <a:rPr lang="en-US" sz="1400" b="0" i="1">
                                <a:latin typeface="Cambria Math" panose="02040503050406030204" pitchFamily="18" charset="0"/>
                                <a:ea typeface="Cambria Math" panose="02040503050406030204" pitchFamily="18" charset="0"/>
                              </a:rPr>
                              <m:t>𝑠</m:t>
                            </m:r>
                          </m:sub>
                        </m:sSub>
                        <m:r>
                          <a:rPr lang="en-US" sz="1400" b="0" i="1">
                            <a:latin typeface="Cambria Math" panose="02040503050406030204" pitchFamily="18" charset="0"/>
                            <a:ea typeface="Cambria Math" panose="02040503050406030204" pitchFamily="18" charset="0"/>
                          </a:rPr>
                          <m:t> </m:t>
                        </m:r>
                        <m:r>
                          <a:rPr lang="en-US" sz="1400" b="0" i="1">
                            <a:latin typeface="Cambria Math" panose="02040503050406030204" pitchFamily="18" charset="0"/>
                            <a:ea typeface="Cambria Math" panose="02040503050406030204" pitchFamily="18" charset="0"/>
                          </a:rPr>
                          <m:t>𝜌</m:t>
                        </m:r>
                        <m:r>
                          <a:rPr lang="en-US" sz="1400" b="0" i="1">
                            <a:latin typeface="Cambria Math" panose="02040503050406030204" pitchFamily="18" charset="0"/>
                            <a:ea typeface="Cambria Math" panose="02040503050406030204" pitchFamily="18" charset="0"/>
                          </a:rPr>
                          <m:t> </m:t>
                        </m:r>
                        <m:sSub>
                          <m:sSubPr>
                            <m:ctrlPr>
                              <a:rPr lang="en-US" sz="1400" i="1">
                                <a:latin typeface="Cambria Math" panose="02040503050406030204" pitchFamily="18" charset="0"/>
                                <a:ea typeface="Cambria Math" panose="02040503050406030204" pitchFamily="18" charset="0"/>
                              </a:rPr>
                            </m:ctrlPr>
                          </m:sSubPr>
                          <m:e>
                            <m:r>
                              <a:rPr lang="en-US" sz="1400" b="0" i="1">
                                <a:latin typeface="Cambria Math" panose="02040503050406030204" pitchFamily="18" charset="0"/>
                                <a:ea typeface="Cambria Math" panose="02040503050406030204" pitchFamily="18" charset="0"/>
                              </a:rPr>
                              <m:t>𝑎</m:t>
                            </m:r>
                          </m:e>
                          <m:sub>
                            <m:r>
                              <a:rPr lang="en-US" sz="1400" b="0" i="1">
                                <a:latin typeface="Cambria Math" panose="02040503050406030204" pitchFamily="18" charset="0"/>
                                <a:ea typeface="Cambria Math" panose="02040503050406030204" pitchFamily="18" charset="0"/>
                              </a:rPr>
                              <m:t>𝑚𝑎𝑥</m:t>
                            </m:r>
                          </m:sub>
                        </m:sSub>
                        <m:d>
                          <m:dPr>
                            <m:ctrlPr>
                              <a:rPr lang="en-US" sz="1400" i="1">
                                <a:latin typeface="Cambria Math" panose="02040503050406030204" pitchFamily="18" charset="0"/>
                                <a:ea typeface="Cambria Math" panose="02040503050406030204" pitchFamily="18" charset="0"/>
                              </a:rPr>
                            </m:ctrlPr>
                          </m:dPr>
                          <m:e>
                            <m:r>
                              <a:rPr lang="en-US" sz="1400" b="0" i="1">
                                <a:latin typeface="Cambria Math" panose="02040503050406030204" pitchFamily="18" charset="0"/>
                                <a:ea typeface="Cambria Math" panose="02040503050406030204" pitchFamily="18" charset="0"/>
                              </a:rPr>
                              <m:t>1−</m:t>
                            </m:r>
                            <m:sSup>
                              <m:sSupPr>
                                <m:ctrlPr>
                                  <a:rPr lang="en-US" sz="1400" i="1">
                                    <a:latin typeface="Cambria Math" panose="02040503050406030204" pitchFamily="18" charset="0"/>
                                    <a:ea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𝑒</m:t>
                                </m:r>
                              </m:e>
                              <m:sup>
                                <m:r>
                                  <a:rPr lang="en-US" sz="1400" b="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b="0" i="1">
                                        <a:latin typeface="Cambria Math" panose="02040503050406030204" pitchFamily="18" charset="0"/>
                                        <a:ea typeface="Cambria Math" panose="02040503050406030204" pitchFamily="18" charset="0"/>
                                      </a:rPr>
                                      <m:t>𝑚</m:t>
                                    </m:r>
                                  </m:e>
                                  <m:sub>
                                    <m:r>
                                      <a:rPr lang="en-US" sz="1400" b="0" i="1">
                                        <a:latin typeface="Cambria Math" panose="02040503050406030204" pitchFamily="18" charset="0"/>
                                        <a:ea typeface="Cambria Math" panose="02040503050406030204" pitchFamily="18" charset="0"/>
                                      </a:rPr>
                                      <m:t>𝑖</m:t>
                                    </m:r>
                                  </m:sub>
                                </m:sSub>
                                <m:r>
                                  <a:rPr lang="en-US" sz="1400" b="0" i="1">
                                    <a:latin typeface="Cambria Math" panose="02040503050406030204" pitchFamily="18" charset="0"/>
                                    <a:ea typeface="Cambria Math" panose="02040503050406030204" pitchFamily="18" charset="0"/>
                                  </a:rPr>
                                  <m:t>(</m:t>
                                </m:r>
                                <m:r>
                                  <a:rPr lang="en-US" sz="1400" b="0" i="1">
                                    <a:latin typeface="Cambria Math" panose="02040503050406030204" pitchFamily="18" charset="0"/>
                                    <a:ea typeface="Cambria Math" panose="02040503050406030204" pitchFamily="18" charset="0"/>
                                  </a:rPr>
                                  <m:t>𝑡</m:t>
                                </m:r>
                                <m:r>
                                  <a:rPr lang="en-US" sz="1400" b="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0" i="1">
                                        <a:latin typeface="Cambria Math" panose="02040503050406030204" pitchFamily="18" charset="0"/>
                                        <a:ea typeface="Cambria Math" panose="02040503050406030204" pitchFamily="18" charset="0"/>
                                      </a:rPr>
                                      <m:t>𝑡</m:t>
                                    </m:r>
                                  </m:e>
                                  <m:sub>
                                    <m:r>
                                      <a:rPr lang="en-US" sz="1400" b="0" i="1">
                                        <a:latin typeface="Cambria Math" panose="02040503050406030204" pitchFamily="18" charset="0"/>
                                        <a:ea typeface="Cambria Math" panose="02040503050406030204" pitchFamily="18" charset="0"/>
                                      </a:rPr>
                                      <m:t>𝑖</m:t>
                                    </m:r>
                                  </m:sub>
                                  <m:sup>
                                    <m:r>
                                      <a:rPr lang="en-US" sz="1400" b="0" i="1">
                                        <a:latin typeface="Cambria Math" panose="02040503050406030204" pitchFamily="18" charset="0"/>
                                        <a:ea typeface="Cambria Math" panose="02040503050406030204" pitchFamily="18" charset="0"/>
                                      </a:rPr>
                                      <m:t>∗</m:t>
                                    </m:r>
                                  </m:sup>
                                </m:sSubSup>
                                <m:r>
                                  <a:rPr lang="en-US" sz="1400" b="0" i="1">
                                    <a:latin typeface="Cambria Math" panose="02040503050406030204" pitchFamily="18" charset="0"/>
                                    <a:ea typeface="Cambria Math" panose="02040503050406030204" pitchFamily="18" charset="0"/>
                                  </a:rPr>
                                  <m:t>)</m:t>
                                </m:r>
                              </m:sup>
                            </m:sSup>
                          </m:e>
                        </m:d>
                      </m:oMath>
                    </a14:m>
                    <a:endParaRPr lang="en-US" sz="1400" i="1" dirty="0"/>
                  </a:p>
                  <a:p>
                    <a:pPr marL="960120" indent="-685800">
                      <a:spcAft>
                        <a:spcPts val="0"/>
                      </a:spcAft>
                    </a:pPr>
                    <a14:m>
                      <m:oMath xmlns:m="http://schemas.openxmlformats.org/officeDocument/2006/math">
                        <m:sSub>
                          <m:sSubPr>
                            <m:ctrlPr>
                              <a:rPr lang="en-US" sz="1200" i="1" smtClean="0">
                                <a:solidFill>
                                  <a:srgbClr val="FFFF00"/>
                                </a:solidFill>
                                <a:latin typeface="Cambria Math" panose="02040503050406030204" pitchFamily="18" charset="0"/>
                                <a:ea typeface="Cambria Math" panose="02040503050406030204" pitchFamily="18" charset="0"/>
                              </a:rPr>
                            </m:ctrlPr>
                          </m:sSubPr>
                          <m:e>
                            <m:r>
                              <a:rPr lang="en-US" sz="1200" b="0" i="1" smtClean="0">
                                <a:solidFill>
                                  <a:srgbClr val="FFFF00"/>
                                </a:solidFill>
                                <a:latin typeface="Cambria Math" panose="02040503050406030204" pitchFamily="18" charset="0"/>
                                <a:ea typeface="Cambria Math" panose="02040503050406030204" pitchFamily="18" charset="0"/>
                              </a:rPr>
                              <m:t>𝐴</m:t>
                            </m:r>
                          </m:e>
                          <m:sub>
                            <m:r>
                              <a:rPr lang="en-US" sz="1200" b="0" i="1" smtClean="0">
                                <a:solidFill>
                                  <a:srgbClr val="FFFF00"/>
                                </a:solidFill>
                                <a:latin typeface="Cambria Math" panose="02040503050406030204" pitchFamily="18" charset="0"/>
                                <a:ea typeface="Cambria Math" panose="02040503050406030204" pitchFamily="18" charset="0"/>
                              </a:rPr>
                              <m:t>𝑚𝑎𝑥</m:t>
                            </m:r>
                            <m:r>
                              <a:rPr lang="en-US" sz="1200" b="0" i="1" smtClean="0">
                                <a:solidFill>
                                  <a:srgbClr val="FFFF00"/>
                                </a:solidFill>
                                <a:latin typeface="Cambria Math" panose="02040503050406030204" pitchFamily="18" charset="0"/>
                                <a:ea typeface="Cambria Math" panose="02040503050406030204" pitchFamily="18" charset="0"/>
                              </a:rPr>
                              <m:t>,</m:t>
                            </m:r>
                            <m:r>
                              <a:rPr lang="en-US" sz="1200" b="0" i="1" smtClean="0">
                                <a:solidFill>
                                  <a:srgbClr val="FFFF00"/>
                                </a:solidFill>
                                <a:latin typeface="Cambria Math" panose="02040503050406030204" pitchFamily="18" charset="0"/>
                                <a:ea typeface="Cambria Math" panose="02040503050406030204" pitchFamily="18" charset="0"/>
                              </a:rPr>
                              <m:t>𝑖</m:t>
                            </m:r>
                          </m:sub>
                        </m:sSub>
                      </m:oMath>
                    </a14:m>
                    <a:r>
                      <a:rPr lang="en-US" sz="1200" dirty="0"/>
                      <a:t>	maximum adsorption capacity of component </a:t>
                    </a:r>
                    <a14:m>
                      <m:oMath xmlns:m="http://schemas.openxmlformats.org/officeDocument/2006/math">
                        <m:r>
                          <a:rPr lang="en-US" sz="1200" b="0" i="1" smtClean="0">
                            <a:latin typeface="Cambria Math" panose="02040503050406030204" pitchFamily="18" charset="0"/>
                          </a:rPr>
                          <m:t>𝑖</m:t>
                        </m:r>
                      </m:oMath>
                    </a14:m>
                    <a:r>
                      <a:rPr lang="en-US" sz="1200" dirty="0"/>
                      <a:t> per unit volume of rock sample, </a:t>
                    </a:r>
                    <a14:m>
                      <m:oMath xmlns:m="http://schemas.openxmlformats.org/officeDocument/2006/math">
                        <m:r>
                          <m:rPr>
                            <m:sty m:val="p"/>
                          </m:rPr>
                          <a:rPr lang="en-US" sz="1200" b="0" i="0" smtClean="0">
                            <a:latin typeface="Cambria Math" panose="02040503050406030204" pitchFamily="18" charset="0"/>
                            <a:ea typeface="Cambria Math" panose="02040503050406030204" pitchFamily="18" charset="0"/>
                          </a:rPr>
                          <m:t>mol</m:t>
                        </m:r>
                        <m:r>
                          <a:rPr lang="en-US" sz="1200" b="0" i="0" smtClean="0">
                            <a:latin typeface="Cambria Math" panose="02040503050406030204" pitchFamily="18" charset="0"/>
                            <a:ea typeface="Cambria Math" panose="02040503050406030204" pitchFamily="18" charset="0"/>
                          </a:rPr>
                          <m:t>/</m:t>
                        </m:r>
                        <m:sSup>
                          <m:sSupPr>
                            <m:ctrlPr>
                              <a:rPr lang="en-US" sz="1200" i="1" smtClean="0">
                                <a:latin typeface="Cambria Math" panose="02040503050406030204" pitchFamily="18" charset="0"/>
                                <a:ea typeface="Cambria Math" panose="02040503050406030204" pitchFamily="18" charset="0"/>
                              </a:rPr>
                            </m:ctrlPr>
                          </m:sSupPr>
                          <m:e>
                            <m:r>
                              <m:rPr>
                                <m:sty m:val="p"/>
                              </m:rPr>
                              <a:rPr lang="en-US" sz="1200" b="0" i="0" smtClean="0">
                                <a:latin typeface="Cambria Math" panose="02040503050406030204" pitchFamily="18" charset="0"/>
                                <a:ea typeface="Cambria Math" panose="02040503050406030204" pitchFamily="18" charset="0"/>
                              </a:rPr>
                              <m:t>cm</m:t>
                            </m:r>
                          </m:e>
                          <m:sup>
                            <m:r>
                              <a:rPr lang="en-US" sz="1200" b="0" i="0" smtClean="0">
                                <a:latin typeface="Cambria Math" panose="02040503050406030204" pitchFamily="18" charset="0"/>
                                <a:ea typeface="Cambria Math" panose="02040503050406030204" pitchFamily="18" charset="0"/>
                              </a:rPr>
                              <m:t>3</m:t>
                            </m:r>
                          </m:sup>
                        </m:sSup>
                      </m:oMath>
                    </a14:m>
                    <a:endParaRPr lang="en-US" sz="1200" dirty="0"/>
                  </a:p>
                  <a:p>
                    <a:pPr marL="960120" indent="-685800">
                      <a:spcAft>
                        <a:spcPts val="0"/>
                      </a:spcAft>
                    </a:pPr>
                    <a14:m>
                      <m:oMath xmlns:m="http://schemas.openxmlformats.org/officeDocument/2006/math">
                        <m:sSub>
                          <m:sSubPr>
                            <m:ctrlPr>
                              <a:rPr lang="en-US" sz="1200" i="1" smtClean="0">
                                <a:solidFill>
                                  <a:schemeClr val="bg1"/>
                                </a:solidFill>
                                <a:latin typeface="Cambria Math" panose="02040503050406030204" pitchFamily="18" charset="0"/>
                                <a:ea typeface="Cambria Math" panose="02040503050406030204" pitchFamily="18" charset="0"/>
                              </a:rPr>
                            </m:ctrlPr>
                          </m:sSubPr>
                          <m:e>
                            <m:r>
                              <a:rPr lang="en-US" sz="1200" i="1">
                                <a:solidFill>
                                  <a:schemeClr val="bg1"/>
                                </a:solidFill>
                                <a:latin typeface="Cambria Math" panose="02040503050406030204" pitchFamily="18" charset="0"/>
                                <a:ea typeface="Cambria Math" panose="02040503050406030204" pitchFamily="18" charset="0"/>
                              </a:rPr>
                              <m:t>𝐴</m:t>
                            </m:r>
                          </m:e>
                          <m:sub>
                            <m:r>
                              <a:rPr lang="en-US" sz="1200" b="0" i="1" smtClean="0">
                                <a:solidFill>
                                  <a:schemeClr val="bg1"/>
                                </a:solidFill>
                                <a:latin typeface="Cambria Math" panose="02040503050406030204" pitchFamily="18" charset="0"/>
                                <a:ea typeface="Cambria Math" panose="02040503050406030204" pitchFamily="18" charset="0"/>
                              </a:rPr>
                              <m:t>𝑠</m:t>
                            </m:r>
                          </m:sub>
                        </m:sSub>
                      </m:oMath>
                    </a14:m>
                    <a:r>
                      <a:rPr lang="en-US" sz="1200" dirty="0"/>
                      <a:t>	specific surface area of rock sample, </a:t>
                    </a:r>
                    <a14:m>
                      <m:oMath xmlns:m="http://schemas.openxmlformats.org/officeDocument/2006/math">
                        <m:sSup>
                          <m:sSupPr>
                            <m:ctrlPr>
                              <a:rPr lang="en-US" sz="1200" i="1" smtClean="0">
                                <a:latin typeface="Cambria Math" panose="02040503050406030204" pitchFamily="18" charset="0"/>
                                <a:ea typeface="Cambria Math" panose="02040503050406030204" pitchFamily="18" charset="0"/>
                              </a:rPr>
                            </m:ctrlPr>
                          </m:sSupPr>
                          <m:e>
                            <m:r>
                              <a:rPr lang="en-US" sz="1200" b="0" i="1" smtClean="0">
                                <a:latin typeface="Cambria Math" panose="02040503050406030204" pitchFamily="18" charset="0"/>
                                <a:ea typeface="Cambria Math" panose="02040503050406030204" pitchFamily="18" charset="0"/>
                              </a:rPr>
                              <m:t>𝑚</m:t>
                            </m:r>
                          </m:e>
                          <m:sup>
                            <m:r>
                              <a:rPr lang="en-US" sz="1200" b="0" i="1" smtClean="0">
                                <a:latin typeface="Cambria Math" panose="02040503050406030204" pitchFamily="18" charset="0"/>
                                <a:ea typeface="Cambria Math" panose="02040503050406030204" pitchFamily="18" charset="0"/>
                              </a:rPr>
                              <m:t>2</m:t>
                            </m:r>
                          </m:sup>
                        </m:sSup>
                        <m:r>
                          <a:rPr lang="en-US" sz="120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𝑔</m:t>
                        </m:r>
                      </m:oMath>
                    </a14:m>
                    <a:endParaRPr lang="en-US" sz="1200" dirty="0"/>
                  </a:p>
                  <a:p>
                    <a:pPr marL="960120" indent="-685800">
                      <a:spcAft>
                        <a:spcPts val="0"/>
                      </a:spcAft>
                    </a:pPr>
                    <a14:m>
                      <m:oMath xmlns:m="http://schemas.openxmlformats.org/officeDocument/2006/math">
                        <m:r>
                          <a:rPr lang="en-US" sz="1200" i="1" smtClean="0">
                            <a:latin typeface="Cambria Math" panose="02040503050406030204" pitchFamily="18" charset="0"/>
                            <a:ea typeface="Cambria Math" panose="02040503050406030204" pitchFamily="18" charset="0"/>
                          </a:rPr>
                          <m:t>𝜌</m:t>
                        </m:r>
                      </m:oMath>
                    </a14:m>
                    <a:r>
                      <a:rPr lang="en-US" sz="1200" dirty="0"/>
                      <a:t>	density of rock sample, </a:t>
                    </a:r>
                    <a14:m>
                      <m:oMath xmlns:m="http://schemas.openxmlformats.org/officeDocument/2006/math">
                        <m:r>
                          <m:rPr>
                            <m:sty m:val="p"/>
                          </m:rPr>
                          <a:rPr lang="en-US" sz="1200" b="0" i="0" smtClean="0">
                            <a:latin typeface="Cambria Math" panose="02040503050406030204" pitchFamily="18" charset="0"/>
                            <a:ea typeface="Cambria Math" panose="02040503050406030204" pitchFamily="18" charset="0"/>
                          </a:rPr>
                          <m:t>g</m:t>
                        </m:r>
                        <m:r>
                          <a:rPr lang="en-US" sz="1200">
                            <a:latin typeface="Cambria Math" panose="02040503050406030204" pitchFamily="18" charset="0"/>
                            <a:ea typeface="Cambria Math" panose="02040503050406030204" pitchFamily="18" charset="0"/>
                          </a:rPr>
                          <m:t>/</m:t>
                        </m:r>
                        <m:sSup>
                          <m:sSupPr>
                            <m:ctrlPr>
                              <a:rPr lang="en-US" sz="1200" i="1" smtClean="0">
                                <a:latin typeface="Cambria Math" panose="02040503050406030204" pitchFamily="18" charset="0"/>
                                <a:ea typeface="Cambria Math" panose="02040503050406030204" pitchFamily="18" charset="0"/>
                              </a:rPr>
                            </m:ctrlPr>
                          </m:sSupPr>
                          <m:e>
                            <m:r>
                              <a:rPr lang="en-US" sz="1200" b="0" i="1" smtClean="0">
                                <a:latin typeface="Cambria Math" panose="02040503050406030204" pitchFamily="18" charset="0"/>
                                <a:ea typeface="Cambria Math" panose="02040503050406030204" pitchFamily="18" charset="0"/>
                              </a:rPr>
                              <m:t>𝑐𝑚</m:t>
                            </m:r>
                          </m:e>
                          <m:sup>
                            <m:r>
                              <a:rPr lang="en-US" sz="1200" b="0" i="1" smtClean="0">
                                <a:latin typeface="Cambria Math" panose="02040503050406030204" pitchFamily="18" charset="0"/>
                                <a:ea typeface="Cambria Math" panose="02040503050406030204" pitchFamily="18" charset="0"/>
                              </a:rPr>
                              <m:t>3</m:t>
                            </m:r>
                          </m:sup>
                        </m:sSup>
                      </m:oMath>
                    </a14:m>
                    <a:endParaRPr lang="en-US" sz="1200" dirty="0"/>
                  </a:p>
                  <a:p>
                    <a:pPr marL="960120" indent="-685800">
                      <a:spcAft>
                        <a:spcPts val="0"/>
                      </a:spcAft>
                    </a:pPr>
                    <a14:m>
                      <m:oMath xmlns:m="http://schemas.openxmlformats.org/officeDocument/2006/math">
                        <m:sSub>
                          <m:sSubPr>
                            <m:ctrlPr>
                              <a:rPr lang="en-US" sz="1200" b="1" i="1">
                                <a:latin typeface="Cambria Math" panose="02040503050406030204" pitchFamily="18" charset="0"/>
                                <a:ea typeface="Cambria Math" panose="02040503050406030204" pitchFamily="18" charset="0"/>
                              </a:rPr>
                            </m:ctrlPr>
                          </m:sSubPr>
                          <m:e>
                            <m:r>
                              <a:rPr lang="en-US" sz="1200" b="1" i="1">
                                <a:latin typeface="Cambria Math" panose="02040503050406030204" pitchFamily="18" charset="0"/>
                                <a:ea typeface="Cambria Math" panose="02040503050406030204" pitchFamily="18" charset="0"/>
                              </a:rPr>
                              <m:t>𝒂</m:t>
                            </m:r>
                          </m:e>
                          <m:sub>
                            <m:r>
                              <a:rPr lang="en-US" sz="1200" b="1" i="1">
                                <a:latin typeface="Cambria Math" panose="02040503050406030204" pitchFamily="18" charset="0"/>
                                <a:ea typeface="Cambria Math" panose="02040503050406030204" pitchFamily="18" charset="0"/>
                              </a:rPr>
                              <m:t>𝒎𝒂𝒙</m:t>
                            </m:r>
                          </m:sub>
                        </m:sSub>
                      </m:oMath>
                    </a14:m>
                    <a:r>
                      <a:rPr lang="en-US" sz="1200" dirty="0"/>
                      <a:t>	maximum adsorption capacity of component </a:t>
                    </a:r>
                    <a14:m>
                      <m:oMath xmlns:m="http://schemas.openxmlformats.org/officeDocument/2006/math">
                        <m:r>
                          <a:rPr lang="en-US" sz="1200" i="1">
                            <a:latin typeface="Cambria Math" panose="02040503050406030204" pitchFamily="18" charset="0"/>
                          </a:rPr>
                          <m:t>𝑖</m:t>
                        </m:r>
                      </m:oMath>
                    </a14:m>
                    <a:r>
                      <a:rPr lang="en-US" sz="1200" dirty="0"/>
                      <a:t> per unit area of rock sample, </a:t>
                    </a:r>
                    <a14:m>
                      <m:oMath xmlns:m="http://schemas.openxmlformats.org/officeDocument/2006/math">
                        <m:r>
                          <m:rPr>
                            <m:sty m:val="p"/>
                          </m:rPr>
                          <a:rPr lang="en-US" sz="1200">
                            <a:latin typeface="Cambria Math" panose="02040503050406030204" pitchFamily="18" charset="0"/>
                            <a:ea typeface="Cambria Math" panose="02040503050406030204" pitchFamily="18" charset="0"/>
                          </a:rPr>
                          <m:t>mol</m:t>
                        </m:r>
                        <m:r>
                          <a:rPr lang="en-US" sz="1200">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m:rPr>
                                <m:sty m:val="p"/>
                              </m:rPr>
                              <a:rPr lang="en-US" sz="1200">
                                <a:latin typeface="Cambria Math" panose="02040503050406030204" pitchFamily="18" charset="0"/>
                                <a:ea typeface="Cambria Math" panose="02040503050406030204" pitchFamily="18" charset="0"/>
                              </a:rPr>
                              <m:t>cm</m:t>
                            </m:r>
                          </m:e>
                          <m:sup>
                            <m:r>
                              <a:rPr lang="en-US" sz="1200" b="0" i="0" smtClean="0">
                                <a:latin typeface="Cambria Math" panose="02040503050406030204" pitchFamily="18" charset="0"/>
                                <a:ea typeface="Cambria Math" panose="02040503050406030204" pitchFamily="18" charset="0"/>
                              </a:rPr>
                              <m:t>2</m:t>
                            </m:r>
                          </m:sup>
                        </m:sSup>
                      </m:oMath>
                    </a14:m>
                    <a:endParaRPr lang="en-US" sz="1200" dirty="0"/>
                  </a:p>
                  <a:p>
                    <a:pPr marL="274320">
                      <a:spcAft>
                        <a:spcPts val="0"/>
                      </a:spcAft>
                    </a:pPr>
                    <a14:m>
                      <m:oMath xmlns:m="http://schemas.openxmlformats.org/officeDocument/2006/math">
                        <m:sSub>
                          <m:sSubPr>
                            <m:ctrlPr>
                              <a:rPr lang="en-US" sz="1200" i="1" smtClean="0">
                                <a:solidFill>
                                  <a:srgbClr val="FFC000"/>
                                </a:solidFill>
                                <a:latin typeface="Cambria Math" panose="02040503050406030204" pitchFamily="18" charset="0"/>
                                <a:ea typeface="Cambria Math" panose="02040503050406030204" pitchFamily="18" charset="0"/>
                              </a:rPr>
                            </m:ctrlPr>
                          </m:sSubPr>
                          <m:e>
                            <m:r>
                              <a:rPr lang="en-US" sz="1200" b="0" i="1" smtClean="0">
                                <a:solidFill>
                                  <a:srgbClr val="FFC000"/>
                                </a:solidFill>
                                <a:latin typeface="Cambria Math" panose="02040503050406030204" pitchFamily="18" charset="0"/>
                                <a:ea typeface="Cambria Math" panose="02040503050406030204" pitchFamily="18" charset="0"/>
                              </a:rPr>
                              <m:t>𝑚</m:t>
                            </m:r>
                          </m:e>
                          <m:sub>
                            <m:r>
                              <a:rPr lang="en-US" sz="1200" b="0" i="1" smtClean="0">
                                <a:solidFill>
                                  <a:srgbClr val="FFC000"/>
                                </a:solidFill>
                                <a:latin typeface="Cambria Math" panose="02040503050406030204" pitchFamily="18" charset="0"/>
                                <a:ea typeface="Cambria Math" panose="02040503050406030204" pitchFamily="18" charset="0"/>
                              </a:rPr>
                              <m:t>𝑖</m:t>
                            </m:r>
                          </m:sub>
                        </m:sSub>
                      </m:oMath>
                    </a14:m>
                    <a:r>
                      <a:rPr lang="en-US" sz="1200" dirty="0"/>
                      <a:t>	 adsorption speed coefficient</a:t>
                    </a:r>
                    <a:endParaRPr lang="en-US" sz="1200" dirty="0">
                      <a:solidFill>
                        <a:srgbClr val="FFFF00"/>
                      </a:solidFill>
                    </a:endParaRPr>
                  </a:p>
                  <a:p>
                    <a:pPr marL="960120" indent="-685800">
                      <a:spcAft>
                        <a:spcPts val="0"/>
                      </a:spcAft>
                    </a:pPr>
                    <a14:m>
                      <m:oMath xmlns:m="http://schemas.openxmlformats.org/officeDocument/2006/math">
                        <m:sSubSup>
                          <m:sSubSupPr>
                            <m:ctrlPr>
                              <a:rPr lang="en-US" sz="1200" i="1">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𝑡</m:t>
                            </m:r>
                          </m:e>
                          <m:sub>
                            <m:r>
                              <a:rPr lang="en-US" sz="1200" i="1">
                                <a:latin typeface="Cambria Math" panose="02040503050406030204" pitchFamily="18" charset="0"/>
                                <a:ea typeface="Cambria Math" panose="02040503050406030204" pitchFamily="18" charset="0"/>
                              </a:rPr>
                              <m:t>𝑖</m:t>
                            </m:r>
                          </m:sub>
                          <m:sup>
                            <m:r>
                              <a:rPr lang="en-US" sz="1200" i="1">
                                <a:latin typeface="Cambria Math" panose="02040503050406030204" pitchFamily="18" charset="0"/>
                                <a:ea typeface="Cambria Math" panose="02040503050406030204" pitchFamily="18" charset="0"/>
                              </a:rPr>
                              <m:t>∗</m:t>
                            </m:r>
                          </m:sup>
                        </m:sSubSup>
                      </m:oMath>
                    </a14:m>
                    <a:r>
                      <a:rPr lang="en-US" sz="1200" dirty="0"/>
                      <a:t>	the moment from which component </a:t>
                    </a:r>
                    <a14:m>
                      <m:oMath xmlns:m="http://schemas.openxmlformats.org/officeDocument/2006/math">
                        <m:r>
                          <a:rPr lang="en-US" sz="1200" i="1">
                            <a:latin typeface="Cambria Math" panose="02040503050406030204" pitchFamily="18" charset="0"/>
                          </a:rPr>
                          <m:t>𝑖</m:t>
                        </m:r>
                        <m:r>
                          <a:rPr lang="en-US" sz="1200" i="1">
                            <a:latin typeface="Cambria Math" panose="02040503050406030204" pitchFamily="18" charset="0"/>
                          </a:rPr>
                          <m:t> </m:t>
                        </m:r>
                      </m:oMath>
                    </a14:m>
                    <a:r>
                      <a:rPr lang="en-US" sz="1200" dirty="0"/>
                      <a:t>starts contacting with a grid block, </a:t>
                    </a:r>
                    <a14:m>
                      <m:oMath xmlns:m="http://schemas.openxmlformats.org/officeDocument/2006/math">
                        <m:r>
                          <m:rPr>
                            <m:sty m:val="p"/>
                          </m:rPr>
                          <a:rPr lang="en-US" sz="1200">
                            <a:latin typeface="Cambria Math" panose="02040503050406030204" pitchFamily="18" charset="0"/>
                            <a:ea typeface="Cambria Math" panose="02040503050406030204" pitchFamily="18" charset="0"/>
                          </a:rPr>
                          <m:t>s</m:t>
                        </m:r>
                      </m:oMath>
                    </a14:m>
                    <a:endParaRPr lang="en-US" sz="1200" dirty="0"/>
                  </a:p>
                  <a:p>
                    <a:pPr marL="960120" indent="-685800">
                      <a:spcAft>
                        <a:spcPts val="0"/>
                      </a:spcAft>
                    </a:pPr>
                    <a14:m>
                      <m:oMath xmlns:m="http://schemas.openxmlformats.org/officeDocument/2006/math">
                        <m:r>
                          <a:rPr lang="en-US" sz="1200" i="1">
                            <a:latin typeface="Cambria Math" panose="02040503050406030204" pitchFamily="18" charset="0"/>
                            <a:ea typeface="Cambria Math" panose="02040503050406030204" pitchFamily="18" charset="0"/>
                          </a:rPr>
                          <m:t>𝑡</m:t>
                        </m:r>
                        <m:r>
                          <a:rPr lang="en-US" sz="1200" i="1">
                            <a:latin typeface="Cambria Math" panose="02040503050406030204" pitchFamily="18" charset="0"/>
                            <a:ea typeface="Cambria Math" panose="02040503050406030204" pitchFamily="18" charset="0"/>
                          </a:rPr>
                          <m:t>−</m:t>
                        </m:r>
                        <m:sSubSup>
                          <m:sSubSupPr>
                            <m:ctrlPr>
                              <a:rPr lang="en-US" sz="1200" i="1">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𝑡</m:t>
                            </m:r>
                          </m:e>
                          <m:sub>
                            <m:r>
                              <a:rPr lang="en-US" sz="1200" i="1">
                                <a:latin typeface="Cambria Math" panose="02040503050406030204" pitchFamily="18" charset="0"/>
                                <a:ea typeface="Cambria Math" panose="02040503050406030204" pitchFamily="18" charset="0"/>
                              </a:rPr>
                              <m:t>𝑖</m:t>
                            </m:r>
                          </m:sub>
                          <m:sup>
                            <m:r>
                              <a:rPr lang="en-US" sz="1200" i="1">
                                <a:latin typeface="Cambria Math" panose="02040503050406030204" pitchFamily="18" charset="0"/>
                                <a:ea typeface="Cambria Math" panose="02040503050406030204" pitchFamily="18" charset="0"/>
                              </a:rPr>
                              <m:t>∗</m:t>
                            </m:r>
                          </m:sup>
                        </m:sSubSup>
                      </m:oMath>
                    </a14:m>
                    <a:r>
                      <a:rPr lang="en-US" sz="1200" dirty="0"/>
                      <a:t>	length of time that component </a:t>
                    </a:r>
                    <a14:m>
                      <m:oMath xmlns:m="http://schemas.openxmlformats.org/officeDocument/2006/math">
                        <m:r>
                          <a:rPr lang="en-US" sz="1200" i="1">
                            <a:latin typeface="Cambria Math" panose="02040503050406030204" pitchFamily="18" charset="0"/>
                          </a:rPr>
                          <m:t>𝑖</m:t>
                        </m:r>
                        <m:r>
                          <a:rPr lang="en-US" sz="1200" i="1">
                            <a:latin typeface="Cambria Math" panose="02040503050406030204" pitchFamily="18" charset="0"/>
                          </a:rPr>
                          <m:t> </m:t>
                        </m:r>
                      </m:oMath>
                    </a14:m>
                    <a:r>
                      <a:rPr lang="en-US" sz="1200" dirty="0"/>
                      <a:t>has been contacting with a grid block, </a:t>
                    </a:r>
                    <a14:m>
                      <m:oMath xmlns:m="http://schemas.openxmlformats.org/officeDocument/2006/math">
                        <m:r>
                          <m:rPr>
                            <m:sty m:val="p"/>
                          </m:rPr>
                          <a:rPr lang="en-US" sz="1200">
                            <a:latin typeface="Cambria Math" panose="02040503050406030204" pitchFamily="18" charset="0"/>
                            <a:ea typeface="Cambria Math" panose="02040503050406030204" pitchFamily="18" charset="0"/>
                          </a:rPr>
                          <m:t>s</m:t>
                        </m:r>
                      </m:oMath>
                    </a14:m>
                    <a:endParaRPr lang="en-US" sz="1200" dirty="0"/>
                  </a:p>
                  <a:p>
                    <a:pPr marL="274320">
                      <a:spcAft>
                        <a:spcPts val="0"/>
                      </a:spcAft>
                    </a:pPr>
                    <a:endParaRPr lang="en-US" sz="1200" dirty="0"/>
                  </a:p>
                  <a:p>
                    <a:pPr marL="285750" indent="-285750">
                      <a:spcBef>
                        <a:spcPts val="600"/>
                      </a:spcBef>
                      <a:spcAft>
                        <a:spcPts val="600"/>
                      </a:spcAft>
                      <a:buFont typeface="Wingdings" panose="05000000000000000000" pitchFamily="2" charset="2"/>
                      <a:buChar char="§"/>
                    </a:pPr>
                    <a14:m>
                      <m:oMath xmlns:m="http://schemas.openxmlformats.org/officeDocument/2006/math">
                        <m:r>
                          <a:rPr lang="en-US" sz="1400" b="0" i="1" smtClean="0">
                            <a:latin typeface="Cambria Math" panose="02040503050406030204" pitchFamily="18" charset="0"/>
                          </a:rPr>
                          <m:t>𝑠</m:t>
                        </m:r>
                        <m:r>
                          <a:rPr lang="en-US" sz="1400" b="0" i="1" smtClean="0">
                            <a:latin typeface="Cambria Math" panose="02040503050406030204" pitchFamily="18" charset="0"/>
                          </a:rPr>
                          <m:t>=</m:t>
                        </m:r>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𝑆</m:t>
                            </m:r>
                          </m:e>
                          <m:sub>
                            <m:r>
                              <a:rPr lang="en-US" sz="1400" b="0" i="1" smtClean="0">
                                <a:latin typeface="Cambria Math" panose="02040503050406030204" pitchFamily="18" charset="0"/>
                                <a:ea typeface="Cambria Math" panose="02040503050406030204" pitchFamily="18" charset="0"/>
                              </a:rPr>
                              <m:t>𝑚𝑎𝑥</m:t>
                            </m:r>
                          </m:sub>
                        </m:sSub>
                        <m:d>
                          <m:dPr>
                            <m:ctrlPr>
                              <a:rPr lang="en-US" sz="140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1−</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𝑒</m:t>
                                </m:r>
                              </m:e>
                              <m:sup>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𝑖</m:t>
                                    </m:r>
                                  </m:sub>
                                </m:sSub>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𝑡</m:t>
                                </m:r>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𝑡</m:t>
                                    </m:r>
                                  </m:e>
                                  <m:sub>
                                    <m:r>
                                      <a:rPr lang="en-US" sz="1400" i="1">
                                        <a:latin typeface="Cambria Math" panose="02040503050406030204" pitchFamily="18" charset="0"/>
                                        <a:ea typeface="Cambria Math" panose="02040503050406030204" pitchFamily="18" charset="0"/>
                                      </a:rPr>
                                      <m:t>𝑖</m:t>
                                    </m:r>
                                  </m:sub>
                                  <m:sup>
                                    <m:r>
                                      <a:rPr lang="en-US" sz="1400" i="1">
                                        <a:latin typeface="Cambria Math" panose="02040503050406030204" pitchFamily="18" charset="0"/>
                                        <a:ea typeface="Cambria Math" panose="02040503050406030204" pitchFamily="18" charset="0"/>
                                      </a:rPr>
                                      <m:t>∗</m:t>
                                    </m:r>
                                  </m:sup>
                                </m:sSubSup>
                                <m:r>
                                  <a:rPr lang="en-US" sz="1400" i="1">
                                    <a:latin typeface="Cambria Math" panose="02040503050406030204" pitchFamily="18" charset="0"/>
                                    <a:ea typeface="Cambria Math" panose="02040503050406030204" pitchFamily="18" charset="0"/>
                                  </a:rPr>
                                  <m:t>)</m:t>
                                </m:r>
                              </m:sup>
                            </m:sSup>
                          </m:e>
                        </m:d>
                      </m:oMath>
                    </a14:m>
                    <a:endParaRPr lang="en-US" sz="1400" i="1" dirty="0"/>
                  </a:p>
                  <a:p>
                    <a:pPr marL="960120" indent="-685800">
                      <a:spcAft>
                        <a:spcPts val="0"/>
                      </a:spcAft>
                    </a:pPr>
                    <a14:m>
                      <m:oMath xmlns:m="http://schemas.openxmlformats.org/officeDocument/2006/math">
                        <m:sSub>
                          <m:sSubPr>
                            <m:ctrlPr>
                              <a:rPr lang="en-US" sz="1200" i="1" smtClean="0">
                                <a:solidFill>
                                  <a:srgbClr val="FFFF00"/>
                                </a:solidFill>
                                <a:latin typeface="Cambria Math" panose="02040503050406030204" pitchFamily="18" charset="0"/>
                                <a:ea typeface="Cambria Math" panose="02040503050406030204" pitchFamily="18" charset="0"/>
                              </a:rPr>
                            </m:ctrlPr>
                          </m:sSubPr>
                          <m:e>
                            <m:r>
                              <a:rPr lang="en-US" sz="1200" b="0" i="1" smtClean="0">
                                <a:solidFill>
                                  <a:srgbClr val="FFFF00"/>
                                </a:solidFill>
                                <a:latin typeface="Cambria Math" panose="02040503050406030204" pitchFamily="18" charset="0"/>
                                <a:ea typeface="Cambria Math" panose="02040503050406030204" pitchFamily="18" charset="0"/>
                              </a:rPr>
                              <m:t>𝑆</m:t>
                            </m:r>
                          </m:e>
                          <m:sub>
                            <m:r>
                              <a:rPr lang="en-US" sz="1200" b="0" i="1" smtClean="0">
                                <a:solidFill>
                                  <a:srgbClr val="FFFF00"/>
                                </a:solidFill>
                                <a:latin typeface="Cambria Math" panose="02040503050406030204" pitchFamily="18" charset="0"/>
                                <a:ea typeface="Cambria Math" panose="02040503050406030204" pitchFamily="18" charset="0"/>
                              </a:rPr>
                              <m:t>𝑚𝑎𝑥</m:t>
                            </m:r>
                          </m:sub>
                        </m:sSub>
                      </m:oMath>
                    </a14:m>
                    <a:r>
                      <a:rPr lang="en-US" sz="1200" dirty="0"/>
                      <a:t>	maximum size exclusion capacity of component </a:t>
                    </a:r>
                    <a14:m>
                      <m:oMath xmlns:m="http://schemas.openxmlformats.org/officeDocument/2006/math">
                        <m:r>
                          <a:rPr lang="en-US" sz="1200" b="0" i="1">
                            <a:latin typeface="Cambria Math" panose="02040503050406030204" pitchFamily="18" charset="0"/>
                          </a:rPr>
                          <m:t>𝑖</m:t>
                        </m:r>
                      </m:oMath>
                    </a14:m>
                    <a:r>
                      <a:rPr lang="en-US" sz="1200" dirty="0"/>
                      <a:t> per unit pore space, </a:t>
                    </a:r>
                    <a14:m>
                      <m:oMath xmlns:m="http://schemas.openxmlformats.org/officeDocument/2006/math">
                        <m:r>
                          <m:rPr>
                            <m:sty m:val="p"/>
                          </m:rPr>
                          <a:rPr lang="en-US" sz="1200" b="0" i="0">
                            <a:latin typeface="Cambria Math" panose="02040503050406030204" pitchFamily="18" charset="0"/>
                            <a:ea typeface="Cambria Math" panose="02040503050406030204" pitchFamily="18" charset="0"/>
                          </a:rPr>
                          <m:t>mol</m:t>
                        </m:r>
                        <m:r>
                          <a:rPr lang="en-US" sz="1200" b="0" i="0">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m:rPr>
                                <m:sty m:val="p"/>
                              </m:rPr>
                              <a:rPr lang="en-US" sz="1200" b="0" i="0" smtClean="0">
                                <a:latin typeface="Cambria Math" panose="02040503050406030204" pitchFamily="18" charset="0"/>
                                <a:ea typeface="Cambria Math" panose="02040503050406030204" pitchFamily="18" charset="0"/>
                              </a:rPr>
                              <m:t>c</m:t>
                            </m:r>
                            <m:r>
                              <m:rPr>
                                <m:sty m:val="p"/>
                              </m:rPr>
                              <a:rPr lang="en-US" sz="1200" b="0" i="0">
                                <a:latin typeface="Cambria Math" panose="02040503050406030204" pitchFamily="18" charset="0"/>
                                <a:ea typeface="Cambria Math" panose="02040503050406030204" pitchFamily="18" charset="0"/>
                              </a:rPr>
                              <m:t>m</m:t>
                            </m:r>
                          </m:e>
                          <m:sup>
                            <m:r>
                              <a:rPr lang="en-US" sz="1200" b="0" i="0">
                                <a:latin typeface="Cambria Math" panose="02040503050406030204" pitchFamily="18" charset="0"/>
                                <a:ea typeface="Cambria Math" panose="02040503050406030204" pitchFamily="18" charset="0"/>
                              </a:rPr>
                              <m:t>3</m:t>
                            </m:r>
                          </m:sup>
                        </m:sSup>
                      </m:oMath>
                    </a14:m>
                    <a:endParaRPr lang="en-US" sz="1200" dirty="0">
                      <a:ea typeface="Cambria Math" panose="02040503050406030204" pitchFamily="18" charset="0"/>
                    </a:endParaRPr>
                  </a:p>
                  <a:p>
                    <a:pPr marL="274320">
                      <a:spcAft>
                        <a:spcPts val="0"/>
                      </a:spcAft>
                    </a:pPr>
                    <a14:m>
                      <m:oMath xmlns:m="http://schemas.openxmlformats.org/officeDocument/2006/math">
                        <m:sSub>
                          <m:sSubPr>
                            <m:ctrlPr>
                              <a:rPr lang="en-US" sz="1200" i="1" smtClean="0">
                                <a:solidFill>
                                  <a:srgbClr val="FFC000"/>
                                </a:solidFill>
                                <a:latin typeface="Cambria Math" panose="02040503050406030204" pitchFamily="18" charset="0"/>
                                <a:ea typeface="Cambria Math" panose="02040503050406030204" pitchFamily="18" charset="0"/>
                              </a:rPr>
                            </m:ctrlPr>
                          </m:sSubPr>
                          <m:e>
                            <m:r>
                              <a:rPr lang="en-US" sz="1200" b="0" i="1" smtClean="0">
                                <a:solidFill>
                                  <a:srgbClr val="FFC000"/>
                                </a:solidFill>
                                <a:latin typeface="Cambria Math" panose="02040503050406030204" pitchFamily="18" charset="0"/>
                                <a:ea typeface="Cambria Math" panose="02040503050406030204" pitchFamily="18" charset="0"/>
                              </a:rPr>
                              <m:t>𝑛</m:t>
                            </m:r>
                          </m:e>
                          <m:sub>
                            <m:r>
                              <a:rPr lang="en-US" sz="1200" b="0" i="1" smtClean="0">
                                <a:solidFill>
                                  <a:srgbClr val="FFC000"/>
                                </a:solidFill>
                                <a:latin typeface="Cambria Math" panose="02040503050406030204" pitchFamily="18" charset="0"/>
                                <a:ea typeface="Cambria Math" panose="02040503050406030204" pitchFamily="18" charset="0"/>
                              </a:rPr>
                              <m:t>𝑖</m:t>
                            </m:r>
                          </m:sub>
                        </m:sSub>
                      </m:oMath>
                    </a14:m>
                    <a:r>
                      <a:rPr lang="en-US" sz="1200" dirty="0"/>
                      <a:t>	 size exclusion speed coefficient </a:t>
                    </a:r>
                    <a:endParaRPr lang="en-US" sz="1200" dirty="0">
                      <a:solidFill>
                        <a:srgbClr val="FFFF00"/>
                      </a:solidFill>
                    </a:endParaRPr>
                  </a:p>
                </p:txBody>
              </p:sp>
            </mc:Choice>
            <mc:Fallback xmlns="">
              <p:sp>
                <p:nvSpPr>
                  <p:cNvPr id="61" name="Rectangle 60">
                    <a:extLst>
                      <a:ext uri="{FF2B5EF4-FFF2-40B4-BE49-F238E27FC236}">
                        <a16:creationId xmlns:a16="http://schemas.microsoft.com/office/drawing/2014/main" id="{419BA58D-C85A-47D3-B8AB-7AE3C20330CE}"/>
                      </a:ext>
                    </a:extLst>
                  </p:cNvPr>
                  <p:cNvSpPr>
                    <a:spLocks noRot="1" noChangeAspect="1" noMove="1" noResize="1" noEditPoints="1" noAdjustHandles="1" noChangeArrowheads="1" noChangeShapeType="1" noTextEdit="1"/>
                  </p:cNvSpPr>
                  <p:nvPr/>
                </p:nvSpPr>
                <p:spPr>
                  <a:xfrm>
                    <a:off x="201430" y="1861085"/>
                    <a:ext cx="5325137" cy="5408597"/>
                  </a:xfrm>
                  <a:prstGeom prst="rect">
                    <a:avLst/>
                  </a:prstGeom>
                  <a:blipFill>
                    <a:blip r:embed="rId6"/>
                    <a:stretch>
                      <a:fillRect l="-114" r="-343"/>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A7B8CA4C-CA69-4330-A069-B6090AEA8525}"/>
                  </a:ext>
                </a:extLst>
              </p:cNvPr>
              <p:cNvSpPr/>
              <p:nvPr/>
            </p:nvSpPr>
            <p:spPr>
              <a:xfrm>
                <a:off x="6366636" y="6198955"/>
                <a:ext cx="1887294" cy="307777"/>
              </a:xfrm>
              <a:prstGeom prst="rect">
                <a:avLst/>
              </a:prstGeom>
            </p:spPr>
            <p:txBody>
              <a:bodyPr wrap="square">
                <a:spAutoFit/>
              </a:bodyPr>
              <a:lstStyle/>
              <a:p>
                <a:pPr algn="ctr"/>
                <a:r>
                  <a:rPr lang="en-US" sz="1400" dirty="0">
                    <a:solidFill>
                      <a:srgbClr val="FFFF00"/>
                    </a:solidFill>
                  </a:rPr>
                  <a:t>fitting parameters</a:t>
                </a:r>
              </a:p>
            </p:txBody>
          </p:sp>
        </p:grpSp>
      </p:grpSp>
      <p:sp>
        <p:nvSpPr>
          <p:cNvPr id="31" name="TextBox 30">
            <a:extLst>
              <a:ext uri="{FF2B5EF4-FFF2-40B4-BE49-F238E27FC236}">
                <a16:creationId xmlns:a16="http://schemas.microsoft.com/office/drawing/2014/main" id="{781FEFFE-903C-46A0-9C48-E5FDDDABC8F3}"/>
              </a:ext>
            </a:extLst>
          </p:cNvPr>
          <p:cNvSpPr txBox="1"/>
          <p:nvPr/>
        </p:nvSpPr>
        <p:spPr>
          <a:xfrm>
            <a:off x="1040958" y="6538119"/>
            <a:ext cx="4621778"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39" name="Rectangle 38">
            <a:extLst>
              <a:ext uri="{FF2B5EF4-FFF2-40B4-BE49-F238E27FC236}">
                <a16:creationId xmlns:a16="http://schemas.microsoft.com/office/drawing/2014/main" id="{5A157F90-A90A-43C6-A8EE-DB004D32D3FA}"/>
              </a:ext>
            </a:extLst>
          </p:cNvPr>
          <p:cNvSpPr/>
          <p:nvPr/>
        </p:nvSpPr>
        <p:spPr>
          <a:xfrm>
            <a:off x="436755" y="94056"/>
            <a:ext cx="7739170" cy="523220"/>
          </a:xfrm>
          <a:prstGeom prst="rect">
            <a:avLst/>
          </a:prstGeom>
        </p:spPr>
        <p:txBody>
          <a:bodyPr wrap="none">
            <a:spAutoFit/>
          </a:bodyPr>
          <a:lstStyle/>
          <a:p>
            <a:r>
              <a:rPr lang="en-US" sz="2800" b="1" dirty="0">
                <a:solidFill>
                  <a:srgbClr val="000000"/>
                </a:solidFill>
                <a:latin typeface="Arial Rounded MT Bold"/>
                <a:cs typeface="Arial Rounded MT Bold"/>
              </a:rPr>
              <a:t>Progress: 1-D flow model – multicomponent</a:t>
            </a:r>
          </a:p>
        </p:txBody>
      </p:sp>
      <p:cxnSp>
        <p:nvCxnSpPr>
          <p:cNvPr id="30" name="Straight Arrow Connector 29">
            <a:extLst>
              <a:ext uri="{FF2B5EF4-FFF2-40B4-BE49-F238E27FC236}">
                <a16:creationId xmlns:a16="http://schemas.microsoft.com/office/drawing/2014/main" id="{83AE6CFA-595A-40BF-9C6F-36CE149722FA}"/>
              </a:ext>
            </a:extLst>
          </p:cNvPr>
          <p:cNvCxnSpPr>
            <a:cxnSpLocks/>
          </p:cNvCxnSpPr>
          <p:nvPr/>
        </p:nvCxnSpPr>
        <p:spPr bwMode="auto">
          <a:xfrm>
            <a:off x="5937178" y="5468941"/>
            <a:ext cx="400350" cy="0"/>
          </a:xfrm>
          <a:prstGeom prst="straightConnector1">
            <a:avLst/>
          </a:prstGeom>
          <a:solidFill>
            <a:schemeClr val="accent1"/>
          </a:solidFill>
          <a:ln w="12700" cap="flat" cmpd="sng" algn="ctr">
            <a:solidFill>
              <a:schemeClr val="bg1"/>
            </a:solidFill>
            <a:prstDash val="sysDash"/>
            <a:round/>
            <a:headEnd type="none" w="med" len="med"/>
            <a:tailEnd type="triangle"/>
          </a:ln>
          <a:effectLst/>
        </p:spPr>
      </p:cxnSp>
      <p:cxnSp>
        <p:nvCxnSpPr>
          <p:cNvPr id="40" name="Straight Arrow Connector 39">
            <a:extLst>
              <a:ext uri="{FF2B5EF4-FFF2-40B4-BE49-F238E27FC236}">
                <a16:creationId xmlns:a16="http://schemas.microsoft.com/office/drawing/2014/main" id="{DE1C2B20-E48D-4122-9DBF-FBD3BA596374}"/>
              </a:ext>
            </a:extLst>
          </p:cNvPr>
          <p:cNvCxnSpPr>
            <a:cxnSpLocks/>
          </p:cNvCxnSpPr>
          <p:nvPr/>
        </p:nvCxnSpPr>
        <p:spPr bwMode="auto">
          <a:xfrm>
            <a:off x="5997193" y="3063628"/>
            <a:ext cx="400350" cy="0"/>
          </a:xfrm>
          <a:prstGeom prst="straightConnector1">
            <a:avLst/>
          </a:prstGeom>
          <a:solidFill>
            <a:schemeClr val="accent1"/>
          </a:solidFill>
          <a:ln w="12700" cap="flat" cmpd="sng" algn="ctr">
            <a:solidFill>
              <a:schemeClr val="bg1"/>
            </a:solidFill>
            <a:prstDash val="sysDash"/>
            <a:round/>
            <a:headEnd type="none" w="med" len="med"/>
            <a:tailEnd type="triangle"/>
          </a:ln>
          <a:effectLst/>
        </p:spPr>
      </p:cxnSp>
      <p:pic>
        <p:nvPicPr>
          <p:cNvPr id="6" name="音频 5">
            <a:hlinkClick r:id="" action="ppaction://media"/>
            <a:extLst>
              <a:ext uri="{FF2B5EF4-FFF2-40B4-BE49-F238E27FC236}">
                <a16:creationId xmlns:a16="http://schemas.microsoft.com/office/drawing/2014/main" id="{13F5311F-F6C5-9F4E-A85A-EC15862735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2944" y="6138641"/>
            <a:ext cx="812800" cy="812800"/>
          </a:xfrm>
          <a:prstGeom prst="rect">
            <a:avLst/>
          </a:prstGeom>
        </p:spPr>
      </p:pic>
    </p:spTree>
    <p:extLst>
      <p:ext uri="{BB962C8B-B14F-4D97-AF65-F5344CB8AC3E}">
        <p14:creationId xmlns:p14="http://schemas.microsoft.com/office/powerpoint/2010/main" val="1696038379"/>
      </p:ext>
    </p:extLst>
  </p:cSld>
  <p:clrMapOvr>
    <a:masterClrMapping/>
  </p:clrMapOvr>
  <mc:AlternateContent xmlns:mc="http://schemas.openxmlformats.org/markup-compatibility/2006" xmlns:p14="http://schemas.microsoft.com/office/powerpoint/2010/main">
    <mc:Choice Requires="p14">
      <p:transition spd="slow" p14:dur="2000" advTm="87982"/>
    </mc:Choice>
    <mc:Fallback xmlns="">
      <p:transition spd="slow" advTm="8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1|24.2|11.7"/>
</p:tagLst>
</file>

<file path=ppt/tags/tag2.xml><?xml version="1.0" encoding="utf-8"?>
<p:tagLst xmlns:a="http://schemas.openxmlformats.org/drawingml/2006/main" xmlns:r="http://schemas.openxmlformats.org/officeDocument/2006/relationships" xmlns:p="http://schemas.openxmlformats.org/presentationml/2006/main">
  <p:tag name="TIMING" val="|83|9"/>
</p:tagLst>
</file>

<file path=ppt/tags/tag3.xml><?xml version="1.0" encoding="utf-8"?>
<p:tagLst xmlns:a="http://schemas.openxmlformats.org/drawingml/2006/main" xmlns:r="http://schemas.openxmlformats.org/officeDocument/2006/relationships" xmlns:p="http://schemas.openxmlformats.org/presentationml/2006/main">
  <p:tag name="TIMING" val="|78|7.4"/>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8416</TotalTime>
  <Words>3441</Words>
  <Application>Microsoft Office PowerPoint</Application>
  <PresentationFormat>On-screen Show (4:3)</PresentationFormat>
  <Paragraphs>347</Paragraphs>
  <Slides>14</Slides>
  <Notes>14</Notes>
  <HiddenSlides>0</HiddenSlides>
  <MMClips>14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ＭＳ Ｐゴシック</vt:lpstr>
      <vt:lpstr>SimSun</vt:lpstr>
      <vt:lpstr>Arial</vt:lpstr>
      <vt:lpstr>Arial Rounded MT Bold</vt:lpstr>
      <vt:lpstr>Britannic Bold</vt:lpstr>
      <vt:lpstr>Calibri</vt:lpstr>
      <vt:lpstr>Cambria Math</vt:lpstr>
      <vt:lpstr>Copperplate</vt:lpstr>
      <vt:lpstr>Copperplate Gothic Bold</vt:lpstr>
      <vt:lpstr>Wingdings</vt:lpstr>
      <vt:lpstr>ヒラギノ角ゴ Pro W3</vt:lpstr>
      <vt:lpstr>Blank Presentation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Society of Petroleum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Erdal</dc:creator>
  <cp:lastModifiedBy>Denise Winn-Bower</cp:lastModifiedBy>
  <cp:revision>138</cp:revision>
  <dcterms:created xsi:type="dcterms:W3CDTF">2009-08-19T19:08:28Z</dcterms:created>
  <dcterms:modified xsi:type="dcterms:W3CDTF">2020-08-04T20:58:31Z</dcterms:modified>
</cp:coreProperties>
</file>