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622" r:id="rId1"/>
    <p:sldMasterId id="2147484634" r:id="rId2"/>
  </p:sldMasterIdLst>
  <p:notesMasterIdLst>
    <p:notesMasterId r:id="rId20"/>
  </p:notesMasterIdLst>
  <p:handoutMasterIdLst>
    <p:handoutMasterId r:id="rId21"/>
  </p:handoutMasterIdLst>
  <p:sldIdLst>
    <p:sldId id="373" r:id="rId3"/>
    <p:sldId id="374" r:id="rId4"/>
    <p:sldId id="382" r:id="rId5"/>
    <p:sldId id="379" r:id="rId6"/>
    <p:sldId id="380" r:id="rId7"/>
    <p:sldId id="391" r:id="rId8"/>
    <p:sldId id="381" r:id="rId9"/>
    <p:sldId id="376" r:id="rId10"/>
    <p:sldId id="377" r:id="rId11"/>
    <p:sldId id="384" r:id="rId12"/>
    <p:sldId id="378" r:id="rId13"/>
    <p:sldId id="385" r:id="rId14"/>
    <p:sldId id="387" r:id="rId15"/>
    <p:sldId id="386" r:id="rId16"/>
    <p:sldId id="389" r:id="rId17"/>
    <p:sldId id="388" r:id="rId18"/>
    <p:sldId id="390" r:id="rId19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5114"/>
    <a:srgbClr val="004300"/>
    <a:srgbClr val="50BBFF"/>
    <a:srgbClr val="CFCF00"/>
    <a:srgbClr val="989800"/>
    <a:srgbClr val="D07D20"/>
    <a:srgbClr val="4395BB"/>
    <a:srgbClr val="505191"/>
    <a:srgbClr val="599102"/>
    <a:srgbClr val="075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24" autoAdjust="0"/>
    <p:restoredTop sz="98523" autoAdjust="0"/>
  </p:normalViewPr>
  <p:slideViewPr>
    <p:cSldViewPr snapToGrid="0">
      <p:cViewPr varScale="1">
        <p:scale>
          <a:sx n="69" d="100"/>
          <a:sy n="69" d="100"/>
        </p:scale>
        <p:origin x="98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fld id="{FD80E309-E764-4354-8476-7FCF5745C461}" type="datetime1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fld id="{0403710F-BB05-48AB-9D4C-98537AC04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96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fld id="{14BC84EE-AA72-4321-8E22-FC8CAFA202CD}" type="datetime1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fld id="{1EE06171-AB1F-4D2C-A03C-822A58BD12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845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F44AC-FF31-44E2-B4A2-480C439A19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13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948FB-EB97-4906-997C-8C6372295E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421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8787F-3637-433B-A113-2048EEF52F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66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50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78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430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64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07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54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76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05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36313-D09D-426F-9168-BB9685A1F1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63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74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24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213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91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9E29E-F8D2-4C4E-8E2B-55C28DB713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334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0B6F0-C5A0-4E37-9B94-CC8CE845A7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90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BC040-8E91-43E6-AAB0-D2AE304F06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385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FB0F1-B868-4019-8DBF-3AC41040F0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58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B5EBD-17E3-42E7-BC06-011F460547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64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56CA7-C1D9-46A4-BA0A-E8C8433822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293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049B7-D457-40B6-A048-600E1A5548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63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40738"/>
            </a:gs>
            <a:gs pos="0">
              <a:srgbClr val="000000"/>
            </a:gs>
            <a:gs pos="74001">
              <a:srgbClr val="0A128C"/>
            </a:gs>
            <a:gs pos="100000">
              <a:srgbClr val="181CC7"/>
            </a:gs>
            <a:gs pos="100000">
              <a:srgbClr val="7005D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20088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fld id="{1C1468E3-C147-42ED-BB11-8D32A00DC131}" type="slidenum">
              <a:rPr lang="en-US" sz="1400" smtClean="0">
                <a:solidFill>
                  <a:srgbClr val="FFFFFF"/>
                </a:solidFill>
              </a:rPr>
              <a:pPr/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040958" y="6538119"/>
            <a:ext cx="4692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Kick-Off Meeting, November 16, 2012, Golden, Colorado</a:t>
            </a:r>
          </a:p>
        </p:txBody>
      </p:sp>
      <p:grpSp>
        <p:nvGrpSpPr>
          <p:cNvPr id="11" name="Group 10"/>
          <p:cNvGrpSpPr>
            <a:grpSpLocks noChangeAspect="1"/>
          </p:cNvGrpSpPr>
          <p:nvPr userDrawn="1"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12" name="Group 11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14" name="Isosceles Triangle 13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ight Triangle 14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Arc 12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</p:spTree>
    <p:extLst>
      <p:ext uri="{BB962C8B-B14F-4D97-AF65-F5344CB8AC3E}">
        <p14:creationId xmlns:p14="http://schemas.microsoft.com/office/powerpoint/2010/main" val="428661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3" r:id="rId1"/>
    <p:sldLayoutId id="2147484624" r:id="rId2"/>
    <p:sldLayoutId id="2147484625" r:id="rId3"/>
    <p:sldLayoutId id="2147484626" r:id="rId4"/>
    <p:sldLayoutId id="2147484627" r:id="rId5"/>
    <p:sldLayoutId id="2147484628" r:id="rId6"/>
    <p:sldLayoutId id="2147484629" r:id="rId7"/>
    <p:sldLayoutId id="2147484630" r:id="rId8"/>
    <p:sldLayoutId id="2147484631" r:id="rId9"/>
    <p:sldLayoutId id="2147484632" r:id="rId10"/>
    <p:sldLayoutId id="214748463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19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5" r:id="rId1"/>
    <p:sldLayoutId id="2147484636" r:id="rId2"/>
    <p:sldLayoutId id="2147484637" r:id="rId3"/>
    <p:sldLayoutId id="2147484638" r:id="rId4"/>
    <p:sldLayoutId id="2147484639" r:id="rId5"/>
    <p:sldLayoutId id="2147484640" r:id="rId6"/>
    <p:sldLayoutId id="2147484641" r:id="rId7"/>
    <p:sldLayoutId id="2147484642" r:id="rId8"/>
    <p:sldLayoutId id="2147484643" r:id="rId9"/>
    <p:sldLayoutId id="2147484644" r:id="rId10"/>
    <p:sldLayoutId id="2147484645" r:id="rId11"/>
    <p:sldLayoutId id="214748464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3.m4a"/><Relationship Id="rId7" Type="http://schemas.openxmlformats.org/officeDocument/2006/relationships/image" Target="../media/image8.png"/><Relationship Id="rId2" Type="http://schemas.microsoft.com/office/2007/relationships/media" Target="../media/media13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www.mpgpetroleum.com/home/docs/Understanding_TightOil_FINAL.pdf" TargetMode="External"/><Relationship Id="rId7" Type="http://schemas.openxmlformats.org/officeDocument/2006/relationships/hyperlink" Target="https://www.eia.gov/tools/glossary/index.php?id=T" TargetMode="External"/><Relationship Id="rId2" Type="http://schemas.openxmlformats.org/officeDocument/2006/relationships/hyperlink" Target="https://www.bp.com/content/dam/bp/business-sites/en/global/corporate/pdfs/energy-economics/statistical-review/bp-stats-review-2019-full-report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eia.gov/todayinenergy/detail.php?id=35052" TargetMode="External"/><Relationship Id="rId5" Type="http://schemas.openxmlformats.org/officeDocument/2006/relationships/hyperlink" Target="https://www.eia.gov/todayinenergy/detail.php?id=37053" TargetMode="External"/><Relationship Id="rId4" Type="http://schemas.openxmlformats.org/officeDocument/2006/relationships/hyperlink" Target="https://opentextbc.ca/physicalgeology2ed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1723715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-13510"/>
            <a:ext cx="9144000" cy="19184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544798" y="3928700"/>
            <a:ext cx="76390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Research Overview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147" name="Text Box 29"/>
          <p:cNvSpPr txBox="1">
            <a:spLocks noChangeArrowheads="1"/>
          </p:cNvSpPr>
          <p:nvPr/>
        </p:nvSpPr>
        <p:spPr bwMode="auto">
          <a:xfrm>
            <a:off x="577282" y="5530366"/>
            <a:ext cx="7181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Mohammed Althani, Colorado School of Mines</a:t>
            </a: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20088" y="627108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fld id="{1C1468E3-C147-42ED-BB11-8D32A00DC131}" type="slidenum">
              <a:rPr lang="en-US" sz="1400" smtClean="0">
                <a:solidFill>
                  <a:srgbClr val="FFFFFF"/>
                </a:solidFill>
              </a:rPr>
              <a:pPr/>
              <a:t>1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4798" y="2271959"/>
            <a:ext cx="82713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Rounded MT Bold"/>
                <a:cs typeface="Arial Rounded MT Bold"/>
              </a:rPr>
              <a:t>Assessing the technical and economic viability of non-source, tight-oil formations as high potential oil resource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62139" y="121590"/>
            <a:ext cx="1661931" cy="1737607"/>
            <a:chOff x="-32212" y="427945"/>
            <a:chExt cx="5226747" cy="5464750"/>
          </a:xfrm>
        </p:grpSpPr>
        <p:sp>
          <p:nvSpPr>
            <p:cNvPr id="13" name="Rectangle 12"/>
            <p:cNvSpPr/>
            <p:nvPr/>
          </p:nvSpPr>
          <p:spPr>
            <a:xfrm>
              <a:off x="1032783" y="4415367"/>
              <a:ext cx="4161752" cy="1477328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algn="ctr"/>
              <a:r>
                <a:rPr lang="en-US" sz="2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Britannic Bold"/>
                  <a:cs typeface="Britannic Bold"/>
                </a:rPr>
                <a:t>U R E P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-32212" y="427945"/>
              <a:ext cx="5134907" cy="4100706"/>
              <a:chOff x="-32212" y="427945"/>
              <a:chExt cx="5134907" cy="4100706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1124624" y="1927737"/>
                <a:ext cx="3978071" cy="2600914"/>
                <a:chOff x="918033" y="1927737"/>
                <a:chExt cx="3978071" cy="2600914"/>
              </a:xfrm>
            </p:grpSpPr>
            <p:sp>
              <p:nvSpPr>
                <p:cNvPr id="17" name="Isosceles Triangle 16"/>
                <p:cNvSpPr/>
                <p:nvPr/>
              </p:nvSpPr>
              <p:spPr>
                <a:xfrm>
                  <a:off x="918033" y="1927737"/>
                  <a:ext cx="3121316" cy="2600914"/>
                </a:xfrm>
                <a:prstGeom prst="triangle">
                  <a:avLst/>
                </a:prstGeom>
                <a:gradFill flip="none" rotWithShape="1">
                  <a:gsLst>
                    <a:gs pos="24000">
                      <a:srgbClr val="8F2604"/>
                    </a:gs>
                    <a:gs pos="100000">
                      <a:srgbClr val="FFFFFF"/>
                    </a:gs>
                    <a:gs pos="55000">
                      <a:srgbClr val="B72E03"/>
                    </a:gs>
                    <a:gs pos="99000">
                      <a:srgbClr val="F93C01"/>
                    </a:gs>
                  </a:gsLst>
                  <a:lin ang="16200000" scaled="0"/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" name="Right Triangle 17"/>
                <p:cNvSpPr/>
                <p:nvPr/>
              </p:nvSpPr>
              <p:spPr>
                <a:xfrm rot="18658708" flipH="1">
                  <a:off x="3075415" y="2074644"/>
                  <a:ext cx="1407652" cy="2233727"/>
                </a:xfrm>
                <a:prstGeom prst="rtTriangle">
                  <a:avLst/>
                </a:prstGeom>
                <a:gradFill flip="none" rotWithShape="1">
                  <a:gsLst>
                    <a:gs pos="0">
                      <a:srgbClr val="091727"/>
                    </a:gs>
                    <a:gs pos="100000">
                      <a:srgbClr val="FFFFFF"/>
                    </a:gs>
                    <a:gs pos="50000">
                      <a:srgbClr val="183E6A"/>
                    </a:gs>
                    <a:gs pos="71000">
                      <a:srgbClr val="357ED6"/>
                    </a:gs>
                    <a:gs pos="26000">
                      <a:srgbClr val="091727"/>
                    </a:gs>
                    <a:gs pos="99000">
                      <a:srgbClr val="3C94FC"/>
                    </a:gs>
                  </a:gsLst>
                  <a:lin ang="16200000" scaled="0"/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6" name="Arc 15"/>
              <p:cNvSpPr/>
              <p:nvPr/>
            </p:nvSpPr>
            <p:spPr>
              <a:xfrm rot="4866492">
                <a:off x="221431" y="174302"/>
                <a:ext cx="3819281" cy="4326568"/>
              </a:xfrm>
              <a:prstGeom prst="arc">
                <a:avLst>
                  <a:gd name="adj1" fmla="val 15867464"/>
                  <a:gd name="adj2" fmla="val 1257938"/>
                </a:avLst>
              </a:prstGeom>
              <a:ln w="53975">
                <a:headEnd type="none" w="lg" len="lg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1759473" y="661987"/>
            <a:ext cx="62376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opperplate"/>
                <a:cs typeface="Copperplate"/>
              </a:rPr>
              <a:t>Colorado School of Mines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0798" y="587600"/>
            <a:ext cx="918793" cy="93683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904307" y="1445567"/>
            <a:ext cx="961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pperplate Gothic Bold"/>
                <a:cs typeface="Copperplate Gothic Bold"/>
              </a:rPr>
              <a:t>CSM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4" name="Group 33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6" name="Isosceles Triangle 35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ight Triangle 36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5" name="Arc 34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68DE8F-4B3C-8B49-A0AB-7FB95B9BF244}"/>
              </a:ext>
            </a:extLst>
          </p:cNvPr>
          <p:cNvSpPr txBox="1"/>
          <p:nvPr/>
        </p:nvSpPr>
        <p:spPr>
          <a:xfrm>
            <a:off x="1040958" y="6538119"/>
            <a:ext cx="4701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D19FF1A5-0717-492D-B261-AB416F97BC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5538" y="645953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1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23"/>
    </mc:Choice>
    <mc:Fallback xmlns="">
      <p:transition spd="slow" advTm="23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585421" y="1160133"/>
            <a:ext cx="763905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2. Economic Evaluation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/>
              <a:t>Economic factors affecting the resource development plans: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i="1" dirty="0"/>
              <a:t>OPEX and CAPEX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i="1" dirty="0"/>
              <a:t>Long-term and short-term development plans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i="1" dirty="0"/>
              <a:t>Well count and stimulation requirements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i="1" dirty="0"/>
              <a:t>Special completion justifications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10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18869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Approach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E54C14-AE91-9D4F-A6B4-8A4ADD915061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97B5C4F-CF6A-43E6-9B63-A612B674AF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5538" y="645953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3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79"/>
    </mc:Choice>
    <mc:Fallback xmlns="">
      <p:transition spd="slow" advTm="23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585421" y="1160133"/>
            <a:ext cx="763905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Tight Oil Characterization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/>
              <a:t>Comparison between source-related, tight-oil and non-source, tight oil with respect to: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i="1" dirty="0"/>
              <a:t>Rock Properties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i="1" dirty="0"/>
              <a:t>Geologic Structure and Hydrocarbon Storage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i="1" dirty="0"/>
              <a:t>Flow Characteristics</a:t>
            </a:r>
          </a:p>
          <a:p>
            <a:pPr>
              <a:spcBef>
                <a:spcPct val="50000"/>
              </a:spcBef>
            </a:pPr>
            <a:endParaRPr 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11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5785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Background &amp; Literature Review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5A0379-4341-1A45-8B0B-0430C218D1D1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A80A321-C8EE-4AF2-A337-F3AC47F0C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5538" y="645953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2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16"/>
    </mc:Choice>
    <mc:Fallback xmlns="">
      <p:transition spd="slow" advTm="24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585421" y="1160133"/>
            <a:ext cx="76390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Tight Oil Characterization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/>
              <a:t>Rock Properties</a:t>
            </a:r>
          </a:p>
          <a:p>
            <a:pPr>
              <a:spcBef>
                <a:spcPct val="50000"/>
              </a:spcBef>
            </a:pPr>
            <a:endParaRPr 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12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5785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Background &amp; Literature Review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5A0379-4341-1A45-8B0B-0430C218D1D1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78901A9-813C-420B-9FF5-16AD008044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976911"/>
              </p:ext>
            </p:extLst>
          </p:nvPr>
        </p:nvGraphicFramePr>
        <p:xfrm>
          <a:off x="544799" y="2709273"/>
          <a:ext cx="8058474" cy="269059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82458">
                  <a:extLst>
                    <a:ext uri="{9D8B030D-6E8A-4147-A177-3AD203B41FA5}">
                      <a16:colId xmlns:a16="http://schemas.microsoft.com/office/drawing/2014/main" val="425636370"/>
                    </a:ext>
                  </a:extLst>
                </a:gridCol>
                <a:gridCol w="2878691">
                  <a:extLst>
                    <a:ext uri="{9D8B030D-6E8A-4147-A177-3AD203B41FA5}">
                      <a16:colId xmlns:a16="http://schemas.microsoft.com/office/drawing/2014/main" val="1910684151"/>
                    </a:ext>
                  </a:extLst>
                </a:gridCol>
                <a:gridCol w="2897325">
                  <a:extLst>
                    <a:ext uri="{9D8B030D-6E8A-4147-A177-3AD203B41FA5}">
                      <a16:colId xmlns:a16="http://schemas.microsoft.com/office/drawing/2014/main" val="2720895901"/>
                    </a:ext>
                  </a:extLst>
                </a:gridCol>
              </a:tblGrid>
              <a:tr h="101806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Property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Non-Source, Tight-Oil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Source-Related, Tight-Oil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2087224"/>
                  </a:ext>
                </a:extLst>
              </a:tr>
              <a:tr h="72718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/>
                        <a:t>Permeability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1 - 10 md</a:t>
                      </a:r>
                    </a:p>
                    <a:p>
                      <a:pPr algn="ctr"/>
                      <a:r>
                        <a:rPr lang="en-US" sz="1400" dirty="0"/>
                        <a:t>with a minimum of 0.01 md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micro- to nano-darcies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8565562"/>
                  </a:ext>
                </a:extLst>
              </a:tr>
              <a:tr h="94534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/>
                        <a:t>Pore Size Diameter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10 - 0.1 micron </a:t>
                      </a:r>
                    </a:p>
                    <a:p>
                      <a:pPr algn="ctr"/>
                      <a:r>
                        <a:rPr lang="en-US" sz="1400" dirty="0"/>
                        <a:t>and could fall below 0.1 micron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usually below 0.1 micron</a:t>
                      </a:r>
                    </a:p>
                    <a:p>
                      <a:pPr algn="ctr"/>
                      <a:r>
                        <a:rPr lang="en-US" sz="1400" dirty="0"/>
                        <a:t>(Niobrara and Haynesville)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1211577"/>
                  </a:ext>
                </a:extLst>
              </a:tr>
            </a:tbl>
          </a:graphicData>
        </a:graphic>
      </p:graphicFrame>
      <p:graphicFrame>
        <p:nvGraphicFramePr>
          <p:cNvPr id="20" name="Table 6">
            <a:extLst>
              <a:ext uri="{FF2B5EF4-FFF2-40B4-BE49-F238E27FC236}">
                <a16:creationId xmlns:a16="http://schemas.microsoft.com/office/drawing/2014/main" id="{7C50B762-C33C-4F2C-8EE8-F0F8CD7787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397969"/>
              </p:ext>
            </p:extLst>
          </p:nvPr>
        </p:nvGraphicFramePr>
        <p:xfrm>
          <a:off x="548640" y="2706624"/>
          <a:ext cx="8058474" cy="174525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82458">
                  <a:extLst>
                    <a:ext uri="{9D8B030D-6E8A-4147-A177-3AD203B41FA5}">
                      <a16:colId xmlns:a16="http://schemas.microsoft.com/office/drawing/2014/main" val="425636370"/>
                    </a:ext>
                  </a:extLst>
                </a:gridCol>
                <a:gridCol w="2878691">
                  <a:extLst>
                    <a:ext uri="{9D8B030D-6E8A-4147-A177-3AD203B41FA5}">
                      <a16:colId xmlns:a16="http://schemas.microsoft.com/office/drawing/2014/main" val="1910684151"/>
                    </a:ext>
                  </a:extLst>
                </a:gridCol>
                <a:gridCol w="2897325">
                  <a:extLst>
                    <a:ext uri="{9D8B030D-6E8A-4147-A177-3AD203B41FA5}">
                      <a16:colId xmlns:a16="http://schemas.microsoft.com/office/drawing/2014/main" val="2720895901"/>
                    </a:ext>
                  </a:extLst>
                </a:gridCol>
              </a:tblGrid>
              <a:tr h="101806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Property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Non-Source, Tight-Oil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Source-Related, Tight-Oil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2087224"/>
                  </a:ext>
                </a:extLst>
              </a:tr>
              <a:tr h="72718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/>
                        <a:t>Permeability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1 - 10 md</a:t>
                      </a:r>
                    </a:p>
                    <a:p>
                      <a:pPr algn="ctr"/>
                      <a:r>
                        <a:rPr lang="en-US" sz="1400" dirty="0"/>
                        <a:t>with a minimum of 0.01 md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micro- to nano-darcies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8565562"/>
                  </a:ext>
                </a:extLst>
              </a:tr>
            </a:tbl>
          </a:graphicData>
        </a:graphic>
      </p:graphicFrame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7130E86-624B-4CB9-A18B-B783004D98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5538" y="6459538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773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42"/>
    </mc:Choice>
    <mc:Fallback xmlns="">
      <p:transition spd="slow" advTm="69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585421" y="1160133"/>
            <a:ext cx="76390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Tight Oil Characterization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/>
              <a:t>Geologic Structure and Hydrocarbon Storage</a:t>
            </a:r>
          </a:p>
          <a:p>
            <a:pPr>
              <a:spcBef>
                <a:spcPct val="50000"/>
              </a:spcBef>
            </a:pPr>
            <a:endParaRPr 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13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5785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Background &amp; Literature Review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5A0379-4341-1A45-8B0B-0430C218D1D1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0DDD6DD-DEE2-4B68-BACA-64F6FABD4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389" y="3219346"/>
            <a:ext cx="3869635" cy="21031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2684E2-9768-4198-8F44-1DB2D1A9CA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4946" y="3262154"/>
            <a:ext cx="4493979" cy="20116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4C9D4D0-ECBA-4BF4-8D56-2C3F8343EBF1}"/>
              </a:ext>
            </a:extLst>
          </p:cNvPr>
          <p:cNvSpPr txBox="1"/>
          <p:nvPr/>
        </p:nvSpPr>
        <p:spPr>
          <a:xfrm>
            <a:off x="1288806" y="2891912"/>
            <a:ext cx="2606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Non-Source,  Tight-Oil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49C60B-B09D-4D49-9F28-FB34789C1131}"/>
              </a:ext>
            </a:extLst>
          </p:cNvPr>
          <p:cNvSpPr txBox="1"/>
          <p:nvPr/>
        </p:nvSpPr>
        <p:spPr>
          <a:xfrm>
            <a:off x="5332887" y="2888380"/>
            <a:ext cx="38111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Source-Related, Tight-Oil (Bakken)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9A26A4-CADD-4B60-9912-A3A3F0E69940}"/>
              </a:ext>
            </a:extLst>
          </p:cNvPr>
          <p:cNvSpPr txBox="1"/>
          <p:nvPr/>
        </p:nvSpPr>
        <p:spPr>
          <a:xfrm>
            <a:off x="7473824" y="5293122"/>
            <a:ext cx="15012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i="1" dirty="0"/>
              <a:t>Sonnenberg, 2012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6A4362-07B0-4C3A-9735-3A770E561B4C}"/>
              </a:ext>
            </a:extLst>
          </p:cNvPr>
          <p:cNvSpPr txBox="1"/>
          <p:nvPr/>
        </p:nvSpPr>
        <p:spPr>
          <a:xfrm>
            <a:off x="2681730" y="5338360"/>
            <a:ext cx="15012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i="1" dirty="0"/>
              <a:t>Earle, 2019</a:t>
            </a: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FFC0B22D-495D-4AE5-9E35-9401C7CABF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45538" y="6459538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776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43"/>
    </mc:Choice>
    <mc:Fallback xmlns="">
      <p:transition spd="slow" advTm="74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585421" y="1160133"/>
            <a:ext cx="763905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Tight Oil Characterization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/>
              <a:t>Flow Characteristics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Advection transport by pressure gradient (Darcy’s law)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Other mechanisms studied with tight rocks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spcBef>
                <a:spcPct val="50000"/>
              </a:spcBef>
            </a:pPr>
            <a:endParaRPr 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14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5785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Background &amp; Literature Review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5A0379-4341-1A45-8B0B-0430C218D1D1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C81D987-CF88-4E78-BC36-BD9B39D933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655842"/>
              </p:ext>
            </p:extLst>
          </p:nvPr>
        </p:nvGraphicFramePr>
        <p:xfrm>
          <a:off x="237392" y="3429000"/>
          <a:ext cx="8665308" cy="254850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25785">
                  <a:extLst>
                    <a:ext uri="{9D8B030D-6E8A-4147-A177-3AD203B41FA5}">
                      <a16:colId xmlns:a16="http://schemas.microsoft.com/office/drawing/2014/main" val="353020326"/>
                    </a:ext>
                  </a:extLst>
                </a:gridCol>
                <a:gridCol w="5239523">
                  <a:extLst>
                    <a:ext uri="{9D8B030D-6E8A-4147-A177-3AD203B41FA5}">
                      <a16:colId xmlns:a16="http://schemas.microsoft.com/office/drawing/2014/main" val="2399445385"/>
                    </a:ext>
                  </a:extLst>
                </a:gridCol>
              </a:tblGrid>
              <a:tr h="56340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Mechanisms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Comments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371611"/>
                  </a:ext>
                </a:extLst>
              </a:tr>
              <a:tr h="99282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Knudson Diffusion, slip-flow, gas diffusion in kerogen, and desorption from organic pore and fracture surfaces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Mostly focused on gas flow in rocks with nano-darcy permeability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7942646"/>
                  </a:ext>
                </a:extLst>
              </a:tr>
              <a:tr h="41281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Molecular diffusion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Associated with EOR using gas injection, such as CO</a:t>
                      </a:r>
                      <a:r>
                        <a:rPr lang="en-US" sz="1400" baseline="-25000" dirty="0"/>
                        <a:t>2</a:t>
                      </a:r>
                      <a:r>
                        <a:rPr lang="en-US" sz="1400" dirty="0"/>
                        <a:t> or CH</a:t>
                      </a:r>
                      <a:r>
                        <a:rPr lang="en-US" sz="1400" baseline="-25000" dirty="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0836089"/>
                  </a:ext>
                </a:extLst>
              </a:tr>
              <a:tr h="57945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Osmotic pressure effect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Considered in the interaction between the rock matrix and injection fluid as in the case of low salinity waterflooding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7906362"/>
                  </a:ext>
                </a:extLst>
              </a:tr>
            </a:tbl>
          </a:graphicData>
        </a:graphic>
      </p:graphicFrame>
      <p:graphicFrame>
        <p:nvGraphicFramePr>
          <p:cNvPr id="20" name="Table 6">
            <a:extLst>
              <a:ext uri="{FF2B5EF4-FFF2-40B4-BE49-F238E27FC236}">
                <a16:creationId xmlns:a16="http://schemas.microsoft.com/office/drawing/2014/main" id="{394D5545-ED25-4161-AA42-983822DDC1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454128"/>
              </p:ext>
            </p:extLst>
          </p:nvPr>
        </p:nvGraphicFramePr>
        <p:xfrm>
          <a:off x="237744" y="3429000"/>
          <a:ext cx="8665308" cy="19690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25785">
                  <a:extLst>
                    <a:ext uri="{9D8B030D-6E8A-4147-A177-3AD203B41FA5}">
                      <a16:colId xmlns:a16="http://schemas.microsoft.com/office/drawing/2014/main" val="353020326"/>
                    </a:ext>
                  </a:extLst>
                </a:gridCol>
                <a:gridCol w="5239523">
                  <a:extLst>
                    <a:ext uri="{9D8B030D-6E8A-4147-A177-3AD203B41FA5}">
                      <a16:colId xmlns:a16="http://schemas.microsoft.com/office/drawing/2014/main" val="2399445385"/>
                    </a:ext>
                  </a:extLst>
                </a:gridCol>
              </a:tblGrid>
              <a:tr h="56340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Mechanisms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Comments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371611"/>
                  </a:ext>
                </a:extLst>
              </a:tr>
              <a:tr h="99282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Knudson Diffusion, slip-flow, gas diffusion in kerogen, and desorption from organic pore and fracture surfaces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Mostly focused on gas flow in rocks with nano-darcy permeability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7942646"/>
                  </a:ext>
                </a:extLst>
              </a:tr>
              <a:tr h="41281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Molecular diffusion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Associated with EOR using gas injection, such as CO</a:t>
                      </a:r>
                      <a:r>
                        <a:rPr lang="en-US" sz="1400" baseline="-25000" dirty="0"/>
                        <a:t>2</a:t>
                      </a:r>
                      <a:r>
                        <a:rPr lang="en-US" sz="1400" dirty="0"/>
                        <a:t> or CH</a:t>
                      </a:r>
                      <a:r>
                        <a:rPr lang="en-US" sz="1400" baseline="-25000" dirty="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0836089"/>
                  </a:ext>
                </a:extLst>
              </a:tr>
            </a:tbl>
          </a:graphicData>
        </a:graphic>
      </p:graphicFrame>
      <p:graphicFrame>
        <p:nvGraphicFramePr>
          <p:cNvPr id="21" name="Table 6">
            <a:extLst>
              <a:ext uri="{FF2B5EF4-FFF2-40B4-BE49-F238E27FC236}">
                <a16:creationId xmlns:a16="http://schemas.microsoft.com/office/drawing/2014/main" id="{415E6596-5F35-48FA-9713-2DA03DF391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351337"/>
              </p:ext>
            </p:extLst>
          </p:nvPr>
        </p:nvGraphicFramePr>
        <p:xfrm>
          <a:off x="237744" y="3429000"/>
          <a:ext cx="8665308" cy="15562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25785">
                  <a:extLst>
                    <a:ext uri="{9D8B030D-6E8A-4147-A177-3AD203B41FA5}">
                      <a16:colId xmlns:a16="http://schemas.microsoft.com/office/drawing/2014/main" val="353020326"/>
                    </a:ext>
                  </a:extLst>
                </a:gridCol>
                <a:gridCol w="5239523">
                  <a:extLst>
                    <a:ext uri="{9D8B030D-6E8A-4147-A177-3AD203B41FA5}">
                      <a16:colId xmlns:a16="http://schemas.microsoft.com/office/drawing/2014/main" val="2399445385"/>
                    </a:ext>
                  </a:extLst>
                </a:gridCol>
              </a:tblGrid>
              <a:tr h="56340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Mechanisms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Comments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371611"/>
                  </a:ext>
                </a:extLst>
              </a:tr>
              <a:tr h="99282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Knudson Diffusion, slip-flow, gas diffusion in kerogen, and desorption from organic pore and fracture surfaces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Mostly focused on gas flow in rocks with nano-darcy permeability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7942646"/>
                  </a:ext>
                </a:extLst>
              </a:tr>
            </a:tbl>
          </a:graphicData>
        </a:graphic>
      </p:graphicFrame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657DACBF-8804-4BDE-A69C-C4ED6AFA4F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5538" y="6459538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799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05"/>
    </mc:Choice>
    <mc:Fallback xmlns="">
      <p:transition spd="slow" advTm="72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585421" y="1160133"/>
            <a:ext cx="763905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Development Challenges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/>
              <a:t>Natural fractures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i="1" dirty="0"/>
              <a:t>Permeability contrast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i="1" dirty="0"/>
              <a:t>Fracture characterization uncertainty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/>
              <a:t>Economics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i="1" dirty="0"/>
              <a:t>Low production rate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i="1" dirty="0"/>
              <a:t>Well design and stimulation cost</a:t>
            </a:r>
          </a:p>
          <a:p>
            <a:pPr>
              <a:spcBef>
                <a:spcPct val="50000"/>
              </a:spcBef>
            </a:pPr>
            <a:endParaRPr 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15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5785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Background &amp; Literature Review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5A0379-4341-1A45-8B0B-0430C218D1D1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B4FEE01-5D93-42F1-93A1-7ECC121E5F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5538" y="6459538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933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25"/>
    </mc:Choice>
    <mc:Fallback xmlns="">
      <p:transition spd="slow" advTm="57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585421" y="1160133"/>
            <a:ext cx="76390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The research is in the stage of building and fine tuning the simulation model.</a:t>
            </a:r>
          </a:p>
          <a:p>
            <a:pPr>
              <a:spcBef>
                <a:spcPct val="50000"/>
              </a:spcBef>
            </a:pPr>
            <a:endParaRPr 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16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26883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Results/Status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5A0379-4341-1A45-8B0B-0430C218D1D1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84DA00E-3EFF-48D3-A18B-DCB9C0274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5538" y="645953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85"/>
    </mc:Choice>
    <mc:Fallback xmlns="">
      <p:transition spd="slow" advTm="15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161159" y="1028938"/>
            <a:ext cx="8796410" cy="533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750" dirty="0"/>
              <a:t>Al-</a:t>
            </a:r>
            <a:r>
              <a:rPr lang="en-US" sz="750" dirty="0" err="1"/>
              <a:t>Rubaiyea</a:t>
            </a:r>
            <a:r>
              <a:rPr lang="en-US" sz="750" dirty="0"/>
              <a:t>, J., Al-Bader, A., Al-</a:t>
            </a:r>
            <a:r>
              <a:rPr lang="en-US" sz="750" dirty="0" err="1"/>
              <a:t>Houli</a:t>
            </a:r>
            <a:r>
              <a:rPr lang="en-US" sz="750" dirty="0"/>
              <a:t>, M., Al-</a:t>
            </a:r>
            <a:r>
              <a:rPr lang="en-US" sz="750" dirty="0" err="1"/>
              <a:t>Najim</a:t>
            </a:r>
            <a:r>
              <a:rPr lang="en-US" sz="750" dirty="0"/>
              <a:t>, A., Al-</a:t>
            </a:r>
            <a:r>
              <a:rPr lang="en-US" sz="750" dirty="0" err="1"/>
              <a:t>Duwaish</a:t>
            </a:r>
            <a:r>
              <a:rPr lang="en-US" sz="750" dirty="0"/>
              <a:t>, M., &amp; </a:t>
            </a:r>
            <a:r>
              <a:rPr lang="en-US" sz="750" dirty="0" err="1"/>
              <a:t>Elsherif</a:t>
            </a:r>
            <a:r>
              <a:rPr lang="en-US" sz="750" dirty="0"/>
              <a:t>, A. (2015, September 14). An Innovative Approach to Formation Evaluation with a </a:t>
            </a:r>
            <a:r>
              <a:rPr lang="en-US" sz="750" dirty="0" err="1"/>
              <a:t>Sourceless</a:t>
            </a:r>
            <a:r>
              <a:rPr lang="en-US" sz="750" dirty="0"/>
              <a:t> LWD Technology for the First Time in Joint Operations, A Case Study From Partitioned Zone Between Kuwait and Saudi Arabia. Society of Petroleum Engineers. doi:10.2118/175707-MS.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750" dirty="0" err="1"/>
              <a:t>Alharthy</a:t>
            </a:r>
            <a:r>
              <a:rPr lang="en-US" sz="750" dirty="0"/>
              <a:t>, N., </a:t>
            </a:r>
            <a:r>
              <a:rPr lang="en-US" sz="750" dirty="0" err="1"/>
              <a:t>Teklu</a:t>
            </a:r>
            <a:r>
              <a:rPr lang="en-US" sz="750" dirty="0"/>
              <a:t>, T., </a:t>
            </a:r>
            <a:r>
              <a:rPr lang="en-US" sz="750" dirty="0" err="1"/>
              <a:t>Kazemi</a:t>
            </a:r>
            <a:r>
              <a:rPr lang="en-US" sz="750" dirty="0"/>
              <a:t>, H., Graves, R., Hawthorne, S., </a:t>
            </a:r>
            <a:r>
              <a:rPr lang="en-US" sz="750" dirty="0" err="1"/>
              <a:t>Braunberger</a:t>
            </a:r>
            <a:r>
              <a:rPr lang="en-US" sz="750" dirty="0"/>
              <a:t>, J., &amp; </a:t>
            </a:r>
            <a:r>
              <a:rPr lang="en-US" sz="750" dirty="0" err="1"/>
              <a:t>Kurtoglu</a:t>
            </a:r>
            <a:r>
              <a:rPr lang="en-US" sz="750" dirty="0"/>
              <a:t>, B. (2015, September 28). Enhanced Oil Recovery in Liquid-Rich Shale Reservoirs: Laboratory to Field. Society of Petroleum Engineers. doi:10.2118/175034-MS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750" dirty="0"/>
              <a:t>BP (2019). BP Statistical Review of World Energy, 68</a:t>
            </a:r>
            <a:r>
              <a:rPr lang="en-US" sz="750" baseline="30000" dirty="0"/>
              <a:t>th</a:t>
            </a:r>
            <a:r>
              <a:rPr lang="en-US" sz="750" dirty="0"/>
              <a:t> Edition. </a:t>
            </a:r>
            <a:r>
              <a:rPr lang="en-US" sz="750" u="sng" dirty="0">
                <a:hlinkClick r:id="rId2"/>
              </a:rPr>
              <a:t>https://www.bp.com/content/dam/bp/business-sites/en/global/corporate/pdfs/energy-economics/statistical-review/bp-stats-review-2019-full-report.pdf</a:t>
            </a:r>
            <a:endParaRPr lang="en-US" sz="75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750" dirty="0"/>
              <a:t>CSUR (Canadian Society for Unconventional Resources). Understanding Tight Oil. Downloaded from </a:t>
            </a:r>
            <a:r>
              <a:rPr lang="en-US" sz="750" u="sng" dirty="0">
                <a:hlinkClick r:id="rId3"/>
              </a:rPr>
              <a:t>https://www.mpgpetroleum.com/home/docs/Understanding_TightOil_FINAL.pdf</a:t>
            </a:r>
            <a:r>
              <a:rPr lang="en-US" sz="750" dirty="0"/>
              <a:t>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750" dirty="0"/>
              <a:t>Earle, S. (2019). Physical Geology – 2nd Edition. Victoria, B.C.: </a:t>
            </a:r>
            <a:r>
              <a:rPr lang="en-US" sz="750" dirty="0" err="1"/>
              <a:t>BCcampus</a:t>
            </a:r>
            <a:r>
              <a:rPr lang="en-US" sz="750" dirty="0"/>
              <a:t>. </a:t>
            </a:r>
            <a:r>
              <a:rPr lang="en-US" sz="750" u="sng" dirty="0">
                <a:hlinkClick r:id="rId4"/>
              </a:rPr>
              <a:t>https://opentextbc.ca/physicalgeology2ed/</a:t>
            </a:r>
            <a:endParaRPr lang="en-US" sz="75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750" dirty="0"/>
              <a:t>EIA (2018a), The United States is now the largest global crude oil producer. Last modified: 18 September 2018. </a:t>
            </a:r>
            <a:r>
              <a:rPr lang="en-US" sz="750" u="sng" dirty="0">
                <a:hlinkClick r:id="rId5"/>
              </a:rPr>
              <a:t>https://www.eia.gov/todayinenergy/detail.php?id=37053</a:t>
            </a:r>
            <a:r>
              <a:rPr lang="en-US" sz="750" dirty="0"/>
              <a:t>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750" dirty="0"/>
              <a:t>EIA (2018b), Tight oil remains the leading source of future U.S. crude oil production. Last modified: 22 February 2018. </a:t>
            </a:r>
            <a:r>
              <a:rPr lang="en-US" sz="750" u="sng" dirty="0">
                <a:hlinkClick r:id="rId6"/>
              </a:rPr>
              <a:t>https://www.eia.gov/todayinenergy/detail.php?id=35052</a:t>
            </a:r>
            <a:r>
              <a:rPr lang="en-US" sz="750" dirty="0"/>
              <a:t>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750" dirty="0"/>
              <a:t>EIA (2019), Glossary. Accessed on: 23 October, 2019. </a:t>
            </a:r>
            <a:r>
              <a:rPr lang="en-US" sz="750" u="sng" dirty="0">
                <a:hlinkClick r:id="rId7"/>
              </a:rPr>
              <a:t>https://www.eia.gov/tools/glossary/index.php?id=T</a:t>
            </a:r>
            <a:endParaRPr lang="en-US" sz="75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750" dirty="0"/>
              <a:t>Farouk, A., Wibowo, S., </a:t>
            </a:r>
            <a:r>
              <a:rPr lang="en-US" sz="750" dirty="0" err="1"/>
              <a:t>Aillud</a:t>
            </a:r>
            <a:r>
              <a:rPr lang="en-US" sz="750" dirty="0"/>
              <a:t>, G., Al Shehhi, A., &amp; Kingsley, K. (2014, September 16). Water Saturation Uncertainty of Tight, </a:t>
            </a:r>
            <a:r>
              <a:rPr lang="en-US" sz="750" dirty="0" err="1"/>
              <a:t>Microporosity</a:t>
            </a:r>
            <a:r>
              <a:rPr lang="en-US" sz="750" dirty="0"/>
              <a:t> Dominated Carbonate Reservoirs and the Impact on Hydrocarbon Volume; Case Study from Abu Dhabi, UAE. Society of </a:t>
            </a:r>
            <a:r>
              <a:rPr lang="en-US" sz="750" dirty="0" err="1"/>
              <a:t>Petrophysicists</a:t>
            </a:r>
            <a:r>
              <a:rPr lang="en-US" sz="750" dirty="0"/>
              <a:t> and Well-Log Analysts.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750" dirty="0" err="1"/>
              <a:t>Hillgartner</a:t>
            </a:r>
            <a:r>
              <a:rPr lang="en-US" sz="750" dirty="0"/>
              <a:t>, H., </a:t>
            </a:r>
            <a:r>
              <a:rPr lang="en-US" sz="750" dirty="0" err="1"/>
              <a:t>Paino</a:t>
            </a:r>
            <a:r>
              <a:rPr lang="en-US" sz="750" dirty="0"/>
              <a:t>, W. F., Hadhrami, F., Mukhopadhyay, A., Al-</a:t>
            </a:r>
            <a:r>
              <a:rPr lang="en-US" sz="750" dirty="0" err="1"/>
              <a:t>Sinani</a:t>
            </a:r>
            <a:r>
              <a:rPr lang="en-US" sz="750" dirty="0"/>
              <a:t>, I. S., </a:t>
            </a:r>
            <a:r>
              <a:rPr lang="en-US" sz="750" dirty="0" err="1"/>
              <a:t>Naamani</a:t>
            </a:r>
            <a:r>
              <a:rPr lang="en-US" sz="750" dirty="0"/>
              <a:t>, A., Vander </a:t>
            </a:r>
            <a:r>
              <a:rPr lang="en-US" sz="750" dirty="0" err="1"/>
              <a:t>Heyden</a:t>
            </a:r>
            <a:r>
              <a:rPr lang="en-US" sz="750" dirty="0"/>
              <a:t>, F. (2011, January 1). Integrated Reservoir Modeling for Water Flood Development in a Heterogeneously Fractured Carbonate Reservoir, North Oman. Society of Petroleum Engineers. doi:10.2118/148380-MS.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750" dirty="0" err="1"/>
              <a:t>Javadpour</a:t>
            </a:r>
            <a:r>
              <a:rPr lang="en-US" sz="750" dirty="0"/>
              <a:t>, F. (2009, August 1). Nanopores and Apparent Permeability of Gas Flow in </a:t>
            </a:r>
            <a:r>
              <a:rPr lang="en-US" sz="750" dirty="0" err="1"/>
              <a:t>Mudrocks</a:t>
            </a:r>
            <a:r>
              <a:rPr lang="en-US" sz="750" dirty="0"/>
              <a:t> (Shales and Siltstone). Petroleum Society of Canada. doi:10.2118/09-08-16-DA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750" dirty="0" err="1"/>
              <a:t>Jobe</a:t>
            </a:r>
            <a:r>
              <a:rPr lang="en-US" sz="750" dirty="0"/>
              <a:t>, Tiffany Dawn, 2013, Sedimentology, </a:t>
            </a:r>
            <a:r>
              <a:rPr lang="en-US" sz="750" dirty="0" err="1"/>
              <a:t>chemostratigraphy</a:t>
            </a:r>
            <a:r>
              <a:rPr lang="en-US" sz="750" dirty="0"/>
              <a:t> and quantitative pore architecture in microporous carbonates: examples from a giant oil field offshore Abu Dhabi, U.A.E.: Colorado School of Mines. Arthur Lakes Library.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750" dirty="0"/>
              <a:t>Karimi, S., </a:t>
            </a:r>
            <a:r>
              <a:rPr lang="en-US" sz="750" dirty="0" err="1"/>
              <a:t>Kazemi</a:t>
            </a:r>
            <a:r>
              <a:rPr lang="en-US" sz="750" dirty="0"/>
              <a:t>, H., &amp; Simpson, G. (2019, February 1). Capillary Pressure and Wettability Indications of Middle Bakken Core Plugs for Improved Oil Recovery. Society of Petroleum Engineers. doi:10.2118/185095-PA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750" dirty="0" err="1"/>
              <a:t>Kazemi</a:t>
            </a:r>
            <a:r>
              <a:rPr lang="en-US" sz="750" dirty="0"/>
              <a:t>, H., </a:t>
            </a:r>
            <a:r>
              <a:rPr lang="en-US" sz="750" dirty="0" err="1"/>
              <a:t>Atan</a:t>
            </a:r>
            <a:r>
              <a:rPr lang="en-US" sz="750" dirty="0"/>
              <a:t>, S., Al-</a:t>
            </a:r>
            <a:r>
              <a:rPr lang="en-US" sz="750" dirty="0" err="1"/>
              <a:t>Matrook</a:t>
            </a:r>
            <a:r>
              <a:rPr lang="en-US" sz="750" dirty="0"/>
              <a:t>, M., Dreier, J., &amp; </a:t>
            </a:r>
            <a:r>
              <a:rPr lang="en-US" sz="750" dirty="0" err="1"/>
              <a:t>Ozkan</a:t>
            </a:r>
            <a:r>
              <a:rPr lang="en-US" sz="750" dirty="0"/>
              <a:t>, E. (2005, January 1). Multilevel Fracture Network Modeling of Naturally Fractured Reservoirs. Society of Petroleum Engineers. doi:10.2118/93053-MS.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750" dirty="0" err="1"/>
              <a:t>Ozkan</a:t>
            </a:r>
            <a:r>
              <a:rPr lang="en-US" sz="750" dirty="0"/>
              <a:t>, E., Raghavan, R. S., &amp; </a:t>
            </a:r>
            <a:r>
              <a:rPr lang="en-US" sz="750" dirty="0" err="1"/>
              <a:t>Apaydin</a:t>
            </a:r>
            <a:r>
              <a:rPr lang="en-US" sz="750" dirty="0"/>
              <a:t>, O. G. (2010, January 1). Modeling of Fluid Transfer From Shale Matrix to Fracture Network. Society of Petroleum Engineers. doi:10.2118/134830-MS.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750" dirty="0"/>
              <a:t>Saidian, Milad, 2015. Effect of rock composition and texture on pore size distributions in shales: applications in low field nuclear magnetic resonance. PhD Dissertation. Colorado School of Mines.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750" dirty="0" err="1"/>
              <a:t>Senger</a:t>
            </a:r>
            <a:r>
              <a:rPr lang="en-US" sz="750" dirty="0"/>
              <a:t>, J.-C., Al-</a:t>
            </a:r>
            <a:r>
              <a:rPr lang="en-US" sz="750" dirty="0" err="1"/>
              <a:t>Harthi</a:t>
            </a:r>
            <a:r>
              <a:rPr lang="en-US" sz="750" dirty="0"/>
              <a:t>, N. R., </a:t>
            </a:r>
            <a:r>
              <a:rPr lang="en-US" sz="750" dirty="0" err="1"/>
              <a:t>Avest</a:t>
            </a:r>
            <a:r>
              <a:rPr lang="en-US" sz="750" dirty="0"/>
              <a:t>, D. </a:t>
            </a:r>
            <a:r>
              <a:rPr lang="en-US" sz="750" dirty="0" err="1"/>
              <a:t>ter</a:t>
            </a:r>
            <a:r>
              <a:rPr lang="en-US" sz="750" dirty="0"/>
              <a:t>, al-</a:t>
            </a:r>
            <a:r>
              <a:rPr lang="en-US" sz="750" dirty="0" err="1"/>
              <a:t>Bahry</a:t>
            </a:r>
            <a:r>
              <a:rPr lang="en-US" sz="750" dirty="0"/>
              <a:t>, A., &amp; </a:t>
            </a:r>
            <a:r>
              <a:rPr lang="en-US" sz="750" dirty="0" err="1"/>
              <a:t>Bigno</a:t>
            </a:r>
            <a:r>
              <a:rPr lang="en-US" sz="750" dirty="0"/>
              <a:t>, Y. (2001, January 1). Producing the Ultimate from the </a:t>
            </a:r>
            <a:r>
              <a:rPr lang="en-US" sz="750" dirty="0" err="1"/>
              <a:t>Saih</a:t>
            </a:r>
            <a:r>
              <a:rPr lang="en-US" sz="750" dirty="0"/>
              <a:t> </a:t>
            </a:r>
            <a:r>
              <a:rPr lang="en-US" sz="750" dirty="0" err="1"/>
              <a:t>Rawl</a:t>
            </a:r>
            <a:r>
              <a:rPr lang="en-US" sz="750" dirty="0"/>
              <a:t> Shuaiba Reservoir. Society of Petroleum Engineers. doi:10.2118/68222-MS.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750" dirty="0"/>
              <a:t>Sonnenberg, S. A., 2012. The New Bakken Play in Eastern Montana. Search and Discovery Article #10424. AAPG.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750" dirty="0"/>
              <a:t>Sonnenberg, S. A. and Meckel, L., 2017. Our Current Working Model for Unconventional Tight Petroleum Systems: Oil and Gas. Search and Discovery Article #80589. AAPG.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750" dirty="0" err="1"/>
              <a:t>Warrlich</a:t>
            </a:r>
            <a:r>
              <a:rPr lang="en-US" sz="750" dirty="0"/>
              <a:t>, G. M. D., Abu-</a:t>
            </a:r>
            <a:r>
              <a:rPr lang="en-US" sz="750" dirty="0" err="1"/>
              <a:t>Shiekah</a:t>
            </a:r>
            <a:r>
              <a:rPr lang="en-US" sz="750" dirty="0"/>
              <a:t>, I., Alexander, D. M., Zhu, F., </a:t>
            </a:r>
            <a:r>
              <a:rPr lang="en-US" sz="750" dirty="0" err="1"/>
              <a:t>Goossens</a:t>
            </a:r>
            <a:r>
              <a:rPr lang="en-US" sz="750" dirty="0"/>
              <a:t>, P. M., </a:t>
            </a:r>
            <a:r>
              <a:rPr lang="en-US" sz="750" dirty="0" err="1"/>
              <a:t>Tull</a:t>
            </a:r>
            <a:r>
              <a:rPr lang="en-US" sz="750" dirty="0"/>
              <a:t>, S. S., &amp; Al-</a:t>
            </a:r>
            <a:r>
              <a:rPr lang="en-US" sz="750" dirty="0" err="1"/>
              <a:t>Lamki</a:t>
            </a:r>
            <a:r>
              <a:rPr lang="en-US" sz="750" dirty="0"/>
              <a:t>, A. A. (2009, January 1). Maintaining an &amp;</a:t>
            </a:r>
            <a:r>
              <a:rPr lang="en-US" sz="750" dirty="0" err="1"/>
              <a:t>apos;Evergreen&amp;apos</a:t>
            </a:r>
            <a:r>
              <a:rPr lang="en-US" sz="750" dirty="0"/>
              <a:t>; Model to </a:t>
            </a:r>
            <a:r>
              <a:rPr lang="en-US" sz="750" dirty="0" err="1"/>
              <a:t>Optimise</a:t>
            </a:r>
            <a:r>
              <a:rPr lang="en-US" sz="750" dirty="0"/>
              <a:t> a Waterflood Development in a Carbonate Transition Zone Field. Society of Petroleum Engineers. doi:10.2118/125552-MS.</a:t>
            </a: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17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21754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References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5A0379-4341-1A45-8B0B-0430C218D1D1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</p:spTree>
    <p:extLst>
      <p:ext uri="{BB962C8B-B14F-4D97-AF65-F5344CB8AC3E}">
        <p14:creationId xmlns:p14="http://schemas.microsoft.com/office/powerpoint/2010/main" val="2519395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585421" y="1160133"/>
            <a:ext cx="7639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The Largest Oil Producer</a:t>
            </a: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2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2311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Introduction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0D1D73-E68A-0942-AA07-8585210C2101}"/>
              </a:ext>
            </a:extLst>
          </p:cNvPr>
          <p:cNvSpPr txBox="1"/>
          <p:nvPr/>
        </p:nvSpPr>
        <p:spPr>
          <a:xfrm>
            <a:off x="1040958" y="6538119"/>
            <a:ext cx="4701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57A0C01-DA23-4C51-8B3E-E389D00BB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595" y="2072887"/>
            <a:ext cx="6328809" cy="31089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5C079A2-3B5A-4193-92C1-8EC25A3C6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5538" y="645953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9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23"/>
    </mc:Choice>
    <mc:Fallback xmlns="">
      <p:transition spd="slow" advTm="18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585421" y="1160133"/>
            <a:ext cx="7639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Tight Oil Leading the Surge</a:t>
            </a: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3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2311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Introduction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0D1D73-E68A-0942-AA07-8585210C2101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CAF0BCD-E4A7-4C36-8F7D-215BFBF79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426" y="2113606"/>
            <a:ext cx="6205148" cy="31089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B3E12C1-5083-4968-8023-FCAAF27CD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5538" y="645953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0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09"/>
    </mc:Choice>
    <mc:Fallback xmlns="">
      <p:transition spd="slow" advTm="17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585421" y="1160133"/>
            <a:ext cx="7639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EIA Definition of Tight Oil</a:t>
            </a: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4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2311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Introduction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0D1D73-E68A-0942-AA07-8585210C2101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724643-1125-4868-A1E1-4E8F7DDEB3FD}"/>
              </a:ext>
            </a:extLst>
          </p:cNvPr>
          <p:cNvSpPr/>
          <p:nvPr/>
        </p:nvSpPr>
        <p:spPr>
          <a:xfrm>
            <a:off x="356087" y="1905506"/>
            <a:ext cx="8352693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Tight oil:  </a:t>
            </a:r>
            <a:r>
              <a:rPr lang="en-US" i="1" dirty="0"/>
              <a:t>Oil produced from petroleum-bearing formations with </a:t>
            </a:r>
            <a:r>
              <a:rPr lang="en-US" b="1" i="1" u="sng" dirty="0"/>
              <a:t>low permeability</a:t>
            </a:r>
            <a:r>
              <a:rPr lang="en-US" i="1" dirty="0"/>
              <a:t> such as the Eagle Ford, the Bakken, and other formations that </a:t>
            </a:r>
            <a:r>
              <a:rPr lang="en-US" b="1" i="1" u="sng" dirty="0"/>
              <a:t>must be hydraulically fractured</a:t>
            </a:r>
            <a:r>
              <a:rPr lang="en-US" b="1" i="1" dirty="0"/>
              <a:t> </a:t>
            </a:r>
            <a:r>
              <a:rPr lang="en-US" i="1" dirty="0"/>
              <a:t>to produce oil at commercial rates. Shale oil is a subset of tight oil.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55C44A7-6B60-4139-A242-688C808E02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5538" y="645953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6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47"/>
    </mc:Choice>
    <mc:Fallback xmlns="">
      <p:transition spd="slow" advTm="67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585421" y="1160133"/>
            <a:ext cx="7639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Resource Classification Based on Permeability</a:t>
            </a: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5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2311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Introduction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0D1D73-E68A-0942-AA07-8585210C2101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1238566-C418-42C8-84AE-F6F9E0D68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783" y="2123588"/>
            <a:ext cx="8316433" cy="34747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0261EDA-B749-4E6E-A8CE-A3F3AA20ED97}"/>
              </a:ext>
            </a:extLst>
          </p:cNvPr>
          <p:cNvSpPr txBox="1"/>
          <p:nvPr/>
        </p:nvSpPr>
        <p:spPr>
          <a:xfrm>
            <a:off x="4677508" y="5638694"/>
            <a:ext cx="41631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i="1" dirty="0"/>
              <a:t>from </a:t>
            </a:r>
            <a:r>
              <a:rPr lang="en-US" sz="1050" b="1" i="1" dirty="0"/>
              <a:t>Canadian Society for Unconventional Resources (CSUR)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E3BF93E-8181-4872-9756-5079C5DF1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5538" y="645953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3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43"/>
    </mc:Choice>
    <mc:Fallback xmlns="">
      <p:transition spd="slow" advTm="39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585421" y="1160133"/>
            <a:ext cx="7639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Two Tight-Oil Types:</a:t>
            </a: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6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2311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Introduction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0D1D73-E68A-0942-AA07-8585210C2101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sp>
        <p:nvSpPr>
          <p:cNvPr id="20" name="Text Box 28">
            <a:extLst>
              <a:ext uri="{FF2B5EF4-FFF2-40B4-BE49-F238E27FC236}">
                <a16:creationId xmlns:a16="http://schemas.microsoft.com/office/drawing/2014/main" id="{A1AED60C-F5B3-4427-B704-47B45F922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420" y="1806365"/>
            <a:ext cx="7973891" cy="417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1. Source-Related, Tight-Oil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Oil accumulations located in source rocks (Eagle Ford) or very close to a source rock (Bakken).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2. Non-Source, Tight-Oil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Oil accumulations in conventional non-source low permeability formations (Middle East Carbonates).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54EF874-4FBE-44AE-A6BB-40F98B356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5538" y="645953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0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11"/>
    </mc:Choice>
    <mc:Fallback xmlns="">
      <p:transition spd="slow" advTm="35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585420" y="1160133"/>
            <a:ext cx="792113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dirty="0"/>
              <a:t>Most of the best practices for resources development that are available in the literature are specific either to conventional, high-permeability reservoirs or for source-related, tight-oil accumulations. This research will bridge that gap by assessing the technical and economic viability of non-source, tight-oil formations as another high potential oil resource.</a:t>
            </a:r>
          </a:p>
          <a:p>
            <a:pPr>
              <a:spcBef>
                <a:spcPct val="50000"/>
              </a:spcBef>
            </a:pP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7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35317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Problem Statement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0D1D73-E68A-0942-AA07-8585210C2101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721A7FB-9ADD-4B9B-99AE-DB1EFAD4EF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5538" y="645953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2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17"/>
    </mc:Choice>
    <mc:Fallback xmlns="">
      <p:transition spd="slow" advTm="29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585420" y="1160133"/>
            <a:ext cx="7973891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To provide a comprehensive assessment of the development potential of non-source, tight-oil formations in the Middle East. This objective will be achieved by addressing three main aspects of resource development: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Detailed characterization of non-source, tight-oil formations in relation to the development challenges they pose.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Investigation of recovery strategies for non-source, tight-oil formations based on simulation models.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Economics of the development.</a:t>
            </a:r>
          </a:p>
          <a:p>
            <a:pPr>
              <a:spcBef>
                <a:spcPct val="50000"/>
              </a:spcBef>
            </a:pP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8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35017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Scope of Research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DA2B5-62C1-D143-A7E6-9D779A673C07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534E7D2-9206-4D55-B3D5-5A2840E892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5538" y="645953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9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79"/>
    </mc:Choice>
    <mc:Fallback xmlns="">
      <p:transition spd="slow" advTm="38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585421" y="1160133"/>
            <a:ext cx="763905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1. Simulation Study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/>
              <a:t>3D conceptual reservoir model using CMG.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/>
              <a:t>Assessing key parameters on production from tight naturally fractured reservoirs that include: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i="1" dirty="0"/>
              <a:t>Reservoir heterogeneity and natural fractures density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i="1" dirty="0"/>
              <a:t>Well design and complexity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i="1" dirty="0"/>
              <a:t>Geomechanics considerations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9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18869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Approach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E54C14-AE91-9D4F-A6B4-8A4ADD915061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CEC93A5-CDF0-4720-A794-3D3AFE699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5538" y="645953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08"/>
    </mc:Choice>
    <mc:Fallback xmlns="">
      <p:transition spd="slow" advTm="31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8.1|14.5|1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6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pitchFamily="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pitchFamily="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17712</TotalTime>
  <Words>1730</Words>
  <Application>Microsoft Office PowerPoint</Application>
  <PresentationFormat>On-screen Show (4:3)</PresentationFormat>
  <Paragraphs>187</Paragraphs>
  <Slides>17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ＭＳ Ｐゴシック</vt:lpstr>
      <vt:lpstr>Arial</vt:lpstr>
      <vt:lpstr>Arial Rounded MT Bold</vt:lpstr>
      <vt:lpstr>Britannic Bold</vt:lpstr>
      <vt:lpstr>Calibri</vt:lpstr>
      <vt:lpstr>Copperplate</vt:lpstr>
      <vt:lpstr>Copperplate Gothic Bold</vt:lpstr>
      <vt:lpstr>Wingdings</vt:lpstr>
      <vt:lpstr>ヒラギノ角ゴ Pro W3</vt:lpstr>
      <vt:lpstr>Blank Presentation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Society of Petroleum Engineers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Erdal</dc:creator>
  <cp:lastModifiedBy>Denise Winn-Bower</cp:lastModifiedBy>
  <cp:revision>598</cp:revision>
  <dcterms:created xsi:type="dcterms:W3CDTF">2009-08-19T19:08:28Z</dcterms:created>
  <dcterms:modified xsi:type="dcterms:W3CDTF">2020-08-04T21:13:46Z</dcterms:modified>
</cp:coreProperties>
</file>