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622" r:id="rId1"/>
    <p:sldMasterId id="2147484647" r:id="rId2"/>
    <p:sldMasterId id="2147484634" r:id="rId3"/>
  </p:sldMasterIdLst>
  <p:notesMasterIdLst>
    <p:notesMasterId r:id="rId26"/>
  </p:notesMasterIdLst>
  <p:handoutMasterIdLst>
    <p:handoutMasterId r:id="rId27"/>
  </p:handoutMasterIdLst>
  <p:sldIdLst>
    <p:sldId id="373" r:id="rId4"/>
    <p:sldId id="400" r:id="rId5"/>
    <p:sldId id="374" r:id="rId6"/>
    <p:sldId id="379" r:id="rId7"/>
    <p:sldId id="376" r:id="rId8"/>
    <p:sldId id="381" r:id="rId9"/>
    <p:sldId id="382" r:id="rId10"/>
    <p:sldId id="387" r:id="rId11"/>
    <p:sldId id="388" r:id="rId12"/>
    <p:sldId id="390" r:id="rId13"/>
    <p:sldId id="392" r:id="rId14"/>
    <p:sldId id="393" r:id="rId15"/>
    <p:sldId id="394" r:id="rId16"/>
    <p:sldId id="395" r:id="rId17"/>
    <p:sldId id="396" r:id="rId18"/>
    <p:sldId id="403" r:id="rId19"/>
    <p:sldId id="385" r:id="rId20"/>
    <p:sldId id="386" r:id="rId21"/>
    <p:sldId id="398" r:id="rId22"/>
    <p:sldId id="404" r:id="rId23"/>
    <p:sldId id="405" r:id="rId24"/>
    <p:sldId id="402" r:id="rId25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ヒラギノ角ゴ Pro W3" pitchFamily="75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060A5C9-1C8E-654E-B75A-1781C7066BD4}">
          <p14:sldIdLst>
            <p14:sldId id="373"/>
            <p14:sldId id="400"/>
            <p14:sldId id="374"/>
            <p14:sldId id="379"/>
            <p14:sldId id="376"/>
            <p14:sldId id="381"/>
            <p14:sldId id="382"/>
            <p14:sldId id="387"/>
            <p14:sldId id="388"/>
            <p14:sldId id="390"/>
            <p14:sldId id="392"/>
            <p14:sldId id="393"/>
            <p14:sldId id="394"/>
            <p14:sldId id="395"/>
            <p14:sldId id="396"/>
            <p14:sldId id="403"/>
            <p14:sldId id="385"/>
            <p14:sldId id="386"/>
            <p14:sldId id="398"/>
            <p14:sldId id="404"/>
            <p14:sldId id="405"/>
            <p14:sldId id="4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95114"/>
    <a:srgbClr val="004300"/>
    <a:srgbClr val="50BBFF"/>
    <a:srgbClr val="CFCF00"/>
    <a:srgbClr val="989800"/>
    <a:srgbClr val="D07D20"/>
    <a:srgbClr val="4395BB"/>
    <a:srgbClr val="505191"/>
    <a:srgbClr val="599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60" autoAdjust="0"/>
    <p:restoredTop sz="98523" autoAdjust="0"/>
  </p:normalViewPr>
  <p:slideViewPr>
    <p:cSldViewPr snapToGrid="0">
      <p:cViewPr varScale="1">
        <p:scale>
          <a:sx n="69" d="100"/>
          <a:sy n="69" d="100"/>
        </p:scale>
        <p:origin x="144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FD80E309-E764-4354-8476-7FCF5745C461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0403710F-BB05-48AB-9D4C-98537AC04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96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14BC84EE-AA72-4321-8E22-FC8CAFA202CD}" type="datetime1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" charset="-128"/>
              </a:defRPr>
            </a:lvl1pPr>
          </a:lstStyle>
          <a:p>
            <a:pPr>
              <a:defRPr/>
            </a:pPr>
            <a:fld id="{1EE06171-AB1F-4D2C-A03C-822A58BD1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84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F44AC-FF31-44E2-B4A2-480C439A1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1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948FB-EB97-4906-997C-8C6372295E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21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8787F-3637-433B-A113-2048EEF52F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66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7E88F-E257-F541-81B4-A3510449A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9C45C9-DBBC-554F-BD74-0C773A667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8DF2A6-0212-724E-8B21-A3E4F1C3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7279-517F-FD4B-BB97-B0E22E1817CC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A44757-EACF-534D-8DB6-098CDD661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0876DB-058E-0D4B-B22B-9B12FD289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5692-3757-1548-A895-1E8880D15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88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3E469-7B18-A941-91FB-CA1A20C89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2ABFE7-5E49-A746-9839-E4981186C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D70825-F690-9249-A15F-75D4418CF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7279-517F-FD4B-BB97-B0E22E1817CC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47F252-5993-3C41-96D8-F99E5DF02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00D3AE-908B-554B-9D58-E8FF4B0BC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5692-3757-1548-A895-1E8880D15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099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DA4973-7934-3A4F-9B68-CA2623CF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483611-624C-6E4D-8484-EEC1496AB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97CBC2-AE37-9243-87BE-DE04965DC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7279-517F-FD4B-BB97-B0E22E1817CC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551D00-8C77-C949-A100-FC19AF18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71D8E1-E3C0-4B42-8381-438AC61B4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5692-3757-1548-A895-1E8880D15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138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CBEA0-4433-0142-81DE-31FEB237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01F82D-4FB1-B648-A199-1BB14231FE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97AB84-4CF8-AD4E-BED0-87468A542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EBB8F1-A3E8-A346-99D7-6AA0804A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7279-517F-FD4B-BB97-B0E22E1817CC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4E28CE-B61F-0D4C-BE2B-56340EA1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CA5FC0-A6E6-864F-8CE2-E1BFC05C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5692-3757-1548-A895-1E8880D15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650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47D72-7DA7-1F48-9C06-FFAAA4CB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75AA07-4AD4-CD49-8706-16472FFC3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4F2B77-8567-054A-8B82-3E167F1E5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DAB86A-4443-414C-8A8C-95A3C65E5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F9B5CD2-602D-0747-8B7D-B7BF70735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B70F6F-5483-6645-BEBC-DFAC60866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7279-517F-FD4B-BB97-B0E22E1817CC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6440F0-68DF-414A-B2C4-D64CF117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E95842-EBB6-B74B-8E7D-46003F092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5692-3757-1548-A895-1E8880D15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59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4A2F8-9449-9448-87BD-E65E389C9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83110D-703A-2E4E-A90E-FE86F560B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7279-517F-FD4B-BB97-B0E22E1817CC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38F9D0-6F5E-A24B-8276-BF248604D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606FCA-C65D-A54E-B50E-A5A8EC0F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5692-3757-1548-A895-1E8880D15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847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E8909C-4C0C-5544-BCC2-4B87587AF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7279-517F-FD4B-BB97-B0E22E1817CC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FA5E62F-D9F7-0849-8DFA-89FBFEC94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A3A84D-1881-6348-A5F3-F9A211939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5692-3757-1548-A895-1E8880D15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771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3F779-EA90-E841-ADF8-C391792E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8E328A-CBF2-FE45-BAA3-43B76B459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5B9F27-413D-F84E-BD38-8B8213697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ABDF1-2FF5-654C-8450-444D5F5C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7279-517F-FD4B-BB97-B0E22E1817CC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6A2EDD-4994-8E48-A02D-E79882A65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2C2D02-0968-FD43-94E5-5A547900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5692-3757-1548-A895-1E8880D15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62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36313-D09D-426F-9168-BB9685A1F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63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B4022-C6FA-2B41-9845-B0B1C76B8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3AE03E-5FC2-FC4B-A600-6D001595E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969316-1421-9841-AAE1-0DBE22188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06E3C4-E1D8-244E-9CCF-4AAD4701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7279-517F-FD4B-BB97-B0E22E1817CC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C1631D-CC71-A246-A21A-2DE67F30B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0BBB7D-3BCA-6E4C-B050-CF9D431D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5692-3757-1548-A895-1E8880D15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708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04788-AF02-FA4B-BFB1-B49456937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D10312-1DDD-1C4C-AFCD-41AAB0C34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FF8E89-D2AD-DD4A-B19A-62A4707D9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7279-517F-FD4B-BB97-B0E22E1817CC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E938F3-8F44-264A-8A3A-975350672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2ADB48-AD5A-0B45-BA99-B37C133D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5692-3757-1548-A895-1E8880D15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493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D13E0B1-35C3-5143-B30E-CC1855AB8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D872F9-57D8-C74B-A33C-82AD334A9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CFE234-5464-3D47-9786-CFB1E913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7279-517F-FD4B-BB97-B0E22E1817CC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022644-A586-7A40-B025-8DCC29ABE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64E75-28D7-B540-8CD6-08730B6B9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5692-3757-1548-A895-1E8880D15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857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50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78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30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64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076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54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76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9E29E-F8D2-4C4E-8E2B-55C28DB713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34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05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74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24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13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9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0B6F0-C5A0-4E37-9B94-CC8CE845A7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9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BC040-8E91-43E6-AAB0-D2AE304F06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8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FB0F1-B868-4019-8DBF-3AC41040F0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8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B5EBD-17E3-42E7-BC06-011F460547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6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56CA7-C1D9-46A4-BA0A-E8C8433822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93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049B7-D457-40B6-A048-600E1A5548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6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40738"/>
            </a:gs>
            <a:gs pos="0">
              <a:srgbClr val="000000"/>
            </a:gs>
            <a:gs pos="74001">
              <a:srgbClr val="0A128C"/>
            </a:gs>
            <a:gs pos="100000">
              <a:srgbClr val="181CC7"/>
            </a:gs>
            <a:gs pos="100000">
              <a:srgbClr val="7005D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088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0958" y="6538119"/>
            <a:ext cx="469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Kick-Off Meeting, November 16, 2012, Golden, Colorado</a:t>
            </a:r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12" name="Group 11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14" name="Isosceles Triangle 13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ight Triangle 14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Arc 12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</p:spTree>
    <p:extLst>
      <p:ext uri="{BB962C8B-B14F-4D97-AF65-F5344CB8AC3E}">
        <p14:creationId xmlns:p14="http://schemas.microsoft.com/office/powerpoint/2010/main" val="428661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3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29" r:id="rId7"/>
    <p:sldLayoutId id="2147484630" r:id="rId8"/>
    <p:sldLayoutId id="2147484631" r:id="rId9"/>
    <p:sldLayoutId id="2147484632" r:id="rId10"/>
    <p:sldLayoutId id="21474846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  <a:cs typeface="ヒラギノ角ゴ Pro W3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9F123-D6F2-B24E-AB79-3BEE8A6CC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DA832F-8FB4-A448-8CDF-6C3831FB8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8D200F-D100-174B-A2E1-DEDAA0C98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47279-517F-FD4B-BB97-B0E22E1817CC}" type="datetimeFigureOut">
              <a:rPr lang="ru-RU" smtClean="0"/>
              <a:t>04.08.2020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707AFE-5D9D-6B4A-9627-99730159D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CBF023-A25B-AB4D-B0F9-2235A22D1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05692-3757-1548-A895-1E8880D15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51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69EBB-88AA-FF4D-B28A-BBBAC72B944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BBDE6-E92C-0749-93DB-4C1438A3C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5" r:id="rId1"/>
    <p:sldLayoutId id="2147484636" r:id="rId2"/>
    <p:sldLayoutId id="2147484637" r:id="rId3"/>
    <p:sldLayoutId id="2147484638" r:id="rId4"/>
    <p:sldLayoutId id="2147484639" r:id="rId5"/>
    <p:sldLayoutId id="2147484640" r:id="rId6"/>
    <p:sldLayoutId id="2147484641" r:id="rId7"/>
    <p:sldLayoutId id="2147484642" r:id="rId8"/>
    <p:sldLayoutId id="2147484643" r:id="rId9"/>
    <p:sldLayoutId id="2147484644" r:id="rId10"/>
    <p:sldLayoutId id="2147484645" r:id="rId11"/>
    <p:sldLayoutId id="214748464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0.tif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11" Type="http://schemas.openxmlformats.org/officeDocument/2006/relationships/image" Target="../media/image3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8.png"/><Relationship Id="rId12" Type="http://schemas.openxmlformats.org/officeDocument/2006/relationships/image" Target="../media/image3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11" Type="http://schemas.openxmlformats.org/officeDocument/2006/relationships/image" Target="../media/image52.png"/><Relationship Id="rId5" Type="http://schemas.openxmlformats.org/officeDocument/2006/relationships/image" Target="../media/image36.png"/><Relationship Id="rId10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6.png"/><Relationship Id="rId5" Type="http://schemas.openxmlformats.org/officeDocument/2006/relationships/image" Target="../media/image64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310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em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723715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-13510"/>
            <a:ext cx="9144000" cy="1918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550087" y="3479098"/>
            <a:ext cx="7639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/>
              <a:t>Overview of Hydrogen Sulfide Removal</a:t>
            </a:r>
            <a:endParaRPr lang="en-US" sz="28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147" name="Text Box 29"/>
          <p:cNvSpPr txBox="1">
            <a:spLocks noChangeArrowheads="1"/>
          </p:cNvSpPr>
          <p:nvPr/>
        </p:nvSpPr>
        <p:spPr bwMode="auto">
          <a:xfrm>
            <a:off x="599263" y="4387201"/>
            <a:ext cx="7181850" cy="123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Meruyert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Makhatova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PhD student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Petroleum Engineering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Colorado School of Mines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088" y="627108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fld id="{1C1468E3-C147-42ED-BB11-8D32A00DC131}" type="slidenum">
              <a:rPr lang="en-US" sz="1400" smtClean="0">
                <a:solidFill>
                  <a:srgbClr val="FFFFFF"/>
                </a:solidFill>
              </a:rPr>
              <a:pPr/>
              <a:t>1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2181" y="2535792"/>
            <a:ext cx="309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 Rounded MT Bold"/>
                <a:cs typeface="Arial Rounded MT Bold"/>
              </a:rPr>
              <a:t>Research Summary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62139" y="121590"/>
            <a:ext cx="1661931" cy="1737607"/>
            <a:chOff x="-32212" y="427945"/>
            <a:chExt cx="5226747" cy="5464750"/>
          </a:xfrm>
        </p:grpSpPr>
        <p:sp>
          <p:nvSpPr>
            <p:cNvPr id="13" name="Rectangle 12"/>
            <p:cNvSpPr/>
            <p:nvPr/>
          </p:nvSpPr>
          <p:spPr>
            <a:xfrm>
              <a:off x="1032783" y="4415367"/>
              <a:ext cx="4161752" cy="147732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/>
              <a:r>
                <a:rPr lang="en-US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Britannic Bold"/>
                  <a:cs typeface="Britannic Bold"/>
                </a:rPr>
                <a:t>U R E P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-32212" y="427945"/>
              <a:ext cx="5134907" cy="4100706"/>
              <a:chOff x="-32212" y="427945"/>
              <a:chExt cx="5134907" cy="4100706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124624" y="1927737"/>
                <a:ext cx="3978071" cy="2600914"/>
                <a:chOff x="918033" y="1927737"/>
                <a:chExt cx="3978071" cy="2600914"/>
              </a:xfrm>
            </p:grpSpPr>
            <p:sp>
              <p:nvSpPr>
                <p:cNvPr id="17" name="Isosceles Triangle 16"/>
                <p:cNvSpPr/>
                <p:nvPr/>
              </p:nvSpPr>
              <p:spPr>
                <a:xfrm>
                  <a:off x="918033" y="1927737"/>
                  <a:ext cx="3121316" cy="2600914"/>
                </a:xfrm>
                <a:prstGeom prst="triangle">
                  <a:avLst/>
                </a:prstGeom>
                <a:gradFill flip="none" rotWithShape="1">
                  <a:gsLst>
                    <a:gs pos="24000">
                      <a:srgbClr val="8F2604"/>
                    </a:gs>
                    <a:gs pos="100000">
                      <a:srgbClr val="FFFFFF"/>
                    </a:gs>
                    <a:gs pos="55000">
                      <a:srgbClr val="B72E03"/>
                    </a:gs>
                    <a:gs pos="99000">
                      <a:srgbClr val="F93C01"/>
                    </a:gs>
                  </a:gsLst>
                  <a:lin ang="16200000" scaled="0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Right Triangle 17"/>
                <p:cNvSpPr/>
                <p:nvPr/>
              </p:nvSpPr>
              <p:spPr>
                <a:xfrm rot="18658708" flipH="1">
                  <a:off x="3075415" y="2074644"/>
                  <a:ext cx="1407652" cy="223372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091727"/>
                    </a:gs>
                    <a:gs pos="100000">
                      <a:srgbClr val="FFFFFF"/>
                    </a:gs>
                    <a:gs pos="50000">
                      <a:srgbClr val="183E6A"/>
                    </a:gs>
                    <a:gs pos="71000">
                      <a:srgbClr val="357ED6"/>
                    </a:gs>
                    <a:gs pos="26000">
                      <a:srgbClr val="091727"/>
                    </a:gs>
                    <a:gs pos="99000">
                      <a:srgbClr val="3C94FC"/>
                    </a:gs>
                  </a:gsLst>
                  <a:lin ang="16200000" scaled="0"/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Arc 15"/>
              <p:cNvSpPr/>
              <p:nvPr/>
            </p:nvSpPr>
            <p:spPr>
              <a:xfrm rot="4866492">
                <a:off x="221431" y="174302"/>
                <a:ext cx="3819281" cy="4326568"/>
              </a:xfrm>
              <a:prstGeom prst="arc">
                <a:avLst>
                  <a:gd name="adj1" fmla="val 15867464"/>
                  <a:gd name="adj2" fmla="val 1257938"/>
                </a:avLst>
              </a:prstGeom>
              <a:ln w="53975">
                <a:headEnd type="none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1759473" y="661987"/>
            <a:ext cx="6237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pperplate"/>
                <a:cs typeface="Copperplate"/>
              </a:rPr>
              <a:t>Colorado School of Mines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798" y="587600"/>
            <a:ext cx="918793" cy="9368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04307" y="1445567"/>
            <a:ext cx="96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pperplate Gothic Bold"/>
                <a:cs typeface="Copperplate Gothic Bold"/>
              </a:rPr>
              <a:t>CSM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4" name="Group 33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6" name="Isosceles Triangle 35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ight Triangle 36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Arc 34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68DE8F-4B3C-8B49-A0AB-7FB95B9BF244}"/>
              </a:ext>
            </a:extLst>
          </p:cNvPr>
          <p:cNvSpPr txBox="1"/>
          <p:nvPr/>
        </p:nvSpPr>
        <p:spPr>
          <a:xfrm>
            <a:off x="1040958" y="6538119"/>
            <a:ext cx="5219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Spring 2020, Golden, Colorado</a:t>
            </a:r>
          </a:p>
        </p:txBody>
      </p: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EF061492-D70E-F243-9818-DA8422593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1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2"/>
    </mc:Choice>
    <mc:Fallback xmlns="">
      <p:transition spd="slow" advTm="2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04E67A3-1512-764C-B37D-E11BFC5E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849585"/>
            <a:ext cx="7772400" cy="1143000"/>
          </a:xfrm>
        </p:spPr>
        <p:txBody>
          <a:bodyPr/>
          <a:lstStyle/>
          <a:p>
            <a:r>
              <a:rPr lang="en-US" sz="3200" dirty="0" err="1"/>
              <a:t>Alkanolamines</a:t>
            </a:r>
            <a:r>
              <a:rPr lang="en-US" sz="3200" dirty="0"/>
              <a:t/>
            </a:r>
            <a:br>
              <a:rPr lang="en-US" sz="3200" dirty="0"/>
            </a:b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Объект 6">
                <a:extLst>
                  <a:ext uri="{FF2B5EF4-FFF2-40B4-BE49-F238E27FC236}">
                    <a16:creationId xmlns:a16="http://schemas.microsoft.com/office/drawing/2014/main" id="{5C5DF125-EDF0-4F45-A8D4-D5FB9B38787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51815" y="1491692"/>
                <a:ext cx="3810000" cy="4478240"/>
              </a:xfrm>
            </p:spPr>
            <p:txBody>
              <a:bodyPr>
                <a:normAutofit/>
              </a:bodyPr>
              <a:lstStyle/>
              <a:p>
                <a:pPr lvl="0" eaLnBrk="1" hangingPunct="1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FFFFFF"/>
                    </a:solidFill>
                  </a:rPr>
                  <a:t>Alcohol derivatives of ammonia: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ru-RU" sz="1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ru-RU" sz="1600" dirty="0">
                  <a:solidFill>
                    <a:srgbClr val="FFFFFF"/>
                  </a:solidFill>
                </a:endParaRPr>
              </a:p>
              <a:p>
                <a:r>
                  <a:rPr lang="en-US" sz="1600" dirty="0"/>
                  <a:t>Weak organic bases with pH of 10–12;</a:t>
                </a:r>
              </a:p>
              <a:p>
                <a:r>
                  <a:rPr lang="en-US" sz="1600" dirty="0"/>
                  <a:t>Reaction leads to a Lewis acid-base complex </a:t>
                </a:r>
                <a:r>
                  <a:rPr lang="en-US" sz="1400" dirty="0"/>
                  <a:t>(Maddox, 1987)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7" name="Объект 6">
                <a:extLst>
                  <a:ext uri="{FF2B5EF4-FFF2-40B4-BE49-F238E27FC236}">
                    <a16:creationId xmlns:a16="http://schemas.microsoft.com/office/drawing/2014/main" id="{5C5DF125-EDF0-4F45-A8D4-D5FB9B3878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51815" y="1491692"/>
                <a:ext cx="3810000" cy="4478240"/>
              </a:xfrm>
              <a:blipFill>
                <a:blip r:embed="rId4"/>
                <a:stretch>
                  <a:fillRect l="-332" r="-13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Объект 7">
            <a:extLst>
              <a:ext uri="{FF2B5EF4-FFF2-40B4-BE49-F238E27FC236}">
                <a16:creationId xmlns:a16="http://schemas.microsoft.com/office/drawing/2014/main" id="{AC501EC3-E1BD-C94A-A578-29C2F016E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17760"/>
            <a:ext cx="3810000" cy="4478240"/>
          </a:xfrm>
        </p:spPr>
        <p:txBody>
          <a:bodyPr>
            <a:normAutofit/>
          </a:bodyPr>
          <a:lstStyle/>
          <a:p>
            <a:pPr marL="0" lvl="0" indent="0" eaLnBrk="1" hangingPunct="1">
              <a:buNone/>
            </a:pPr>
            <a:endParaRPr lang="en-US" sz="1600" dirty="0">
              <a:solidFill>
                <a:srgbClr val="FFFFFF"/>
              </a:solidFill>
            </a:endParaRPr>
          </a:p>
          <a:p>
            <a:pPr eaLnBrk="1" hangingPunct="1"/>
            <a:r>
              <a:rPr lang="en-US" sz="1600" dirty="0"/>
              <a:t>Regeneration by applying heat</a:t>
            </a:r>
          </a:p>
          <a:p>
            <a:pPr lvl="0" eaLnBrk="1" hangingPunct="1"/>
            <a:endParaRPr lang="en-US" sz="1600" dirty="0">
              <a:solidFill>
                <a:srgbClr val="FFFFFF"/>
              </a:solidFill>
            </a:endParaRPr>
          </a:p>
          <a:p>
            <a:pPr lvl="0" eaLnBrk="1" hangingPunct="1"/>
            <a:endParaRPr lang="en-US" sz="1600" dirty="0">
              <a:solidFill>
                <a:srgbClr val="FFFFFF"/>
              </a:solidFill>
            </a:endParaRPr>
          </a:p>
          <a:p>
            <a:pPr lvl="0" eaLnBrk="1" hangingPunct="1"/>
            <a:endParaRPr lang="en-US" sz="1800" dirty="0">
              <a:solidFill>
                <a:srgbClr val="FFFFFF"/>
              </a:solidFill>
            </a:endParaRPr>
          </a:p>
          <a:p>
            <a:endParaRPr lang="en-US" dirty="0"/>
          </a:p>
          <a:p>
            <a:r>
              <a:rPr lang="en-US" sz="1700" dirty="0">
                <a:solidFill>
                  <a:srgbClr val="FFFFFF"/>
                </a:solidFill>
              </a:rPr>
              <a:t>The general way of removing H</a:t>
            </a:r>
            <a:r>
              <a:rPr lang="en-US" sz="1700" baseline="-25000" dirty="0">
                <a:solidFill>
                  <a:srgbClr val="FFFFFF"/>
                </a:solidFill>
              </a:rPr>
              <a:t>2</a:t>
            </a:r>
            <a:r>
              <a:rPr lang="en-US" sz="1700" dirty="0">
                <a:solidFill>
                  <a:srgbClr val="FFFFFF"/>
                </a:solidFill>
              </a:rPr>
              <a:t>S is through transformation of the H</a:t>
            </a:r>
            <a:r>
              <a:rPr lang="en-US" sz="1700" baseline="-25000" dirty="0">
                <a:solidFill>
                  <a:srgbClr val="FFFFFF"/>
                </a:solidFill>
              </a:rPr>
              <a:t>2</a:t>
            </a:r>
            <a:r>
              <a:rPr lang="en-US" sz="1700" dirty="0">
                <a:solidFill>
                  <a:srgbClr val="FFFFFF"/>
                </a:solidFill>
              </a:rPr>
              <a:t>S to elemental sulfur – </a:t>
            </a:r>
            <a:r>
              <a:rPr lang="en-US" sz="1700" b="1" dirty="0">
                <a:solidFill>
                  <a:srgbClr val="FFFFFF"/>
                </a:solidFill>
              </a:rPr>
              <a:t>Claus process </a:t>
            </a:r>
            <a:r>
              <a:rPr lang="en-US" sz="1400" dirty="0">
                <a:solidFill>
                  <a:srgbClr val="FFFFFF"/>
                </a:solidFill>
              </a:rPr>
              <a:t>(Gary, 1984)</a:t>
            </a:r>
            <a:endParaRPr lang="ru-RU" sz="1400" dirty="0">
              <a:solidFill>
                <a:srgbClr val="FFFFFF"/>
              </a:solidFill>
            </a:endParaRPr>
          </a:p>
          <a:p>
            <a:endParaRPr lang="ru-RU" dirty="0"/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10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5378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Hydrogen Sulfide Scavengers 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9EDC82C-A662-3545-9116-3E2DC2940E84}"/>
              </a:ext>
            </a:extLst>
          </p:cNvPr>
          <p:cNvPicPr/>
          <p:nvPr/>
        </p:nvPicPr>
        <p:blipFill rotWithShape="1">
          <a:blip r:embed="rId6"/>
          <a:srcRect t="1" b="13987"/>
          <a:stretch/>
        </p:blipFill>
        <p:spPr>
          <a:xfrm>
            <a:off x="738780" y="3847445"/>
            <a:ext cx="3205716" cy="22980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CC3EED16-EAB5-CF4B-8DE4-E2C431CCA8BD}"/>
                  </a:ext>
                </a:extLst>
              </p:cNvPr>
              <p:cNvSpPr/>
              <p:nvPr/>
            </p:nvSpPr>
            <p:spPr>
              <a:xfrm>
                <a:off x="-457200" y="3216897"/>
                <a:ext cx="6096000" cy="5847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ru-RU" sz="16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ru-RU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ru-RU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𝑂𝐻</m:t>
                      </m:r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0">
                          <a:latin typeface="Cambria Math" panose="02040503050406030204" pitchFamily="18" charset="0"/>
                        </a:rPr>
                        <m:t>↔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𝐻𝑆𝐻</m:t>
                      </m:r>
                      <m:r>
                        <a:rPr lang="ru-RU" sz="1600" i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ru-RU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𝑂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ru-RU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𝑂𝐻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CC3EED16-EAB5-CF4B-8DE4-E2C431CCA8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7200" y="3216897"/>
                <a:ext cx="609600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C05DEF0-2ACA-5749-90D8-4454B0B0D1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2413129"/>
            <a:ext cx="4190896" cy="1145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FADDAE68-E8C6-9A42-AC13-45EDB60D7FA4}"/>
                  </a:ext>
                </a:extLst>
              </p:cNvPr>
              <p:cNvSpPr/>
              <p:nvPr/>
            </p:nvSpPr>
            <p:spPr>
              <a:xfrm>
                <a:off x="3815552" y="4950743"/>
                <a:ext cx="6096000" cy="5847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12661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+3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→2 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</m:t>
                      </m:r>
                    </m:oMath>
                  </m:oMathPara>
                </a14:m>
                <a:endParaRPr lang="ru-RU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12661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4 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+2 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→3 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+4 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</m:t>
                      </m:r>
                    </m:oMath>
                  </m:oMathPara>
                </a14:m>
                <a:endParaRPr lang="ru-RU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FADDAE68-E8C6-9A42-AC13-45EDB60D7F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552" y="4950743"/>
                <a:ext cx="6096000" cy="584775"/>
              </a:xfrm>
              <a:prstGeom prst="rect">
                <a:avLst/>
              </a:prstGeom>
              <a:blipFill>
                <a:blip r:embed="rId9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84A3B8C4-3A62-3849-B7E3-B34C99629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92"/>
    </mc:Choice>
    <mc:Fallback xmlns="">
      <p:transition spd="slow" advTm="3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04E67A3-1512-764C-B37D-E11BFC5E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849585"/>
            <a:ext cx="7772400" cy="1143000"/>
          </a:xfrm>
        </p:spPr>
        <p:txBody>
          <a:bodyPr/>
          <a:lstStyle/>
          <a:p>
            <a:r>
              <a:rPr lang="en-US" sz="3200" dirty="0" err="1"/>
              <a:t>Traizines</a:t>
            </a:r>
            <a:r>
              <a:rPr lang="en-US" sz="3200" dirty="0"/>
              <a:t/>
            </a:r>
            <a:br>
              <a:rPr lang="en-US" sz="3200" dirty="0"/>
            </a:br>
            <a:endParaRPr lang="ru-RU" sz="320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5C5DF125-EDF0-4F45-A8D4-D5FB9B387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17760"/>
            <a:ext cx="3810000" cy="447824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Reaction product of </a:t>
            </a:r>
            <a:r>
              <a:rPr lang="en-US" sz="1600" dirty="0" err="1">
                <a:solidFill>
                  <a:srgbClr val="FFFFFF"/>
                </a:solidFill>
              </a:rPr>
              <a:t>alkanolamines</a:t>
            </a:r>
            <a:r>
              <a:rPr lang="en-US" sz="1600" dirty="0">
                <a:solidFill>
                  <a:srgbClr val="FFFFFF"/>
                </a:solidFill>
              </a:rPr>
              <a:t> with formaldehyde;</a:t>
            </a:r>
          </a:p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Water-soluble;</a:t>
            </a:r>
          </a:p>
          <a:p>
            <a:pPr lvl="0" eaLnBrk="1" hangingPunct="1"/>
            <a:r>
              <a:rPr lang="en-US" sz="1600" dirty="0">
                <a:solidFill>
                  <a:srgbClr val="FFFFFF"/>
                </a:solidFill>
              </a:rPr>
              <a:t>Raise the pH of the produced water</a:t>
            </a:r>
          </a:p>
          <a:p>
            <a:endParaRPr lang="en-US" dirty="0"/>
          </a:p>
          <a:p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AC501EC3-E1BD-C94A-A578-29C2F016E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17760"/>
            <a:ext cx="3810000" cy="447824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H</a:t>
            </a:r>
            <a:r>
              <a:rPr lang="en-US" sz="1600" baseline="-25000" dirty="0">
                <a:solidFill>
                  <a:srgbClr val="FFFFFF"/>
                </a:solidFill>
              </a:rPr>
              <a:t>2</a:t>
            </a:r>
            <a:r>
              <a:rPr lang="en-US" sz="1600" dirty="0">
                <a:solidFill>
                  <a:srgbClr val="FFFFFF"/>
                </a:solidFill>
              </a:rPr>
              <a:t>S</a:t>
            </a:r>
            <a:r>
              <a:rPr lang="en-US" sz="1600" dirty="0"/>
              <a:t> absorbs into the aqueous </a:t>
            </a:r>
            <a:r>
              <a:rPr lang="en-US" sz="1600" dirty="0" err="1"/>
              <a:t>triazine</a:t>
            </a:r>
            <a:r>
              <a:rPr lang="en-US" sz="1600" dirty="0"/>
              <a:t> solution – </a:t>
            </a:r>
            <a:r>
              <a:rPr lang="en-US" sz="1600" dirty="0">
                <a:solidFill>
                  <a:srgbClr val="FFFFFF"/>
                </a:solidFill>
              </a:rPr>
              <a:t>H</a:t>
            </a:r>
            <a:r>
              <a:rPr lang="en-US" sz="1600" baseline="-25000" dirty="0">
                <a:solidFill>
                  <a:srgbClr val="FFFFFF"/>
                </a:solidFill>
              </a:rPr>
              <a:t>2</a:t>
            </a:r>
            <a:r>
              <a:rPr lang="en-US" sz="1600" dirty="0">
                <a:solidFill>
                  <a:srgbClr val="FFFFFF"/>
                </a:solidFill>
              </a:rPr>
              <a:t>S</a:t>
            </a:r>
            <a:r>
              <a:rPr lang="en-US" sz="1600" dirty="0"/>
              <a:t> dissociates to HS</a:t>
            </a:r>
            <a:r>
              <a:rPr lang="en-US" sz="1600" baseline="30000" dirty="0"/>
              <a:t>-</a:t>
            </a:r>
            <a:r>
              <a:rPr lang="en-US" sz="1600" dirty="0"/>
              <a:t> due to alkaline pH;</a:t>
            </a:r>
          </a:p>
          <a:p>
            <a:r>
              <a:rPr lang="en-US" sz="1600" dirty="0"/>
              <a:t>React with the HS</a:t>
            </a:r>
            <a:r>
              <a:rPr lang="en-US" sz="1600" baseline="30000" dirty="0"/>
              <a:t>−</a:t>
            </a:r>
            <a:r>
              <a:rPr lang="en-US" sz="1600" dirty="0"/>
              <a:t> ion;</a:t>
            </a:r>
          </a:p>
          <a:p>
            <a:r>
              <a:rPr lang="en-US" sz="1600" dirty="0"/>
              <a:t>Nitrogen-</a:t>
            </a:r>
            <a:r>
              <a:rPr lang="en-US" sz="1600" dirty="0" err="1"/>
              <a:t>sulphur</a:t>
            </a:r>
            <a:r>
              <a:rPr lang="en-US" sz="1600" dirty="0"/>
              <a:t> replacement stages</a:t>
            </a:r>
            <a:endParaRPr lang="ru-RU" sz="1600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11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5378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Hydrogen Sulfide Scavengers 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7F1E09D2-BE85-FF4B-802F-18A2FFA1A75E}"/>
              </a:ext>
            </a:extLst>
          </p:cNvPr>
          <p:cNvGrpSpPr/>
          <p:nvPr/>
        </p:nvGrpSpPr>
        <p:grpSpPr>
          <a:xfrm>
            <a:off x="1080676" y="3737709"/>
            <a:ext cx="7254941" cy="2398060"/>
            <a:chOff x="1572440" y="4088020"/>
            <a:chExt cx="8631546" cy="282892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0D4D955-194B-D54A-8E33-90520E9E3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454" r="863" b="51288"/>
            <a:stretch/>
          </p:blipFill>
          <p:spPr>
            <a:xfrm>
              <a:off x="1572440" y="4088021"/>
              <a:ext cx="4805764" cy="224553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77119AE-746B-6C4D-AEB7-A460B6A33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470" t="54116"/>
            <a:stretch/>
          </p:blipFill>
          <p:spPr>
            <a:xfrm>
              <a:off x="6378204" y="4088020"/>
              <a:ext cx="3825782" cy="224553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BF92BD4-94E3-6D4B-B521-2C23F32ABDA8}"/>
                </a:ext>
              </a:extLst>
            </p:cNvPr>
            <p:cNvSpPr txBox="1"/>
            <p:nvPr/>
          </p:nvSpPr>
          <p:spPr>
            <a:xfrm>
              <a:off x="7114412" y="6517558"/>
              <a:ext cx="2590316" cy="399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Low solubility in water</a:t>
              </a:r>
              <a:endParaRPr lang="ru-RU" sz="1600" dirty="0"/>
            </a:p>
          </p:txBody>
        </p:sp>
        <p:sp>
          <p:nvSpPr>
            <p:cNvPr id="39" name="Закрывающая фигурная скобка 38">
              <a:extLst>
                <a:ext uri="{FF2B5EF4-FFF2-40B4-BE49-F238E27FC236}">
                  <a16:creationId xmlns:a16="http://schemas.microsoft.com/office/drawing/2014/main" id="{EE19588C-3273-524C-8062-87ABE171070A}"/>
                </a:ext>
              </a:extLst>
            </p:cNvPr>
            <p:cNvSpPr/>
            <p:nvPr/>
          </p:nvSpPr>
          <p:spPr>
            <a:xfrm rot="5400000">
              <a:off x="8312277" y="5032504"/>
              <a:ext cx="284813" cy="2941033"/>
            </a:xfrm>
            <a:prstGeom prst="rightBrac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2ED3A94B-A202-C64D-8D7D-8C814CBDC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8"/>
    </mc:Choice>
    <mc:Fallback xmlns="">
      <p:transition spd="slow" advTm="24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04E67A3-1512-764C-B37D-E11BFC5E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849585"/>
            <a:ext cx="7772400" cy="1143000"/>
          </a:xfrm>
        </p:spPr>
        <p:txBody>
          <a:bodyPr/>
          <a:lstStyle/>
          <a:p>
            <a:r>
              <a:rPr lang="en-US" sz="3200" dirty="0"/>
              <a:t>Ionic liquids</a:t>
            </a:r>
            <a:br>
              <a:rPr lang="en-US" sz="3200" dirty="0"/>
            </a:br>
            <a:endParaRPr lang="ru-RU" sz="320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5C5DF125-EDF0-4F45-A8D4-D5FB9B387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17760"/>
            <a:ext cx="3810000" cy="4478240"/>
          </a:xfrm>
        </p:spPr>
        <p:txBody>
          <a:bodyPr>
            <a:normAutofit/>
          </a:bodyPr>
          <a:lstStyle/>
          <a:p>
            <a:r>
              <a:rPr lang="en-US" sz="1600" dirty="0"/>
              <a:t>Molten salts </a:t>
            </a:r>
            <a:r>
              <a:rPr lang="en" sz="1600" dirty="0"/>
              <a:t>consisting of large organic cations and organic or inorganic anions;</a:t>
            </a:r>
          </a:p>
          <a:p>
            <a:endParaRPr lang="en" sz="1600" dirty="0"/>
          </a:p>
          <a:p>
            <a:endParaRPr lang="en-US" sz="1600" dirty="0"/>
          </a:p>
          <a:p>
            <a:r>
              <a:rPr lang="en-US" sz="1600" dirty="0"/>
              <a:t>A variety of cation and anion combinations form ILs with great potential for </a:t>
            </a:r>
            <a:r>
              <a:rPr lang="en-US" sz="1600" dirty="0">
                <a:solidFill>
                  <a:srgbClr val="FFFFFF"/>
                </a:solidFill>
              </a:rPr>
              <a:t>H</a:t>
            </a:r>
            <a:r>
              <a:rPr lang="en-US" sz="1600" baseline="-25000" dirty="0">
                <a:solidFill>
                  <a:srgbClr val="FFFFFF"/>
                </a:solidFill>
              </a:rPr>
              <a:t>2</a:t>
            </a:r>
            <a:r>
              <a:rPr lang="en-US" sz="1600" dirty="0">
                <a:solidFill>
                  <a:srgbClr val="FFFFFF"/>
                </a:solidFill>
              </a:rPr>
              <a:t>S</a:t>
            </a:r>
            <a:r>
              <a:rPr lang="en-US" sz="1600" dirty="0"/>
              <a:t> treatment of gas</a:t>
            </a:r>
            <a:r>
              <a:rPr lang="ru-RU" sz="1600" dirty="0"/>
              <a:t> </a:t>
            </a:r>
          </a:p>
          <a:p>
            <a:endParaRPr lang="en-US" dirty="0"/>
          </a:p>
          <a:p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AC501EC3-E1BD-C94A-A578-29C2F016E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9120" y="1617760"/>
            <a:ext cx="4069080" cy="4478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Solubility of gases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PR EOS  - fugacity in gas phase</a:t>
            </a:r>
          </a:p>
          <a:p>
            <a:r>
              <a:rPr lang="en-US" sz="1600" dirty="0"/>
              <a:t>Henry’s law – fugacity in liquid solution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Activity coefficient 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Unsymmetric</a:t>
            </a:r>
            <a:r>
              <a:rPr lang="en-US" sz="1600" dirty="0"/>
              <a:t> activity coefficient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Absorption selectivity</a:t>
            </a:r>
            <a:endParaRPr lang="ru-RU" sz="1600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12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5378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Hydrogen Sulfide Scavengers 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0CF7AE2A-74DD-7248-A1E2-CF46309850A0}"/>
                  </a:ext>
                </a:extLst>
              </p:cNvPr>
              <p:cNvSpPr/>
              <p:nvPr/>
            </p:nvSpPr>
            <p:spPr>
              <a:xfrm>
                <a:off x="6311981" y="3541947"/>
                <a:ext cx="1910010" cy="659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ru-RU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ru-RU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ru-RU" sz="160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0CF7AE2A-74DD-7248-A1E2-CF46309850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981" y="3541947"/>
                <a:ext cx="1910010" cy="6595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D9B57B0C-D0D1-244D-A858-EAF6A7693B14}"/>
                  </a:ext>
                </a:extLst>
              </p:cNvPr>
              <p:cNvSpPr/>
              <p:nvPr/>
            </p:nvSpPr>
            <p:spPr>
              <a:xfrm>
                <a:off x="6365288" y="4550542"/>
                <a:ext cx="1393779" cy="3695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ru-RU" sz="1800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ru-RU" sz="1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ru-RU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ru-RU" sz="1800" i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D9B57B0C-D0D1-244D-A858-EAF6A7693B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288" y="4550542"/>
                <a:ext cx="1393779" cy="369588"/>
              </a:xfrm>
              <a:prstGeom prst="rect">
                <a:avLst/>
              </a:prstGeom>
              <a:blipFill>
                <a:blip r:embed="rId6"/>
                <a:stretch>
                  <a:fillRect t="-110000" b="-16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B13647FC-56A4-6C47-AEC6-95269F014F21}"/>
                  </a:ext>
                </a:extLst>
              </p:cNvPr>
              <p:cNvSpPr/>
              <p:nvPr/>
            </p:nvSpPr>
            <p:spPr>
              <a:xfrm>
                <a:off x="6387439" y="2763714"/>
                <a:ext cx="2210733" cy="616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𝑙𝑛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800" i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ru-RU" sz="1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ru-RU" sz="18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ru-RU" sz="18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B13647FC-56A4-6C47-AEC6-95269F014F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439" y="2763714"/>
                <a:ext cx="2210733" cy="616515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155E7FF6-BD52-0F4D-8E52-A4EE35A36BDE}"/>
                  </a:ext>
                </a:extLst>
              </p:cNvPr>
              <p:cNvSpPr/>
              <p:nvPr/>
            </p:nvSpPr>
            <p:spPr>
              <a:xfrm>
                <a:off x="6341720" y="5285683"/>
                <a:ext cx="2256452" cy="7298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ru-RU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den>
                          </m:f>
                        </m:sub>
                      </m:sSub>
                      <m:r>
                        <a:rPr lang="ru-RU" sz="1800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ru-RU" sz="18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ru-RU" sz="1800" i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ru-RU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ru-RU" sz="1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ru-RU" sz="18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ru-RU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"/>
                              <m:ctrlPr>
                                <a:rPr lang="ru-RU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ru-RU" sz="1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ru-RU" sz="18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ru-RU" sz="1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155E7FF6-BD52-0F4D-8E52-A4EE35A36B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1720" y="5285683"/>
                <a:ext cx="2256452" cy="729815"/>
              </a:xfrm>
              <a:prstGeom prst="rect">
                <a:avLst/>
              </a:prstGeom>
              <a:blipFill>
                <a:blip r:embed="rId8"/>
                <a:stretch>
                  <a:fillRect t="-59322" r="-13966" b="-1220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8231A482-F334-D146-A287-8921BEE85BFB}"/>
                  </a:ext>
                </a:extLst>
              </p:cNvPr>
              <p:cNvSpPr/>
              <p:nvPr/>
            </p:nvSpPr>
            <p:spPr>
              <a:xfrm>
                <a:off x="4625549" y="2845981"/>
                <a:ext cx="1417376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ru-RU" sz="1800" i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ru-RU" sz="1800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8231A482-F334-D146-A287-8921BEE85B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549" y="2845981"/>
                <a:ext cx="1417376" cy="391582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1B24947-3A80-D64C-96B7-5633EC7F524F}"/>
              </a:ext>
            </a:extLst>
          </p:cNvPr>
          <p:cNvSpPr txBox="1"/>
          <p:nvPr/>
        </p:nvSpPr>
        <p:spPr>
          <a:xfrm>
            <a:off x="4741779" y="5841232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200" dirty="0"/>
              <a:t>Mortazavi-</a:t>
            </a:r>
            <a:r>
              <a:rPr lang="en" sz="1200" dirty="0" err="1"/>
              <a:t>Manesh</a:t>
            </a:r>
            <a:r>
              <a:rPr lang="en" sz="1200" dirty="0"/>
              <a:t>, 2013</a:t>
            </a:r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84783870-3FA3-9A41-9D52-51560C710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7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13"/>
    </mc:Choice>
    <mc:Fallback xmlns="">
      <p:transition spd="slow" advTm="44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Объект 6">
                <a:extLst>
                  <a:ext uri="{FF2B5EF4-FFF2-40B4-BE49-F238E27FC236}">
                    <a16:creationId xmlns:a16="http://schemas.microsoft.com/office/drawing/2014/main" id="{5C5DF125-EDF0-4F45-A8D4-D5FB9B38787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85800" y="1236270"/>
                <a:ext cx="3810000" cy="36547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700" b="1" dirty="0"/>
                  <a:t>Theoretical model</a:t>
                </a:r>
                <a:endParaRPr lang="ru-RU" sz="1700" b="1" dirty="0"/>
              </a:p>
              <a:p>
                <a:pPr lvl="0" eaLnBrk="1" hangingPunct="1"/>
                <a:r>
                  <a:rPr lang="en" sz="1700" dirty="0">
                    <a:solidFill>
                      <a:srgbClr val="FFFFFF"/>
                    </a:solidFill>
                  </a:rPr>
                  <a:t>Thermodynamic equilibrium – equality of </a:t>
                </a:r>
                <a:r>
                  <a:rPr lang="en" sz="1700" dirty="0" err="1">
                    <a:solidFill>
                      <a:srgbClr val="FFFFFF"/>
                    </a:solidFill>
                  </a:rPr>
                  <a:t>fugacities</a:t>
                </a:r>
                <a:r>
                  <a:rPr lang="en" sz="1700" dirty="0">
                    <a:solidFill>
                      <a:srgbClr val="FFFFFF"/>
                    </a:solidFill>
                  </a:rPr>
                  <a:t>;</a:t>
                </a:r>
              </a:p>
              <a:p>
                <a:r>
                  <a:rPr lang="en" sz="1700" dirty="0"/>
                  <a:t>The fugacity,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7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𝑖𝑔</m:t>
                        </m:r>
                      </m:sub>
                    </m:sSub>
                    <m:r>
                      <a:rPr lang="en-US" sz="17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7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𝑖𝑜</m:t>
                        </m:r>
                      </m:sub>
                    </m:sSub>
                  </m:oMath>
                </a14:m>
                <a:r>
                  <a:rPr lang="en" sz="1700" dirty="0"/>
                  <a:t> are calculated from the PR EOS</a:t>
                </a:r>
              </a:p>
              <a:p>
                <a:endParaRPr lang="en" sz="1700" dirty="0"/>
              </a:p>
              <a:p>
                <a:pPr marL="0" indent="0">
                  <a:buNone/>
                </a:pPr>
                <a:endParaRPr lang="en" sz="1700" dirty="0"/>
              </a:p>
              <a:p>
                <a:r>
                  <a:rPr lang="en" sz="1700" dirty="0"/>
                  <a:t>The fugacity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𝑖𝑤</m:t>
                        </m:r>
                      </m:sub>
                    </m:sSub>
                    <m:r>
                      <a:rPr lang="en-US" sz="17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" sz="1700" dirty="0"/>
                  <a:t>is calculated using Henry’s law </a:t>
                </a:r>
              </a:p>
              <a:p>
                <a:endParaRPr lang="en-US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7" name="Объект 6">
                <a:extLst>
                  <a:ext uri="{FF2B5EF4-FFF2-40B4-BE49-F238E27FC236}">
                    <a16:creationId xmlns:a16="http://schemas.microsoft.com/office/drawing/2014/main" id="{5C5DF125-EDF0-4F45-A8D4-D5FB9B3878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85800" y="1236270"/>
                <a:ext cx="3810000" cy="3654750"/>
              </a:xfrm>
              <a:blipFill>
                <a:blip r:embed="rId4"/>
                <a:stretch>
                  <a:fillRect l="-997" t="-3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Объект 7">
                <a:extLst>
                  <a:ext uri="{FF2B5EF4-FFF2-40B4-BE49-F238E27FC236}">
                    <a16:creationId xmlns:a16="http://schemas.microsoft.com/office/drawing/2014/main" id="{AC501EC3-E1BD-C94A-A578-29C2F016EAA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648200" y="1236269"/>
                <a:ext cx="3810000" cy="485973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b="1" dirty="0"/>
                  <a:t>Henry’s constant</a:t>
                </a:r>
                <a:endParaRPr lang="ru-RU" sz="1800" b="1" dirty="0"/>
              </a:p>
              <a:p>
                <a:r>
                  <a:rPr lang="en-US" sz="1800" dirty="0"/>
                  <a:t>Harvey, 1996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ru-RU" sz="180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800" dirty="0"/>
                  <a:t> - reduced temperature</a:t>
                </a:r>
              </a:p>
              <a:p>
                <a:endParaRPr lang="en-US" sz="1800" dirty="0"/>
              </a:p>
              <a:p>
                <a:endParaRPr lang="en-US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8" name="Объект 7">
                <a:extLst>
                  <a:ext uri="{FF2B5EF4-FFF2-40B4-BE49-F238E27FC236}">
                    <a16:creationId xmlns:a16="http://schemas.microsoft.com/office/drawing/2014/main" id="{AC501EC3-E1BD-C94A-A578-29C2F016EA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48200" y="1236269"/>
                <a:ext cx="3810000" cy="4859731"/>
              </a:xfrm>
              <a:blipFill>
                <a:blip r:embed="rId5"/>
                <a:stretch>
                  <a:fillRect l="-1329" t="-2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13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5694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Partitioning of Hydrogen Sulfide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4C55566F-5B00-DD41-98C3-4DF9EC5A27F0}"/>
                  </a:ext>
                </a:extLst>
              </p:cNvPr>
              <p:cNvSpPr/>
              <p:nvPr/>
            </p:nvSpPr>
            <p:spPr>
              <a:xfrm>
                <a:off x="-469186" y="2771999"/>
                <a:ext cx="6096000" cy="6689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12661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𝑖𝑔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𝑖𝑜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𝑖𝑤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=1,…,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ru-RU" sz="1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126615" algn="l"/>
                  </a:tabLst>
                </a:pPr>
                <a:r>
                  <a:rPr lang="en-US" sz="18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ru-RU" sz="1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4C55566F-5B00-DD41-98C3-4DF9EC5A27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9186" y="2771999"/>
                <a:ext cx="6096000" cy="66890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98E29AEE-CB87-7F40-8CDA-C5FA6892C408}"/>
                  </a:ext>
                </a:extLst>
              </p:cNvPr>
              <p:cNvSpPr/>
              <p:nvPr/>
            </p:nvSpPr>
            <p:spPr>
              <a:xfrm>
                <a:off x="1602777" y="3907878"/>
                <a:ext cx="15833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𝑖𝑤</m:t>
                          </m:r>
                        </m:sub>
                      </m:sSub>
                      <m:r>
                        <a:rPr lang="ru-RU" sz="1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𝑖𝑤</m:t>
                          </m:r>
                        </m:sub>
                      </m:sSub>
                      <m:r>
                        <a:rPr lang="ru-RU" sz="1800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98E29AEE-CB87-7F40-8CDA-C5FA6892C4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777" y="3907878"/>
                <a:ext cx="1583382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93448587-E983-554E-A025-D7E4AB8BE1F6}"/>
                  </a:ext>
                </a:extLst>
              </p:cNvPr>
              <p:cNvSpPr/>
              <p:nvPr/>
            </p:nvSpPr>
            <p:spPr>
              <a:xfrm>
                <a:off x="3651963" y="2130643"/>
                <a:ext cx="6096000" cy="38484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200" i="1" smtClean="0">
                          <a:latin typeface="Cambria Math" panose="02040503050406030204" pitchFamily="18" charset="0"/>
                        </a:rPr>
                        <m:t>𝑙𝑛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ru-RU" sz="12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ru-RU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1200" i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ru-R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2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ru-RU" sz="1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  <m:sup>
                          <m:r>
                            <a:rPr lang="ru-RU" sz="1200" i="1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ru-RU" sz="12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skw"/>
                          <m:ctrlPr>
                            <a:rPr lang="ru-RU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sSup>
                            <m:sSupPr>
                              <m:ctrlPr>
                                <a:rPr lang="ru-RU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ru-RU" sz="12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ru-RU" sz="12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skw"/>
                          <m:ctrlPr>
                            <a:rPr lang="ru-RU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200" i="1">
                              <a:latin typeface="Cambria Math" panose="02040503050406030204" pitchFamily="18" charset="0"/>
                            </a:rPr>
                            <m:t>𝐵</m:t>
                          </m:r>
                          <m:sSup>
                            <m:sSupPr>
                              <m:ctrlPr>
                                <a:rPr lang="ru-RU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1200" i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ru-RU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2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ru-RU" sz="1200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ru-RU" sz="1200" i="0">
                                  <a:latin typeface="Cambria Math" panose="02040503050406030204" pitchFamily="18" charset="0"/>
                                </a:rPr>
                                <m:t>0.355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ru-RU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ru-RU" sz="12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ru-RU" sz="12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12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ru-RU" sz="12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1200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ru-RU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200" i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ru-RU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ru-RU" sz="12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ru-RU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ru-RU" sz="1200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ru-RU" sz="1200" i="0">
                              <a:latin typeface="Cambria Math" panose="02040503050406030204" pitchFamily="18" charset="0"/>
                            </a:rPr>
                            <m:t>−0.41</m:t>
                          </m:r>
                        </m:sup>
                      </m:sSup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93448587-E983-554E-A025-D7E4AB8BE1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963" y="2130643"/>
                <a:ext cx="6096000" cy="384849"/>
              </a:xfrm>
              <a:prstGeom prst="rect">
                <a:avLst/>
              </a:prstGeom>
              <a:blipFill>
                <a:blip r:embed="rId9"/>
                <a:stretch>
                  <a:fillRect t="-86667" b="-14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37B4E49F-366C-BE45-A810-02915EEA4A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999115"/>
              </p:ext>
            </p:extLst>
          </p:nvPr>
        </p:nvGraphicFramePr>
        <p:xfrm>
          <a:off x="4508500" y="3176171"/>
          <a:ext cx="4382927" cy="475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5380">
                  <a:extLst>
                    <a:ext uri="{9D8B030D-6E8A-4147-A177-3AD203B41FA5}">
                      <a16:colId xmlns:a16="http://schemas.microsoft.com/office/drawing/2014/main" val="3481913877"/>
                    </a:ext>
                  </a:extLst>
                </a:gridCol>
                <a:gridCol w="1095849">
                  <a:extLst>
                    <a:ext uri="{9D8B030D-6E8A-4147-A177-3AD203B41FA5}">
                      <a16:colId xmlns:a16="http://schemas.microsoft.com/office/drawing/2014/main" val="2926240099"/>
                    </a:ext>
                  </a:extLst>
                </a:gridCol>
                <a:gridCol w="1095849">
                  <a:extLst>
                    <a:ext uri="{9D8B030D-6E8A-4147-A177-3AD203B41FA5}">
                      <a16:colId xmlns:a16="http://schemas.microsoft.com/office/drawing/2014/main" val="2393839484"/>
                    </a:ext>
                  </a:extLst>
                </a:gridCol>
                <a:gridCol w="1095849">
                  <a:extLst>
                    <a:ext uri="{9D8B030D-6E8A-4147-A177-3AD203B41FA5}">
                      <a16:colId xmlns:a16="http://schemas.microsoft.com/office/drawing/2014/main" val="2466562775"/>
                    </a:ext>
                  </a:extLst>
                </a:gridCol>
              </a:tblGrid>
              <a:tr h="23776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26615" algn="l"/>
                        </a:tabLs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126615" algn="l"/>
                        </a:tabLst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H</a:t>
                      </a:r>
                      <a:r>
                        <a:rPr kumimoji="0" lang="en-US" sz="1400" b="1" i="0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2</a:t>
                      </a: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</a:rPr>
                        <a:t>S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26615" algn="l"/>
                        </a:tabLst>
                      </a:pPr>
                      <a:r>
                        <a:rPr lang="en-US" sz="1400" b="1" dirty="0">
                          <a:effectLst/>
                        </a:rPr>
                        <a:t>A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26615" algn="l"/>
                        </a:tabLst>
                      </a:pPr>
                      <a:r>
                        <a:rPr lang="en-US" sz="1400" b="1" dirty="0">
                          <a:effectLst/>
                        </a:rPr>
                        <a:t>B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26615" algn="l"/>
                        </a:tabLst>
                      </a:pPr>
                      <a:r>
                        <a:rPr lang="en-US" sz="1400" b="1">
                          <a:effectLst/>
                        </a:rPr>
                        <a:t>C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767517"/>
                  </a:ext>
                </a:extLst>
              </a:tr>
              <a:tr h="237766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2661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26615" algn="l"/>
                        </a:tabLst>
                      </a:pPr>
                      <a:r>
                        <a:rPr lang="en-US" sz="1400" b="1" dirty="0">
                          <a:effectLst/>
                        </a:rPr>
                        <a:t>-5.7131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26615" algn="l"/>
                        </a:tabLst>
                      </a:pPr>
                      <a:r>
                        <a:rPr lang="en-US" sz="1400" b="1" dirty="0">
                          <a:effectLst/>
                        </a:rPr>
                        <a:t>5.3727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26615" algn="l"/>
                        </a:tabLst>
                      </a:pPr>
                      <a:r>
                        <a:rPr lang="en-US" sz="1400" b="1" dirty="0">
                          <a:effectLst/>
                        </a:rPr>
                        <a:t>5.4227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9231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DC7D1BC2-5E8D-714C-8F50-A112C7BDB3BA}"/>
                  </a:ext>
                </a:extLst>
              </p:cNvPr>
              <p:cNvSpPr/>
              <p:nvPr/>
            </p:nvSpPr>
            <p:spPr bwMode="auto">
              <a:xfrm>
                <a:off x="532098" y="4768885"/>
                <a:ext cx="3963702" cy="9701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600" dirty="0"/>
                  <a:t>Dissociation of H</a:t>
                </a:r>
                <a:r>
                  <a:rPr lang="en-US" sz="1600" baseline="-25000" dirty="0"/>
                  <a:t>2</a:t>
                </a:r>
                <a:r>
                  <a:rPr lang="en-US" sz="1600" dirty="0"/>
                  <a:t>S into </a:t>
                </a:r>
                <a14:m>
                  <m:oMath xmlns:m="http://schemas.openxmlformats.org/officeDocument/2006/math">
                    <m:r>
                      <a:rPr lang="ru-RU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  <m:sSup>
                      <m:sSupPr>
                        <m:ctrlPr>
                          <a:rPr lang="ru-RU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r>
                          <a:rPr lang="ru-RU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1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𝑎𝑛𝑑</m:t>
                    </m:r>
                    <m:r>
                      <a:rPr lang="en-US" sz="1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2−</m:t>
                        </m:r>
                      </m:sup>
                    </m:sSup>
                  </m:oMath>
                </a14:m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" sz="1600" dirty="0"/>
                  <a:t>Aqueous reactions (dissolution)  are fast and can be represented as </a:t>
                </a:r>
                <a:r>
                  <a:rPr lang="en" sz="1600" b="1" dirty="0"/>
                  <a:t>chemical-equilibrium reactions</a:t>
                </a:r>
                <a:endParaRPr lang="en" sz="1200" b="1" dirty="0"/>
              </a:p>
              <a:p>
                <a:endParaRPr lang="ru-RU" sz="1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DC7D1BC2-5E8D-714C-8F50-A112C7BD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2098" y="4768885"/>
                <a:ext cx="3963702" cy="970104"/>
              </a:xfrm>
              <a:prstGeom prst="rect">
                <a:avLst/>
              </a:prstGeom>
              <a:blipFill>
                <a:blip r:embed="rId10"/>
                <a:stretch>
                  <a:fillRect l="-637" t="-3846" b="-16667"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A161B72-6BDD-E04C-AD9B-F3C8A8BDE8C9}"/>
              </a:ext>
            </a:extLst>
          </p:cNvPr>
          <p:cNvSpPr/>
          <p:nvPr/>
        </p:nvSpPr>
        <p:spPr bwMode="auto">
          <a:xfrm>
            <a:off x="4711112" y="4756813"/>
            <a:ext cx="3963702" cy="97010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" sz="1600" dirty="0"/>
              <a:t>Mineral dissolution/precipitation or slow kinetics reactions with scavengers are </a:t>
            </a:r>
            <a:r>
              <a:rPr lang="en" sz="1600" b="1" dirty="0"/>
              <a:t>rate-dependent reactions.</a:t>
            </a:r>
          </a:p>
          <a:p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B6AB3660-0D08-A849-9E0D-1B09D714D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99"/>
    </mc:Choice>
    <mc:Fallback xmlns="">
      <p:transition spd="slow" advTm="46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101376" y="62434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Объект 7">
                <a:extLst>
                  <a:ext uri="{FF2B5EF4-FFF2-40B4-BE49-F238E27FC236}">
                    <a16:creationId xmlns:a16="http://schemas.microsoft.com/office/drawing/2014/main" id="{C6D3D2B8-43F9-334E-A620-2CAB0095250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57200" y="1121676"/>
                <a:ext cx="4040188" cy="5004487"/>
              </a:xfrm>
            </p:spPr>
            <p:txBody>
              <a:bodyPr/>
              <a:lstStyle/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:r>
                  <a:rPr lang="en-US" sz="1800" dirty="0"/>
                  <a:t>The governing equations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q</m:t>
                        </m:r>
                      </m:sub>
                    </m:sSub>
                  </m:oMath>
                </a14:m>
                <a:r>
                  <a:rPr lang="en-US" sz="1400" dirty="0"/>
                  <a:t> – number of aqueous components</a:t>
                </a:r>
                <a:endParaRPr lang="en-US" sz="1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𝑒𝑞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1400" dirty="0"/>
                  <a:t> – the chemical equilibrium constant </a:t>
                </a:r>
                <a:endParaRPr lang="ru-RU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400" dirty="0"/>
                  <a:t> – the activity of component k</a:t>
                </a:r>
                <a:endParaRPr lang="ru-RU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1400" dirty="0"/>
                  <a:t> – stoichiometry coefficients</a:t>
                </a:r>
                <a:endParaRPr lang="ru-RU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1400" dirty="0"/>
                  <a:t> – the activity product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𝑎𝑞</m:t>
                        </m:r>
                      </m:sub>
                    </m:sSub>
                  </m:oMath>
                </a14:m>
                <a:r>
                  <a:rPr lang="en-US" sz="1400" dirty="0"/>
                  <a:t>– number of reactions between aqueous components</a:t>
                </a:r>
              </a:p>
              <a:p>
                <a:endParaRPr lang="ru-RU" sz="1400" dirty="0"/>
              </a:p>
              <a:p>
                <a:endParaRPr lang="en-US" sz="1800" dirty="0"/>
              </a:p>
              <a:p>
                <a:endParaRPr lang="ru-RU" sz="1800" dirty="0"/>
              </a:p>
            </p:txBody>
          </p:sp>
        </mc:Choice>
        <mc:Fallback xmlns="">
          <p:sp>
            <p:nvSpPr>
              <p:cNvPr id="8" name="Объект 7">
                <a:extLst>
                  <a:ext uri="{FF2B5EF4-FFF2-40B4-BE49-F238E27FC236}">
                    <a16:creationId xmlns:a16="http://schemas.microsoft.com/office/drawing/2014/main" id="{C6D3D2B8-43F9-334E-A620-2CAB009525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57200" y="1121676"/>
                <a:ext cx="4040188" cy="5004487"/>
              </a:xfrm>
              <a:blipFill>
                <a:blip r:embed="rId4"/>
                <a:stretch>
                  <a:fillRect l="-943" b="-32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9">
                <a:extLst>
                  <a:ext uri="{FF2B5EF4-FFF2-40B4-BE49-F238E27FC236}">
                    <a16:creationId xmlns:a16="http://schemas.microsoft.com/office/drawing/2014/main" id="{E28470C0-1825-7E44-87EC-E714E42886BC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645025" y="1121676"/>
                <a:ext cx="4041775" cy="5004487"/>
              </a:xfrm>
            </p:spPr>
            <p:txBody>
              <a:bodyPr/>
              <a:lstStyle/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:r>
                  <a:rPr lang="en-US" sz="1600" dirty="0"/>
                  <a:t>Activity as a function of molality</a:t>
                </a:r>
              </a:p>
              <a:p>
                <a:endParaRPr lang="en-US" sz="1600" dirty="0"/>
              </a:p>
              <a:p>
                <a:endParaRPr lang="en-US" sz="1600" dirty="0"/>
              </a:p>
              <a:p>
                <a:r>
                  <a:rPr lang="en-US" sz="1600" dirty="0"/>
                  <a:t>Activity coefficient (B-dot model)</a:t>
                </a:r>
              </a:p>
              <a:p>
                <a:endParaRPr lang="en-US" sz="1600" dirty="0"/>
              </a:p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 - temperature dependent parameters;</a:t>
                </a:r>
                <a:endParaRPr lang="ru-RU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ru-RU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400" dirty="0"/>
                  <a:t> – ion size parameter;</a:t>
                </a:r>
                <a:endParaRPr lang="ru-RU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400" dirty="0"/>
                  <a:t> – charge of k-</a:t>
                </a:r>
                <a:r>
                  <a:rPr lang="en-US" sz="1400" dirty="0" err="1"/>
                  <a:t>th</a:t>
                </a:r>
                <a:r>
                  <a:rPr lang="en-US" sz="1400" dirty="0"/>
                  <a:t> ion;</a:t>
                </a:r>
              </a:p>
              <a:p>
                <a14:m>
                  <m:oMath xmlns:m="http://schemas.openxmlformats.org/officeDocument/2006/math">
                    <m:r>
                      <a:rPr lang="ru-RU" sz="14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1400" dirty="0"/>
                  <a:t> – ionic strength</a:t>
                </a:r>
              </a:p>
              <a:p>
                <a:endParaRPr lang="en-US" sz="16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Объект 9">
                <a:extLst>
                  <a:ext uri="{FF2B5EF4-FFF2-40B4-BE49-F238E27FC236}">
                    <a16:creationId xmlns:a16="http://schemas.microsoft.com/office/drawing/2014/main" id="{E28470C0-1825-7E44-87EC-E714E42886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645025" y="1121676"/>
                <a:ext cx="4041775" cy="5004487"/>
              </a:xfrm>
              <a:blipFill>
                <a:blip r:embed="rId5"/>
                <a:stretch>
                  <a:fillRect l="-6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14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8289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800" b="1" dirty="0">
                <a:solidFill>
                  <a:srgbClr val="000000"/>
                </a:solidFill>
              </a:rPr>
              <a:t>Reaction Stoichiometry - Chemical Equilibrium 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6C6AC901-B04F-9642-87F2-AC41E8656F1B}"/>
                  </a:ext>
                </a:extLst>
              </p:cNvPr>
              <p:cNvSpPr/>
              <p:nvPr/>
            </p:nvSpPr>
            <p:spPr>
              <a:xfrm>
                <a:off x="641396" y="2061004"/>
                <a:ext cx="3142720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ru-RU" sz="1800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𝑒𝑞</m:t>
                          </m:r>
                          <m:r>
                            <a:rPr lang="ru-RU" sz="18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ru-RU" sz="1800" i="0">
                          <a:latin typeface="Cambria Math" panose="02040503050406030204" pitchFamily="18" charset="0"/>
                        </a:rPr>
                        <m:t>=0, 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ru-RU" sz="1800" i="0">
                          <a:latin typeface="Cambria Math" panose="02040503050406030204" pitchFamily="18" charset="0"/>
                        </a:rPr>
                        <m:t>=1,…,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𝑎𝑞</m:t>
                          </m:r>
                        </m:sub>
                      </m:sSub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6C6AC901-B04F-9642-87F2-AC41E8656F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6" y="2061004"/>
                <a:ext cx="3142720" cy="390748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989C2AE4-21E4-B64E-ACEA-04D7F1864164}"/>
                  </a:ext>
                </a:extLst>
              </p:cNvPr>
              <p:cNvSpPr/>
              <p:nvPr/>
            </p:nvSpPr>
            <p:spPr>
              <a:xfrm>
                <a:off x="1165427" y="2546190"/>
                <a:ext cx="1697708" cy="87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ru-RU" sz="1800" i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∏"/>
                          <m:limLoc m:val="undOvr"/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18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ru-RU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𝑎𝑞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ru-RU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ru-RU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ru-RU" sz="1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ru-RU" sz="1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sup>
                          </m:sSubSup>
                        </m:e>
                      </m:nary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989C2AE4-21E4-B64E-ACEA-04D7F18641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427" y="2546190"/>
                <a:ext cx="1697708" cy="870110"/>
              </a:xfrm>
              <a:prstGeom prst="rect">
                <a:avLst/>
              </a:prstGeom>
              <a:blipFill>
                <a:blip r:embed="rId8"/>
                <a:stretch>
                  <a:fillRect l="-5970" t="-92857" b="-14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7F1749A8-F9D0-954A-8988-C8B2A10B4543}"/>
                  </a:ext>
                </a:extLst>
              </p:cNvPr>
              <p:cNvSpPr/>
              <p:nvPr/>
            </p:nvSpPr>
            <p:spPr>
              <a:xfrm>
                <a:off x="5254158" y="1865630"/>
                <a:ext cx="3072572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ru-RU" sz="1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ru-RU" sz="18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ru-RU" sz="1800" i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ru-RU" sz="1800" i="0">
                          <a:latin typeface="Cambria Math" panose="02040503050406030204" pitchFamily="18" charset="0"/>
                        </a:rPr>
                        <m:t>=1,…,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𝑎𝑞</m:t>
                          </m:r>
                        </m:sub>
                      </m:sSub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7F1749A8-F9D0-954A-8988-C8B2A10B4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158" y="1865630"/>
                <a:ext cx="3072572" cy="390748"/>
              </a:xfrm>
              <a:prstGeom prst="rect">
                <a:avLst/>
              </a:prstGeom>
              <a:blipFill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5314F013-2A5B-A64E-B5CB-C79779B5C559}"/>
                  </a:ext>
                </a:extLst>
              </p:cNvPr>
              <p:cNvSpPr/>
              <p:nvPr/>
            </p:nvSpPr>
            <p:spPr>
              <a:xfrm>
                <a:off x="5500383" y="2854437"/>
                <a:ext cx="2700547" cy="7170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ru-RU" sz="16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ru-RU" sz="160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ru-RU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rad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rad>
                        </m:den>
                      </m:f>
                      <m:r>
                        <a:rPr lang="ru-RU" sz="1600" i="0">
                          <a:latin typeface="Cambria Math" panose="02040503050406030204" pitchFamily="18" charset="0"/>
                        </a:rPr>
                        <m:t>+ </m:t>
                      </m:r>
                      <m:acc>
                        <m:accPr>
                          <m:chr m:val="̇"/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ru-RU" sz="160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5314F013-2A5B-A64E-B5CB-C79779B5C5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383" y="2854437"/>
                <a:ext cx="2700547" cy="71705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3F37698C-F461-3D48-B2F1-8A6883FA8808}"/>
                  </a:ext>
                </a:extLst>
              </p:cNvPr>
              <p:cNvSpPr/>
              <p:nvPr/>
            </p:nvSpPr>
            <p:spPr>
              <a:xfrm>
                <a:off x="5981978" y="3697922"/>
                <a:ext cx="1592424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ru-RU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𝑎𝑞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ru-RU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3F37698C-F461-3D48-B2F1-8A6883FA88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978" y="3697922"/>
                <a:ext cx="1592424" cy="783804"/>
              </a:xfrm>
              <a:prstGeom prst="rect">
                <a:avLst/>
              </a:prstGeom>
              <a:blipFill>
                <a:blip r:embed="rId11"/>
                <a:stretch>
                  <a:fillRect l="-9524" t="-95238" b="-1492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1D5971EA-01EE-6640-BC12-8FEB7FA5A98A}"/>
                  </a:ext>
                </a:extLst>
              </p:cNvPr>
              <p:cNvSpPr/>
              <p:nvPr/>
            </p:nvSpPr>
            <p:spPr>
              <a:xfrm>
                <a:off x="1010704" y="3487560"/>
                <a:ext cx="1962267" cy="684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ru-RU" sz="1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]"/>
                              <m:ctrlPr>
                                <a:rPr lang="ru-RU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ru-RU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ru-RU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8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p>
                                      <m:r>
                                        <a:rPr lang="ru-RU" sz="18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ru-RU" sz="1800" i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sSup>
                                <m:sSupPr>
                                  <m:ctrlPr>
                                    <a:rPr lang="ru-RU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8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ru-RU" sz="18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ru-RU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ru-RU" sz="18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1D5971EA-01EE-6640-BC12-8FEB7FA5A9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04" y="3487560"/>
                <a:ext cx="1962267" cy="684611"/>
              </a:xfrm>
              <a:prstGeom prst="rect">
                <a:avLst/>
              </a:prstGeom>
              <a:blipFill>
                <a:blip r:embed="rId12"/>
                <a:stretch>
                  <a:fillRect t="-65455" r="-10968" b="-527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524B4B5-3352-424B-A70F-29D2BB91ADE4}"/>
              </a:ext>
            </a:extLst>
          </p:cNvPr>
          <p:cNvSpPr txBox="1"/>
          <p:nvPr/>
        </p:nvSpPr>
        <p:spPr>
          <a:xfrm>
            <a:off x="7353712" y="5738098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400" dirty="0"/>
              <a:t>Nghiem</a:t>
            </a:r>
            <a:r>
              <a:rPr lang="en" sz="1600" dirty="0"/>
              <a:t>, </a:t>
            </a:r>
            <a:r>
              <a:rPr lang="en" sz="1400" dirty="0"/>
              <a:t>2004</a:t>
            </a:r>
            <a:r>
              <a:rPr lang="en" sz="1600" dirty="0"/>
              <a:t> </a:t>
            </a:r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10AA8611-8B12-B64E-AF38-772D5CA5F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0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33"/>
    </mc:Choice>
    <mc:Fallback xmlns="">
      <p:transition spd="slow" advTm="52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Объект 7">
                <a:extLst>
                  <a:ext uri="{FF2B5EF4-FFF2-40B4-BE49-F238E27FC236}">
                    <a16:creationId xmlns:a16="http://schemas.microsoft.com/office/drawing/2014/main" id="{C6D3D2B8-43F9-334E-A620-2CAB0095250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45294" y="1046788"/>
                <a:ext cx="4040188" cy="500448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b="1" dirty="0"/>
                  <a:t>Rate law </a:t>
                </a:r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en-US" sz="1600" dirty="0"/>
                  <a:t> – the rate </a:t>
                </a:r>
                <a:endParaRPr lang="ru-RU" sz="1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en-US" sz="1600" dirty="0"/>
                  <a:t> – reactive surface area  </a:t>
                </a:r>
                <a:endParaRPr lang="ru-RU" sz="1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en-US" sz="1600" dirty="0"/>
                  <a:t> – the rate constant of mineral reaction</a:t>
                </a:r>
                <a:endParaRPr lang="ru-RU" sz="1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𝑒𝑞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en-US" sz="1600" dirty="0"/>
                  <a:t> – chemical equilibrium constant</a:t>
                </a:r>
                <a:endParaRPr lang="ru-RU" sz="1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en-US" sz="1600" dirty="0"/>
                  <a:t> – activity product </a:t>
                </a:r>
              </a:p>
              <a:p>
                <a:endParaRPr lang="en-US" sz="1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𝑒𝑞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en-US" sz="1600" dirty="0"/>
                  <a:t> – saturation index (if &gt;1 – mineral dissolution; if &lt;1 – mineral precipitation)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en-US" sz="1600" dirty="0"/>
                  <a:t> – mole number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𝑚𝑛</m:t>
                        </m:r>
                      </m:sub>
                    </m:sSub>
                  </m:oMath>
                </a14:m>
                <a:r>
                  <a:rPr lang="en-US" sz="1600" dirty="0"/>
                  <a:t>- number of reactions between mineral and aqueous components</a:t>
                </a:r>
                <a:endParaRPr lang="ru-RU" sz="1600" dirty="0"/>
              </a:p>
              <a:p>
                <a:endParaRPr lang="ru-RU" sz="1800" dirty="0"/>
              </a:p>
            </p:txBody>
          </p:sp>
        </mc:Choice>
        <mc:Fallback xmlns="">
          <p:sp>
            <p:nvSpPr>
              <p:cNvPr id="8" name="Объект 7">
                <a:extLst>
                  <a:ext uri="{FF2B5EF4-FFF2-40B4-BE49-F238E27FC236}">
                    <a16:creationId xmlns:a16="http://schemas.microsoft.com/office/drawing/2014/main" id="{C6D3D2B8-43F9-334E-A620-2CAB009525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45294" y="1046788"/>
                <a:ext cx="4040188" cy="5004487"/>
              </a:xfrm>
              <a:blipFill>
                <a:blip r:embed="rId4"/>
                <a:stretch>
                  <a:fillRect l="-627" b="-78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9">
                <a:extLst>
                  <a:ext uri="{FF2B5EF4-FFF2-40B4-BE49-F238E27FC236}">
                    <a16:creationId xmlns:a16="http://schemas.microsoft.com/office/drawing/2014/main" id="{E28470C0-1825-7E44-87EC-E714E42886BC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645025" y="1121676"/>
                <a:ext cx="4041775" cy="5004487"/>
              </a:xfrm>
            </p:spPr>
            <p:txBody>
              <a:bodyPr/>
              <a:lstStyle/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:endParaRPr lang="en-US" sz="1600" dirty="0"/>
              </a:p>
              <a:p>
                <a:r>
                  <a:rPr lang="en-US" sz="1600" dirty="0"/>
                  <a:t>Porosity change:</a:t>
                </a:r>
              </a:p>
              <a:p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endParaRPr lang="en-US" sz="12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ru-RU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200" dirty="0"/>
                  <a:t> - reference porosity without mineral reaction</a:t>
                </a:r>
              </a:p>
              <a:p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r>
                  <a:rPr lang="en-US" sz="1600" dirty="0"/>
                  <a:t>Permeability reduction (</a:t>
                </a:r>
                <a:r>
                  <a:rPr lang="en-US" sz="1600" dirty="0" err="1"/>
                  <a:t>Kozeny</a:t>
                </a:r>
                <a:r>
                  <a:rPr lang="en-US" sz="1600" dirty="0"/>
                  <a:t>-Carman eq.)</a:t>
                </a:r>
                <a:endParaRPr lang="ru-RU" sz="1600" dirty="0"/>
              </a:p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:endParaRPr lang="en-US" sz="16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Объект 9">
                <a:extLst>
                  <a:ext uri="{FF2B5EF4-FFF2-40B4-BE49-F238E27FC236}">
                    <a16:creationId xmlns:a16="http://schemas.microsoft.com/office/drawing/2014/main" id="{E28470C0-1825-7E44-87EC-E714E42886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645025" y="1121676"/>
                <a:ext cx="4041775" cy="5004487"/>
              </a:xfrm>
              <a:blipFill>
                <a:blip r:embed="rId5"/>
                <a:stretch>
                  <a:fillRect l="-6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15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77764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800" b="1" dirty="0">
                <a:solidFill>
                  <a:srgbClr val="000000"/>
                </a:solidFill>
              </a:rPr>
              <a:t>Reaction Stoichiometry – Mineral Reactions 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E9D6491A-3EF4-AC41-A397-CFA437F46484}"/>
                  </a:ext>
                </a:extLst>
              </p:cNvPr>
              <p:cNvSpPr/>
              <p:nvPr/>
            </p:nvSpPr>
            <p:spPr>
              <a:xfrm>
                <a:off x="510078" y="1678661"/>
                <a:ext cx="3987310" cy="6029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12661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ru-RU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ru-RU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ru-RU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𝑒𝑞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=1,…,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𝑚𝑛</m:t>
                        </m:r>
                      </m:sub>
                    </m:sSub>
                  </m:oMath>
                </a14:m>
                <a:r>
                  <a:rPr lang="en-US" sz="18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1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E9D6491A-3EF4-AC41-A397-CFA437F464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8" y="1678661"/>
                <a:ext cx="3987310" cy="6029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64C42BB5-9ABA-1E46-8572-DDE6537370E3}"/>
                  </a:ext>
                </a:extLst>
              </p:cNvPr>
              <p:cNvSpPr/>
              <p:nvPr/>
            </p:nvSpPr>
            <p:spPr>
              <a:xfrm>
                <a:off x="3271266" y="2696062"/>
                <a:ext cx="1361847" cy="6623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ru-RU" sz="1600" i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ru-RU" sz="1600" i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  <m:sup>
                              <m:r>
                                <a:rPr lang="ru-RU" sz="16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64C42BB5-9ABA-1E46-8572-DDE6537370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66" y="2696062"/>
                <a:ext cx="1361847" cy="662361"/>
              </a:xfrm>
              <a:prstGeom prst="rect">
                <a:avLst/>
              </a:prstGeom>
              <a:blipFill>
                <a:blip r:embed="rId8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462883F2-8F40-954E-BB1E-FE1B6E8E0468}"/>
                  </a:ext>
                </a:extLst>
              </p:cNvPr>
              <p:cNvSpPr/>
              <p:nvPr/>
            </p:nvSpPr>
            <p:spPr>
              <a:xfrm>
                <a:off x="3271266" y="3975497"/>
                <a:ext cx="1537857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ru-RU" sz="16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limLoc m:val="undOvr"/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𝑎𝑞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</m:sup>
                          </m:sSubSup>
                        </m:e>
                      </m:nary>
                      <m:r>
                        <a:rPr lang="ru-RU" sz="16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462883F2-8F40-954E-BB1E-FE1B6E8E04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66" y="3975497"/>
                <a:ext cx="1537857" cy="783804"/>
              </a:xfrm>
              <a:prstGeom prst="rect">
                <a:avLst/>
              </a:prstGeom>
              <a:blipFill>
                <a:blip r:embed="rId9"/>
                <a:stretch>
                  <a:fillRect l="-9836" t="-95238" b="-1492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9EF8F0FE-78B4-1344-994E-5491842B1DB2}"/>
                  </a:ext>
                </a:extLst>
              </p:cNvPr>
              <p:cNvSpPr/>
              <p:nvPr/>
            </p:nvSpPr>
            <p:spPr>
              <a:xfrm>
                <a:off x="5300121" y="2024180"/>
                <a:ext cx="2526013" cy="7945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p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ru-RU" sz="1600" i="0">
                          <a:latin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ru-RU" sz="1600" i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ru-RU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sub>
                                    <m:sup>
                                      <m:r>
                                        <a:rPr lang="ru-RU" sz="1600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9EF8F0FE-78B4-1344-994E-5491842B1D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121" y="2024180"/>
                <a:ext cx="2526013" cy="794513"/>
              </a:xfrm>
              <a:prstGeom prst="rect">
                <a:avLst/>
              </a:prstGeom>
              <a:blipFill>
                <a:blip r:embed="rId10"/>
                <a:stretch>
                  <a:fillRect t="-95313" b="-1453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5778D093-125C-184A-85EB-D7C43B314D83}"/>
                  </a:ext>
                </a:extLst>
              </p:cNvPr>
              <p:cNvSpPr/>
              <p:nvPr/>
            </p:nvSpPr>
            <p:spPr>
              <a:xfrm>
                <a:off x="5300121" y="3266264"/>
                <a:ext cx="2340320" cy="378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ru-RU" sz="16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600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  <m:r>
                                <a:rPr lang="ru-RU" sz="16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ru-RU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ru-RU" sz="1600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5778D093-125C-184A-85EB-D7C43B314D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121" y="3266264"/>
                <a:ext cx="2340320" cy="378117"/>
              </a:xfrm>
              <a:prstGeom prst="rect">
                <a:avLst/>
              </a:prstGeom>
              <a:blipFill>
                <a:blip r:embed="rId11"/>
                <a:stretch>
                  <a:fillRect t="-129032" r="-7527" b="-20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08D0D240-1EF5-2C45-8121-5DB58709975A}"/>
                  </a:ext>
                </a:extLst>
              </p:cNvPr>
              <p:cNvSpPr/>
              <p:nvPr/>
            </p:nvSpPr>
            <p:spPr>
              <a:xfrm>
                <a:off x="5387420" y="4520665"/>
                <a:ext cx="2351413" cy="6991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ru-RU" sz="16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den>
                      </m:f>
                      <m:r>
                        <a:rPr lang="ru-RU" sz="16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p>
                                      <m:r>
                                        <a:rPr lang="ru-RU" sz="1600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ru-RU" sz="1600" i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600" i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p>
                                      <m:r>
                                        <a:rPr lang="ru-RU" sz="1600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ru-RU" sz="1600" i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08D0D240-1EF5-2C45-8121-5DB5870997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420" y="4520665"/>
                <a:ext cx="2351413" cy="699166"/>
              </a:xfrm>
              <a:prstGeom prst="rect">
                <a:avLst/>
              </a:prstGeom>
              <a:blipFill>
                <a:blip r:embed="rId12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AAF41F2-88C9-A341-918A-E22983C27706}"/>
              </a:ext>
            </a:extLst>
          </p:cNvPr>
          <p:cNvSpPr/>
          <p:nvPr/>
        </p:nvSpPr>
        <p:spPr>
          <a:xfrm>
            <a:off x="7066952" y="5691590"/>
            <a:ext cx="15183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600" dirty="0"/>
              <a:t>Nghiem, 2004 </a:t>
            </a: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313ED415-A43C-634B-BCFE-DAC3095E3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8"/>
    </mc:Choice>
    <mc:Fallback xmlns="">
      <p:transition spd="slow" advTm="17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101376" y="62434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16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7199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800" b="1" dirty="0">
                <a:solidFill>
                  <a:srgbClr val="000000"/>
                </a:solidFill>
              </a:rPr>
              <a:t>Reaction Stoichiometry – Reaction Rates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5798710B-25DD-1E47-A0D2-5683933FD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391056"/>
            <a:ext cx="4040188" cy="3735107"/>
          </a:xfrm>
        </p:spPr>
        <p:txBody>
          <a:bodyPr/>
          <a:lstStyle/>
          <a:p>
            <a:r>
              <a:rPr lang="en-US" sz="2000" dirty="0"/>
              <a:t>e.g. </a:t>
            </a:r>
            <a:r>
              <a:rPr lang="en-US" sz="2000" dirty="0" err="1"/>
              <a:t>triazine</a:t>
            </a:r>
            <a:r>
              <a:rPr lang="en-US" sz="2000" dirty="0"/>
              <a:t> liquid reacting with gaseous H</a:t>
            </a:r>
            <a:r>
              <a:rPr lang="en-US" sz="2000" baseline="-25000" dirty="0"/>
              <a:t>2</a:t>
            </a:r>
            <a:r>
              <a:rPr lang="en-US" sz="2000" dirty="0"/>
              <a:t>S (</a:t>
            </a:r>
            <a:r>
              <a:rPr lang="en-US" sz="2000" dirty="0" err="1"/>
              <a:t>Buhaug</a:t>
            </a:r>
            <a:r>
              <a:rPr lang="en-US" sz="2000" dirty="0"/>
              <a:t>, 2002)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for pH&lt;10 reaction is fast</a:t>
            </a:r>
          </a:p>
          <a:p>
            <a:endParaRPr lang="en-US" sz="2000" dirty="0"/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Объект 11">
                <a:extLst>
                  <a:ext uri="{FF2B5EF4-FFF2-40B4-BE49-F238E27FC236}">
                    <a16:creationId xmlns:a16="http://schemas.microsoft.com/office/drawing/2014/main" id="{3A4B302A-D050-2A44-862D-B29AD6FDF810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766124" y="1057698"/>
                <a:ext cx="4041775" cy="5038653"/>
              </a:xfrm>
            </p:spPr>
            <p:txBody>
              <a:bodyPr/>
              <a:lstStyle/>
              <a:p>
                <a:r>
                  <a:rPr lang="en" sz="1800" dirty="0"/>
                  <a:t>The rate of removal of hydrogen sulfide is limited by the rate of mass transfer of H</a:t>
                </a:r>
                <a:r>
                  <a:rPr lang="en" sz="1800" baseline="-25000" dirty="0"/>
                  <a:t>2</a:t>
                </a:r>
                <a:r>
                  <a:rPr lang="en" sz="1800" dirty="0"/>
                  <a:t>S from the gas phase to scavenger solution droplets (Fisher et al., 2003)</a:t>
                </a:r>
              </a:p>
              <a:p>
                <a:endParaRPr lang="en" dirty="0"/>
              </a:p>
              <a:p>
                <a:endParaRPr lang="en" dirty="0"/>
              </a:p>
              <a:p>
                <a:endParaRPr lang="en" dirty="0"/>
              </a:p>
              <a:p>
                <a:endParaRPr lang="e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ru-RU" sz="16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600" dirty="0"/>
                  <a:t> - mole fraction of H</a:t>
                </a:r>
                <a:r>
                  <a:rPr lang="en-US" sz="1600" baseline="-25000" dirty="0"/>
                  <a:t>2</a:t>
                </a:r>
                <a:r>
                  <a:rPr lang="en-US" sz="1600" dirty="0"/>
                  <a:t>S in gas phase;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sz="1600" dirty="0"/>
                  <a:t> - mass transfer coefficient;</a:t>
                </a:r>
              </a:p>
              <a:p>
                <a14:m>
                  <m:oMath xmlns:m="http://schemas.openxmlformats.org/officeDocument/2006/math">
                    <m:r>
                      <a:rPr lang="ru-RU" sz="16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600" dirty="0"/>
                  <a:t> – interfacial area;</a:t>
                </a:r>
              </a:p>
              <a:p>
                <a14:m>
                  <m:oMath xmlns:m="http://schemas.openxmlformats.org/officeDocument/2006/math">
                    <m:r>
                      <a:rPr lang="ru-RU" sz="16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1600" dirty="0"/>
                  <a:t> – molar gas velocity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12" name="Объект 11">
                <a:extLst>
                  <a:ext uri="{FF2B5EF4-FFF2-40B4-BE49-F238E27FC236}">
                    <a16:creationId xmlns:a16="http://schemas.microsoft.com/office/drawing/2014/main" id="{3A4B302A-D050-2A44-862D-B29AD6FDF8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766124" y="1057698"/>
                <a:ext cx="4041775" cy="5038653"/>
              </a:xfrm>
              <a:blipFill>
                <a:blip r:embed="rId5"/>
                <a:stretch>
                  <a:fillRect l="-625" t="-251" r="-6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AB9C174B-68D7-7940-B903-80C35C7F01D6}"/>
                  </a:ext>
                </a:extLst>
              </p:cNvPr>
              <p:cNvSpPr/>
              <p:nvPr/>
            </p:nvSpPr>
            <p:spPr>
              <a:xfrm>
                <a:off x="313389" y="3164440"/>
                <a:ext cx="4572000" cy="52911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]"/>
                              <m:ctrlPr>
                                <a:rPr lang="ru-RU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ru-RU" sz="1800" i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num>
                        <m:den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ru-RU" sz="1800" i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  <m:sSup>
                            <m:sSupPr>
                              <m:ctrlPr>
                                <a:rPr lang="ru-RU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ru-RU" sz="18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𝐻</m:t>
                          </m:r>
                          <m:sSup>
                            <m:sSupPr>
                              <m:ctrlPr>
                                <a:rPr lang="ru-RU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ru-RU" sz="18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ru-RU" sz="18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ru-RU" sz="18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𝑝𝐻</m:t>
                      </m:r>
                      <m:r>
                        <a:rPr lang="ru-RU" sz="1800" i="0">
                          <a:latin typeface="Cambria Math" panose="02040503050406030204" pitchFamily="18" charset="0"/>
                        </a:rPr>
                        <m:t>&gt;10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AB9C174B-68D7-7940-B903-80C35C7F01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89" y="3164440"/>
                <a:ext cx="4572000" cy="529119"/>
              </a:xfrm>
              <a:prstGeom prst="rect">
                <a:avLst/>
              </a:prstGeom>
              <a:blipFill>
                <a:blip r:embed="rId6"/>
                <a:stretch>
                  <a:fillRect t="-83721" b="-1418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1DFC7B59-487F-8D43-B29B-AF73A16212A2}"/>
                  </a:ext>
                </a:extLst>
              </p:cNvPr>
              <p:cNvSpPr/>
              <p:nvPr/>
            </p:nvSpPr>
            <p:spPr>
              <a:xfrm>
                <a:off x="5125731" y="2820811"/>
                <a:ext cx="2884379" cy="806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1DFC7B59-487F-8D43-B29B-AF73A16212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5731" y="2820811"/>
                <a:ext cx="2884379" cy="806375"/>
              </a:xfrm>
              <a:prstGeom prst="rect">
                <a:avLst/>
              </a:prstGeom>
              <a:blipFill>
                <a:blip r:embed="rId7"/>
                <a:stretch>
                  <a:fillRect t="-1538" b="-46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4B1D3A9-C82C-2446-8878-1D31FE9755B6}"/>
              </a:ext>
            </a:extLst>
          </p:cNvPr>
          <p:cNvSpPr txBox="1"/>
          <p:nvPr/>
        </p:nvSpPr>
        <p:spPr>
          <a:xfrm>
            <a:off x="7118621" y="5808935"/>
            <a:ext cx="1733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600" dirty="0"/>
              <a:t>Rajagopal, 2009 </a:t>
            </a:r>
          </a:p>
          <a:p>
            <a:endParaRPr lang="ru-RU" dirty="0"/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4AE2F5AB-771F-7044-A786-42E81D89F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15"/>
    </mc:Choice>
    <mc:Fallback xmlns="">
      <p:transition spd="slow" advTm="28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46" name="Text Box 28"/>
          <p:cNvSpPr txBox="1">
            <a:spLocks noChangeArrowheads="1"/>
          </p:cNvSpPr>
          <p:nvPr/>
        </p:nvSpPr>
        <p:spPr bwMode="auto">
          <a:xfrm>
            <a:off x="4864608" y="1017313"/>
            <a:ext cx="397459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800" dirty="0"/>
              <a:t>New non-</a:t>
            </a:r>
            <a:r>
              <a:rPr lang="en" sz="1800" dirty="0" err="1"/>
              <a:t>triazine</a:t>
            </a:r>
            <a:r>
              <a:rPr lang="en" sz="1800" dirty="0"/>
              <a:t>, organic acid metal complex- based </a:t>
            </a:r>
            <a:r>
              <a:rPr lang="en-US" sz="1800" kern="0" dirty="0">
                <a:solidFill>
                  <a:srgbClr val="FFFFFF"/>
                </a:solidFill>
                <a:latin typeface="Arial"/>
                <a:ea typeface="ヒラギノ角ゴ Pro W3"/>
              </a:rPr>
              <a:t>H</a:t>
            </a:r>
            <a:r>
              <a:rPr lang="en-US" sz="1800" kern="0" baseline="-25000" dirty="0">
                <a:solidFill>
                  <a:srgbClr val="FFFFFF"/>
                </a:solidFill>
                <a:latin typeface="Arial"/>
                <a:ea typeface="ヒラギノ角ゴ Pro W3"/>
              </a:rPr>
              <a:t>2</a:t>
            </a:r>
            <a:r>
              <a:rPr lang="en-US" sz="1800" kern="0" dirty="0">
                <a:solidFill>
                  <a:srgbClr val="FFFFFF"/>
                </a:solidFill>
                <a:latin typeface="Arial"/>
                <a:ea typeface="ヒラギノ角ゴ Pro W3"/>
              </a:rPr>
              <a:t>S</a:t>
            </a:r>
            <a:r>
              <a:rPr lang="en" sz="1800" dirty="0"/>
              <a:t> scavenger (OAC)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800" dirty="0"/>
              <a:t>continuous injection through a capillary string 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17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5876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Field Cases – Downhole injection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19" name="Объект 6">
            <a:extLst>
              <a:ext uri="{FF2B5EF4-FFF2-40B4-BE49-F238E27FC236}">
                <a16:creationId xmlns:a16="http://schemas.microsoft.com/office/drawing/2014/main" id="{54D23881-B470-8E4D-A66D-F394D2A258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392"/>
          <a:stretch/>
        </p:blipFill>
        <p:spPr>
          <a:xfrm>
            <a:off x="313389" y="1635729"/>
            <a:ext cx="4427323" cy="3314365"/>
          </a:xfrm>
          <a:prstGeom prst="rect">
            <a:avLst/>
          </a:prstGeom>
        </p:spPr>
      </p:pic>
      <p:pic>
        <p:nvPicPr>
          <p:cNvPr id="20" name="Объект 6">
            <a:extLst>
              <a:ext uri="{FF2B5EF4-FFF2-40B4-BE49-F238E27FC236}">
                <a16:creationId xmlns:a16="http://schemas.microsoft.com/office/drawing/2014/main" id="{B5CB0F49-2FC3-A348-8785-986B99CD04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183"/>
          <a:stretch/>
        </p:blipFill>
        <p:spPr>
          <a:xfrm>
            <a:off x="4864608" y="2770401"/>
            <a:ext cx="4158396" cy="3033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6BD8E-4C88-AE44-96F8-DD6C21CAA08D}"/>
              </a:ext>
            </a:extLst>
          </p:cNvPr>
          <p:cNvSpPr txBox="1"/>
          <p:nvPr/>
        </p:nvSpPr>
        <p:spPr>
          <a:xfrm>
            <a:off x="340393" y="4956434"/>
            <a:ext cx="4341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kern="0" dirty="0">
                <a:solidFill>
                  <a:srgbClr val="FFFFFF"/>
                </a:solidFill>
                <a:latin typeface="Arial"/>
                <a:ea typeface="ヒラギノ角ゴ Pro W3"/>
              </a:rPr>
              <a:t>H</a:t>
            </a:r>
            <a:r>
              <a:rPr lang="en-US" sz="1400" kern="0" baseline="-25000" dirty="0">
                <a:solidFill>
                  <a:srgbClr val="FFFFFF"/>
                </a:solidFill>
                <a:latin typeface="Arial"/>
                <a:ea typeface="ヒラギノ角ゴ Pro W3"/>
              </a:rPr>
              <a:t>2</a:t>
            </a:r>
            <a:r>
              <a:rPr lang="en-US" sz="1400" kern="0" dirty="0">
                <a:solidFill>
                  <a:srgbClr val="FFFFFF"/>
                </a:solidFill>
                <a:latin typeface="Arial"/>
                <a:ea typeface="ヒラギノ角ゴ Pro W3"/>
              </a:rPr>
              <a:t>S</a:t>
            </a:r>
            <a:r>
              <a:rPr lang="en-US" sz="1400" dirty="0"/>
              <a:t> Scavenger Injection System (Lehrer et al, 2015)</a:t>
            </a:r>
            <a:endParaRPr lang="ru-RU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8458DD-546E-B048-8013-DD9C4A4BF947}"/>
              </a:ext>
            </a:extLst>
          </p:cNvPr>
          <p:cNvSpPr txBox="1"/>
          <p:nvPr/>
        </p:nvSpPr>
        <p:spPr>
          <a:xfrm>
            <a:off x="4931877" y="5762751"/>
            <a:ext cx="3991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kern="0" dirty="0">
                <a:solidFill>
                  <a:srgbClr val="FFFFFF"/>
                </a:solidFill>
                <a:latin typeface="Arial"/>
                <a:ea typeface="ヒラギノ角ゴ Pro W3"/>
              </a:rPr>
              <a:t>H</a:t>
            </a:r>
            <a:r>
              <a:rPr lang="en-US" sz="1400" kern="0" baseline="-25000" dirty="0">
                <a:solidFill>
                  <a:srgbClr val="FFFFFF"/>
                </a:solidFill>
                <a:latin typeface="Arial"/>
                <a:ea typeface="ヒラギノ角ゴ Pro W3"/>
              </a:rPr>
              <a:t>2</a:t>
            </a:r>
            <a:r>
              <a:rPr lang="en-US" sz="1400" kern="0" dirty="0">
                <a:solidFill>
                  <a:srgbClr val="FFFFFF"/>
                </a:solidFill>
                <a:latin typeface="Arial"/>
                <a:ea typeface="ヒラギノ角ゴ Pro W3"/>
              </a:rPr>
              <a:t>S</a:t>
            </a:r>
            <a:r>
              <a:rPr lang="en-US" sz="1400" dirty="0"/>
              <a:t> Scavenger Comparison (Lehrer et al, 2015)</a:t>
            </a:r>
            <a:endParaRPr lang="ru-RU" sz="1400" dirty="0"/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626CB77B-CB63-1A4B-B92A-F807896CA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0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05"/>
    </mc:Choice>
    <mc:Fallback xmlns="">
      <p:transition spd="slow" advTm="31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FE04A06-28D2-A141-A2C0-1CDBC3906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017312"/>
            <a:ext cx="3810000" cy="5078688"/>
          </a:xfrm>
        </p:spPr>
        <p:txBody>
          <a:bodyPr>
            <a:normAutofit/>
          </a:bodyPr>
          <a:lstStyle/>
          <a:p>
            <a:r>
              <a:rPr lang="en" sz="1800" dirty="0"/>
              <a:t>The downhole injection of nitrite NO</a:t>
            </a:r>
            <a:r>
              <a:rPr lang="en" sz="1800" baseline="-25000" dirty="0"/>
              <a:t>2</a:t>
            </a:r>
            <a:r>
              <a:rPr lang="en" sz="1800" baseline="30000" dirty="0"/>
              <a:t>- </a:t>
            </a:r>
            <a:r>
              <a:rPr lang="en" sz="1800" dirty="0"/>
              <a:t>:</a:t>
            </a:r>
          </a:p>
          <a:p>
            <a:pPr marL="312738" indent="0">
              <a:buNone/>
            </a:pPr>
            <a:r>
              <a:rPr lang="en" sz="1800" dirty="0"/>
              <a:t> -  effectively remove </a:t>
            </a:r>
            <a:r>
              <a:rPr lang="en-US" sz="1800" dirty="0">
                <a:solidFill>
                  <a:srgbClr val="FFFFFF"/>
                </a:solidFill>
              </a:rPr>
              <a:t>H</a:t>
            </a:r>
            <a:r>
              <a:rPr lang="en-US" sz="1800" baseline="-25000" dirty="0">
                <a:solidFill>
                  <a:srgbClr val="FFFFFF"/>
                </a:solidFill>
              </a:rPr>
              <a:t>2</a:t>
            </a:r>
            <a:r>
              <a:rPr lang="en-US" sz="1800" dirty="0">
                <a:solidFill>
                  <a:srgbClr val="FFFFFF"/>
                </a:solidFill>
              </a:rPr>
              <a:t>S</a:t>
            </a:r>
            <a:r>
              <a:rPr lang="en" sz="1800" dirty="0"/>
              <a:t>) – for the next 7 months after 36-hour treatment; </a:t>
            </a:r>
          </a:p>
          <a:p>
            <a:pPr marL="312738" indent="0">
              <a:buNone/>
            </a:pPr>
            <a:endParaRPr lang="en" sz="1800" dirty="0"/>
          </a:p>
          <a:p>
            <a:pPr marL="312738" indent="0">
              <a:buNone/>
            </a:pPr>
            <a:endParaRPr lang="en" sz="1800" dirty="0"/>
          </a:p>
          <a:p>
            <a:pPr marL="312738" indent="0">
              <a:buNone/>
            </a:pPr>
            <a:endParaRPr lang="en" sz="1800" dirty="0"/>
          </a:p>
          <a:p>
            <a:pPr marL="312738" indent="0">
              <a:buNone/>
            </a:pPr>
            <a:r>
              <a:rPr lang="en" sz="1800" dirty="0"/>
              <a:t> - prevent the activity of SRB due to enhancement of denitrifying bacteria (DNB) that utilize volatile fatty acids</a:t>
            </a:r>
          </a:p>
          <a:p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E678046D-E03E-9748-9701-8C8BE64AF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17312"/>
            <a:ext cx="3810000" cy="5078688"/>
          </a:xfrm>
        </p:spPr>
        <p:txBody>
          <a:bodyPr/>
          <a:lstStyle/>
          <a:p>
            <a:r>
              <a:rPr lang="en" sz="1800" dirty="0"/>
              <a:t>Dissolution of precipitated iron sulfide </a:t>
            </a:r>
          </a:p>
          <a:p>
            <a:endParaRPr lang="ru-RU" dirty="0"/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18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6437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Field Cases – Nitrate/Nitrite injection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89E5B1AE-D64B-4547-AC85-A8DBDB42407E}"/>
                  </a:ext>
                </a:extLst>
              </p:cNvPr>
              <p:cNvSpPr/>
              <p:nvPr/>
            </p:nvSpPr>
            <p:spPr>
              <a:xfrm>
                <a:off x="3655745" y="1693136"/>
                <a:ext cx="6096000" cy="58740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ru-RU" sz="16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𝐹𝑒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0">
                          <a:latin typeface="Cambria Math" panose="02040503050406030204" pitchFamily="18" charset="0"/>
                        </a:rPr>
                        <m:t>+14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ru-RU" sz="1600" i="0">
                          <a:latin typeface="Cambria Math" panose="02040503050406030204" pitchFamily="18" charset="0"/>
                        </a:rPr>
                        <m:t>+4 </m:t>
                      </m:r>
                      <m:sSup>
                        <m:sSup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0">
                          <a:latin typeface="Cambria Math" panose="02040503050406030204" pitchFamily="18" charset="0"/>
                        </a:rPr>
                        <m:t>→7 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0">
                          <a:latin typeface="Cambria Math" panose="02040503050406030204" pitchFamily="18" charset="0"/>
                        </a:rPr>
                        <m:t>+5 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ru-RU" sz="1600" i="0">
                          <a:latin typeface="Cambria Math" panose="02040503050406030204" pitchFamily="18" charset="0"/>
                        </a:rPr>
                        <m:t>+10 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𝑆</m:t>
                      </m:r>
                      <m:sSubSup>
                        <m:sSubSup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ru-RU" sz="1600" i="0">
                          <a:latin typeface="Cambria Math" panose="02040503050406030204" pitchFamily="18" charset="0"/>
                        </a:rPr>
                        <m:t>+2 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89E5B1AE-D64B-4547-AC85-A8DBDB4240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745" y="1693136"/>
                <a:ext cx="6096000" cy="587405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8D9C7B8-3D69-DB4E-89B2-EF0D43032D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519"/>
          <a:stretch/>
        </p:blipFill>
        <p:spPr>
          <a:xfrm>
            <a:off x="4424026" y="2563080"/>
            <a:ext cx="4583715" cy="2691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A2D8C7-DF13-A44A-9868-7DEEC1465F04}"/>
              </a:ext>
            </a:extLst>
          </p:cNvPr>
          <p:cNvSpPr txBox="1"/>
          <p:nvPr/>
        </p:nvSpPr>
        <p:spPr>
          <a:xfrm>
            <a:off x="4545772" y="5312629"/>
            <a:ext cx="4620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kern="0" dirty="0">
                <a:solidFill>
                  <a:srgbClr val="FFFFFF"/>
                </a:solidFill>
                <a:latin typeface="Arial"/>
                <a:ea typeface="ヒラギノ角ゴ Pro W3"/>
              </a:rPr>
              <a:t>H</a:t>
            </a:r>
            <a:r>
              <a:rPr lang="en-US" sz="1400" kern="0" baseline="-25000" dirty="0">
                <a:solidFill>
                  <a:srgbClr val="FFFFFF"/>
                </a:solidFill>
                <a:latin typeface="Arial"/>
                <a:ea typeface="ヒラギノ角ゴ Pro W3"/>
              </a:rPr>
              <a:t>2</a:t>
            </a:r>
            <a:r>
              <a:rPr lang="en-US" sz="1400" kern="0" dirty="0">
                <a:solidFill>
                  <a:srgbClr val="FFFFFF"/>
                </a:solidFill>
                <a:latin typeface="Arial"/>
                <a:ea typeface="ヒラギノ角ゴ Pro W3"/>
              </a:rPr>
              <a:t>S</a:t>
            </a:r>
            <a:r>
              <a:rPr lang="en-US" sz="1400" dirty="0"/>
              <a:t>(gas phase) and SRB in water (Sturman et al, 1999)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B190B1BD-B847-4F4C-BA23-CCD58F6D0CEA}"/>
                  </a:ext>
                </a:extLst>
              </p:cNvPr>
              <p:cNvSpPr/>
              <p:nvPr/>
            </p:nvSpPr>
            <p:spPr>
              <a:xfrm>
                <a:off x="38100" y="2702590"/>
                <a:ext cx="4572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𝑁𝑎𝑁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+3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→3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𝑁𝑎𝑂𝐻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B190B1BD-B847-4F4C-BA23-CCD58F6D0C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2702590"/>
                <a:ext cx="4572000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FFC21A37-57AE-0742-BEAF-983605853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57"/>
    </mc:Choice>
    <mc:Fallback xmlns="">
      <p:transition spd="slow" advTm="30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19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101376" y="0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6655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Overview of Experimental Procedures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F1BE38-6223-1E4A-B655-3BAF4E1FE88A}"/>
              </a:ext>
            </a:extLst>
          </p:cNvPr>
          <p:cNvSpPr txBox="1"/>
          <p:nvPr/>
        </p:nvSpPr>
        <p:spPr>
          <a:xfrm>
            <a:off x="255172" y="967398"/>
            <a:ext cx="44553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dirty="0"/>
              <a:t>The test apparatus includes </a:t>
            </a:r>
          </a:p>
          <a:p>
            <a:pPr marL="312738" indent="0">
              <a:buNone/>
            </a:pPr>
            <a:r>
              <a:rPr lang="en" sz="1600" dirty="0"/>
              <a:t> - glass reaction vessel with gas: nitrogen (N</a:t>
            </a:r>
            <a:r>
              <a:rPr lang="en" sz="1600" baseline="-25000" dirty="0"/>
              <a:t>2</a:t>
            </a:r>
            <a:r>
              <a:rPr lang="en" sz="1600" dirty="0"/>
              <a:t>), carbon dioxide (CO2), and </a:t>
            </a:r>
            <a:r>
              <a:rPr lang="en-US" sz="1600" dirty="0">
                <a:solidFill>
                  <a:srgbClr val="FFFFFF"/>
                </a:solidFill>
              </a:rPr>
              <a:t>H</a:t>
            </a:r>
            <a:r>
              <a:rPr lang="en-US" sz="1600" baseline="-25000" dirty="0">
                <a:solidFill>
                  <a:srgbClr val="FFFFFF"/>
                </a:solidFill>
              </a:rPr>
              <a:t>2</a:t>
            </a:r>
            <a:r>
              <a:rPr lang="en-US" sz="1600" dirty="0">
                <a:solidFill>
                  <a:srgbClr val="FFFFFF"/>
                </a:solidFill>
              </a:rPr>
              <a:t>S</a:t>
            </a:r>
            <a:r>
              <a:rPr lang="en" sz="1600" dirty="0"/>
              <a:t>; </a:t>
            </a:r>
          </a:p>
          <a:p>
            <a:pPr marL="312738" indent="0">
              <a:buNone/>
            </a:pPr>
            <a:r>
              <a:rPr lang="en" sz="1600" dirty="0"/>
              <a:t> - H</a:t>
            </a:r>
            <a:r>
              <a:rPr lang="en" sz="1600" baseline="-25000" dirty="0"/>
              <a:t>2</a:t>
            </a:r>
            <a:r>
              <a:rPr lang="en" sz="1600" dirty="0"/>
              <a:t>S analyzer; </a:t>
            </a:r>
          </a:p>
          <a:p>
            <a:r>
              <a:rPr lang="en" sz="1600" dirty="0"/>
              <a:t>H</a:t>
            </a:r>
            <a:r>
              <a:rPr lang="en" sz="1600" baseline="-25000" dirty="0"/>
              <a:t>2</a:t>
            </a:r>
            <a:r>
              <a:rPr lang="en" sz="1600" dirty="0"/>
              <a:t>S scavenger is injected through a port at the top </a:t>
            </a:r>
          </a:p>
          <a:p>
            <a:r>
              <a:rPr lang="en" sz="1600" dirty="0"/>
              <a:t>H</a:t>
            </a:r>
            <a:r>
              <a:rPr lang="en" sz="1600" baseline="-25000" dirty="0"/>
              <a:t>2</a:t>
            </a:r>
            <a:r>
              <a:rPr lang="en" sz="1600" dirty="0"/>
              <a:t>S concentration is continuously monitored. </a:t>
            </a:r>
          </a:p>
          <a:p>
            <a:endParaRPr lang="ru-RU" sz="1800" dirty="0"/>
          </a:p>
        </p:txBody>
      </p:sp>
      <p:pic>
        <p:nvPicPr>
          <p:cNvPr id="23" name="Объект 6">
            <a:extLst>
              <a:ext uri="{FF2B5EF4-FFF2-40B4-BE49-F238E27FC236}">
                <a16:creationId xmlns:a16="http://schemas.microsoft.com/office/drawing/2014/main" id="{EFF4BAAA-8907-404F-96F3-0D70A60A96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" r="1523" b="4999"/>
          <a:stretch/>
        </p:blipFill>
        <p:spPr>
          <a:xfrm>
            <a:off x="5223002" y="2691399"/>
            <a:ext cx="2832743" cy="3093475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1396C1B-D3A1-DE4F-B80C-826FF5BBB944}"/>
              </a:ext>
            </a:extLst>
          </p:cNvPr>
          <p:cNvSpPr/>
          <p:nvPr/>
        </p:nvSpPr>
        <p:spPr>
          <a:xfrm>
            <a:off x="4572000" y="1151684"/>
            <a:ext cx="4279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600" dirty="0"/>
              <a:t>The acid gas is swept to a </a:t>
            </a:r>
            <a:r>
              <a:rPr lang="en" sz="1600" dirty="0" err="1"/>
              <a:t>NaOH</a:t>
            </a:r>
            <a:r>
              <a:rPr lang="en" sz="1600" dirty="0"/>
              <a:t> scrubber;</a:t>
            </a:r>
          </a:p>
          <a:p>
            <a:r>
              <a:rPr lang="en" sz="1600" dirty="0"/>
              <a:t>At high pressure and high temperature test is conducted in corrosion </a:t>
            </a:r>
            <a:r>
              <a:rPr lang="en" sz="1600" b="1" dirty="0"/>
              <a:t>autoclave</a:t>
            </a:r>
            <a:endParaRPr lang="ru-RU" sz="1600" b="1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4C9D91A-C601-BA45-B589-3763CEA80720}"/>
              </a:ext>
            </a:extLst>
          </p:cNvPr>
          <p:cNvSpPr/>
          <p:nvPr/>
        </p:nvSpPr>
        <p:spPr>
          <a:xfrm>
            <a:off x="4710539" y="5784874"/>
            <a:ext cx="40023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Sulfide Reaction Tester (Nasr-El-Din et al, 2002)</a:t>
            </a:r>
            <a:endParaRPr lang="ru-RU" sz="1400" dirty="0"/>
          </a:p>
        </p:txBody>
      </p:sp>
      <p:pic>
        <p:nvPicPr>
          <p:cNvPr id="26" name="Объект 7">
            <a:extLst>
              <a:ext uri="{FF2B5EF4-FFF2-40B4-BE49-F238E27FC236}">
                <a16:creationId xmlns:a16="http://schemas.microsoft.com/office/drawing/2014/main" id="{C45A547D-91A9-8D47-B3A6-B444D00372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6"/>
          <a:srcRect b="4259"/>
          <a:stretch/>
        </p:blipFill>
        <p:spPr>
          <a:xfrm>
            <a:off x="762264" y="3040851"/>
            <a:ext cx="3235553" cy="265889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0B71DA9-2847-EF48-8E03-B26E1C591412}"/>
              </a:ext>
            </a:extLst>
          </p:cNvPr>
          <p:cNvSpPr/>
          <p:nvPr/>
        </p:nvSpPr>
        <p:spPr>
          <a:xfrm>
            <a:off x="313389" y="576880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kern="0" dirty="0">
                <a:solidFill>
                  <a:srgbClr val="FFFFFF"/>
                </a:solidFill>
                <a:latin typeface="Arial"/>
                <a:ea typeface="ヒラギノ角ゴ Pro W3"/>
              </a:rPr>
              <a:t>H</a:t>
            </a:r>
            <a:r>
              <a:rPr lang="en-US" sz="1400" kern="0" baseline="-25000" dirty="0">
                <a:solidFill>
                  <a:srgbClr val="FFFFFF"/>
                </a:solidFill>
                <a:latin typeface="Arial"/>
                <a:ea typeface="ヒラギノ角ゴ Pro W3"/>
              </a:rPr>
              <a:t>2</a:t>
            </a:r>
            <a:r>
              <a:rPr lang="en-US" sz="1400" kern="0" dirty="0">
                <a:solidFill>
                  <a:srgbClr val="FFFFFF"/>
                </a:solidFill>
                <a:latin typeface="Arial"/>
                <a:ea typeface="ヒラギノ角ゴ Pro W3"/>
              </a:rPr>
              <a:t>S</a:t>
            </a:r>
            <a:r>
              <a:rPr lang="en-US" sz="1400" dirty="0"/>
              <a:t> Scavenger Test Apparatus (Lehrer et al, 2015)</a:t>
            </a:r>
            <a:endParaRPr lang="ru-RU" sz="1400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41922ECE-FD91-4F43-93AE-37A06482B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6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32"/>
    </mc:Choice>
    <mc:Fallback xmlns="">
      <p:transition spd="slow" advTm="39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FE0BA463-2639-E849-A2FD-7BB28A08A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537330"/>
            <a:ext cx="3810000" cy="455866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Very toxic and pungent gas that </a:t>
            </a:r>
            <a:r>
              <a:rPr lang="en" sz="1800" dirty="0"/>
              <a:t>causes harm </a:t>
            </a:r>
          </a:p>
          <a:p>
            <a:pPr marL="679450">
              <a:buFont typeface="Arial" panose="020B0604020202020204" pitchFamily="34" charset="0"/>
              <a:buChar char="•"/>
            </a:pPr>
            <a:r>
              <a:rPr lang="en" sz="1800" dirty="0"/>
              <a:t>to equipment by </a:t>
            </a:r>
            <a:r>
              <a:rPr lang="en-US" sz="1800" dirty="0"/>
              <a:t>reacting with steels causing pitting and stress cracking corrosion and deposition of iron sulfide scales;</a:t>
            </a:r>
          </a:p>
          <a:p>
            <a:pPr marL="679450">
              <a:buFont typeface="Arial" panose="020B0604020202020204" pitchFamily="34" charset="0"/>
              <a:buChar char="•"/>
            </a:pPr>
            <a:r>
              <a:rPr lang="en" sz="1800" dirty="0"/>
              <a:t>to the environment, and to humans</a:t>
            </a:r>
            <a:r>
              <a:rPr lang="en-US" sz="1800" dirty="0"/>
              <a:t>;</a:t>
            </a:r>
          </a:p>
          <a:p>
            <a:pPr marL="365125" indent="-287338"/>
            <a:r>
              <a:rPr lang="en-US" sz="1800" dirty="0"/>
              <a:t>It is preferable to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remove H</a:t>
            </a:r>
            <a:r>
              <a:rPr lang="en-US" sz="1800" b="1" baseline="-25000" dirty="0">
                <a:solidFill>
                  <a:srgbClr val="FF0000"/>
                </a:solidFill>
              </a:rPr>
              <a:t>2</a:t>
            </a:r>
            <a:r>
              <a:rPr lang="en-US" sz="1800" b="1" dirty="0">
                <a:solidFill>
                  <a:srgbClr val="FF0000"/>
                </a:solidFill>
              </a:rPr>
              <a:t>S downhole </a:t>
            </a:r>
            <a:r>
              <a:rPr lang="en-US" sz="1800" dirty="0"/>
              <a:t>and prevent from reaching the surface;</a:t>
            </a:r>
          </a:p>
          <a:p>
            <a:pPr marL="365125" indent="-287338"/>
            <a:r>
              <a:rPr lang="en-US" sz="1800" dirty="0"/>
              <a:t>Required concentration of H</a:t>
            </a:r>
            <a:r>
              <a:rPr lang="en-US" sz="1800" baseline="-25000" dirty="0"/>
              <a:t>2</a:t>
            </a:r>
            <a:r>
              <a:rPr lang="en-US" sz="1800" dirty="0"/>
              <a:t>S &lt; 4 ppm;</a:t>
            </a:r>
          </a:p>
          <a:p>
            <a:pPr marL="365125" indent="-287338"/>
            <a:endParaRPr lang="en-US" sz="1800" dirty="0"/>
          </a:p>
          <a:p>
            <a:pPr marL="365125" indent="-287338"/>
            <a:endParaRPr lang="en-US" sz="1800" dirty="0"/>
          </a:p>
          <a:p>
            <a:endParaRPr lang="ru-RU" sz="1800" dirty="0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57F77AC2-7C82-0440-88AA-3FB4A3D62C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81627519"/>
              </p:ext>
            </p:extLst>
          </p:nvPr>
        </p:nvGraphicFramePr>
        <p:xfrm>
          <a:off x="4572000" y="1644718"/>
          <a:ext cx="3810000" cy="301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3531432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314639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Area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</a:t>
                      </a:r>
                      <a:r>
                        <a:rPr lang="en-US" sz="1600" baseline="-25000" dirty="0"/>
                        <a:t>2</a:t>
                      </a:r>
                      <a:r>
                        <a:rPr lang="en-US" sz="1600" dirty="0"/>
                        <a:t>S, %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656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/>
                        <a:t>Bearberry, Canada</a:t>
                      </a:r>
                      <a:endParaRPr lang="ru-RU" sz="1600" b="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91</a:t>
                      </a:r>
                      <a:endParaRPr lang="ru-RU" sz="16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798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/>
                        <a:t>Big Escambia Creek, US</a:t>
                      </a:r>
                      <a:endParaRPr lang="ru-RU" sz="1600" b="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21</a:t>
                      </a:r>
                      <a:endParaRPr lang="ru-RU" sz="16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79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/>
                        <a:t>Abu Dhabi, UAE</a:t>
                      </a:r>
                      <a:endParaRPr lang="ru-RU" sz="1600" b="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0.7 - 8</a:t>
                      </a:r>
                      <a:endParaRPr lang="ru-RU" sz="16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847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/>
                        <a:t>Mississippi, US</a:t>
                      </a:r>
                      <a:endParaRPr lang="ru-RU" sz="1600" b="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29.0 – 45.2 </a:t>
                      </a:r>
                      <a:endParaRPr lang="ru-RU" sz="16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0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/>
                        <a:t>Saudi Arabia</a:t>
                      </a:r>
                      <a:endParaRPr lang="ru-RU" sz="1600" b="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1.0 - 23</a:t>
                      </a:r>
                      <a:endParaRPr lang="ru-RU" sz="16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941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/>
                        <a:t>Tengiz, Kazakhstan</a:t>
                      </a:r>
                      <a:endParaRPr lang="ru-RU" sz="1600" b="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17</a:t>
                      </a:r>
                      <a:endParaRPr lang="ru-RU" sz="16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652641"/>
                  </a:ext>
                </a:extLst>
              </a:tr>
            </a:tbl>
          </a:graphicData>
        </a:graphic>
      </p:graphicFrame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2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5521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Motivation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0D1D73-E68A-0942-AA07-8585210C210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CB1310-AA7C-DC46-82AE-D7A85B13C87E}"/>
              </a:ext>
            </a:extLst>
          </p:cNvPr>
          <p:cNvSpPr txBox="1"/>
          <p:nvPr/>
        </p:nvSpPr>
        <p:spPr>
          <a:xfrm>
            <a:off x="4403355" y="4725600"/>
            <a:ext cx="4147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</a:t>
            </a:r>
            <a:r>
              <a:rPr lang="en-US" sz="1200" baseline="-25000" dirty="0"/>
              <a:t>2</a:t>
            </a:r>
            <a:r>
              <a:rPr lang="en-US" sz="1200" dirty="0"/>
              <a:t>S content of sour gas worldwide (Ramachandran, 2015)</a:t>
            </a:r>
            <a:endParaRPr lang="ru-RU" sz="1200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B02B44A8-CE09-B640-B295-389AC53AA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2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91"/>
    </mc:Choice>
    <mc:Fallback xmlns="">
      <p:transition spd="slow" advTm="55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20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101376" y="0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2141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Conclusion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Объект 6">
                <a:extLst>
                  <a:ext uri="{FF2B5EF4-FFF2-40B4-BE49-F238E27FC236}">
                    <a16:creationId xmlns:a16="http://schemas.microsoft.com/office/drawing/2014/main" id="{389217EF-0868-854A-A9EA-7B471E9C77D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43842" y="1705005"/>
                <a:ext cx="7856316" cy="4114800"/>
              </a:xfrm>
            </p:spPr>
            <p:txBody>
              <a:bodyPr/>
              <a:lstStyle/>
              <a:p>
                <a:pPr marL="414900">
                  <a:spcBef>
                    <a:spcPts val="1032"/>
                  </a:spcBef>
                </a:pPr>
                <a:r>
                  <a:rPr lang="en-US" sz="1800" dirty="0"/>
                  <a:t>Source of H</a:t>
                </a:r>
                <a:r>
                  <a:rPr lang="en-US" sz="1800" baseline="-25000" dirty="0"/>
                  <a:t>2</a:t>
                </a:r>
                <a:r>
                  <a:rPr lang="en-US" sz="1800" dirty="0"/>
                  <a:t>S are (1) BSR, (2) TSR, (3) Thermal decomposition of organic Sulphur, and (4) reaction with elemental Sulphur;</a:t>
                </a:r>
              </a:p>
              <a:p>
                <a:pPr marL="414900">
                  <a:spcBef>
                    <a:spcPts val="1032"/>
                  </a:spcBef>
                </a:pPr>
                <a:r>
                  <a:rPr lang="en-US" sz="1800" dirty="0"/>
                  <a:t>H</a:t>
                </a:r>
                <a:r>
                  <a:rPr lang="en-US" sz="1800" baseline="-25000" dirty="0"/>
                  <a:t>2</a:t>
                </a:r>
                <a:r>
                  <a:rPr lang="en-US" sz="1800" dirty="0"/>
                  <a:t>S scavengers are chemical compounds and physical solvent that neutralize H</a:t>
                </a:r>
                <a:r>
                  <a:rPr lang="en-US" sz="1800" baseline="-25000" dirty="0"/>
                  <a:t>2</a:t>
                </a:r>
                <a:r>
                  <a:rPr lang="en-US" sz="1800" dirty="0"/>
                  <a:t>S;</a:t>
                </a:r>
              </a:p>
              <a:p>
                <a:pPr marL="414900">
                  <a:spcBef>
                    <a:spcPts val="1032"/>
                  </a:spcBef>
                </a:pPr>
                <a:r>
                  <a:rPr lang="en-US" sz="1800" dirty="0"/>
                  <a:t>Partitioning of H</a:t>
                </a:r>
                <a:r>
                  <a:rPr lang="en-US" sz="1800" baseline="-25000" dirty="0"/>
                  <a:t>2</a:t>
                </a:r>
                <a:r>
                  <a:rPr lang="en-US" sz="1800" dirty="0"/>
                  <a:t>S is calculated by PR EOS and Henry’s law;</a:t>
                </a:r>
              </a:p>
              <a:p>
                <a:pPr marL="414900">
                  <a:spcBef>
                    <a:spcPts val="1032"/>
                  </a:spcBef>
                </a:pPr>
                <a:r>
                  <a:rPr lang="en-US" sz="1800" dirty="0"/>
                  <a:t>Dissociation of H</a:t>
                </a:r>
                <a:r>
                  <a:rPr lang="en-US" sz="1800" baseline="-25000" dirty="0"/>
                  <a:t>2</a:t>
                </a:r>
                <a:r>
                  <a:rPr lang="en-US" sz="1800" dirty="0"/>
                  <a:t>S into ions is determined by activity product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1800" dirty="0"/>
                  <a:t>) and chemical equilibrium constant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𝑒𝑞</m:t>
                    </m:r>
                  </m:oMath>
                </a14:m>
                <a:r>
                  <a:rPr lang="en-US" sz="1800" dirty="0"/>
                  <a:t>;</a:t>
                </a:r>
              </a:p>
              <a:p>
                <a:pPr marL="414900">
                  <a:spcBef>
                    <a:spcPts val="1032"/>
                  </a:spcBef>
                </a:pPr>
                <a:r>
                  <a:rPr lang="en-US" sz="1800" dirty="0"/>
                  <a:t>Mineral dissolution/precipitation and slow reactions with scavengers are the rate-dependent reactions;</a:t>
                </a:r>
              </a:p>
              <a:p>
                <a:pPr marL="414900">
                  <a:spcBef>
                    <a:spcPts val="1032"/>
                  </a:spcBef>
                </a:pPr>
                <a:r>
                  <a:rPr lang="en-US" sz="1800" dirty="0"/>
                  <a:t>Nitrate/nitrite downhole injection effectively reduced H</a:t>
                </a:r>
                <a:r>
                  <a:rPr lang="en-US" sz="1800" baseline="-25000" dirty="0"/>
                  <a:t>2</a:t>
                </a:r>
                <a:r>
                  <a:rPr lang="en-US" sz="1800" dirty="0"/>
                  <a:t>S concentration.</a:t>
                </a:r>
              </a:p>
              <a:p>
                <a:endParaRPr lang="en-US" sz="1800" dirty="0"/>
              </a:p>
              <a:p>
                <a:endParaRPr lang="ru-KZ" sz="1800" dirty="0"/>
              </a:p>
            </p:txBody>
          </p:sp>
        </mc:Choice>
        <mc:Fallback xmlns="">
          <p:sp>
            <p:nvSpPr>
              <p:cNvPr id="7" name="Объект 6">
                <a:extLst>
                  <a:ext uri="{FF2B5EF4-FFF2-40B4-BE49-F238E27FC236}">
                    <a16:creationId xmlns:a16="http://schemas.microsoft.com/office/drawing/2014/main" id="{389217EF-0868-854A-A9EA-7B471E9C77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43842" y="1705005"/>
                <a:ext cx="7856316" cy="4114800"/>
              </a:xfrm>
              <a:blipFill>
                <a:blip r:embed="rId5"/>
                <a:stretch>
                  <a:fillRect t="-308" r="-1131"/>
                </a:stretch>
              </a:blipFill>
            </p:spPr>
            <p:txBody>
              <a:bodyPr/>
              <a:lstStyle/>
              <a:p>
                <a:r>
                  <a:rPr lang="ru-K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D71BF1BD-AADE-7A45-BD59-32B1A540C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72"/>
    </mc:Choice>
    <mc:Fallback xmlns="">
      <p:transition spd="slow" advTm="69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21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101376" y="0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2294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Future Work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89217EF-0868-854A-A9EA-7B471E9C7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842" y="1705005"/>
            <a:ext cx="7856316" cy="4114800"/>
          </a:xfrm>
        </p:spPr>
        <p:txBody>
          <a:bodyPr/>
          <a:lstStyle/>
          <a:p>
            <a:pPr>
              <a:spcBef>
                <a:spcPts val="1032"/>
              </a:spcBef>
            </a:pPr>
            <a:r>
              <a:rPr lang="en-US" sz="2000" dirty="0"/>
              <a:t>Kinetic modeling study: chemical kinetic model to study reaction of H</a:t>
            </a:r>
            <a:r>
              <a:rPr lang="en-US" sz="2000" baseline="-25000" dirty="0"/>
              <a:t>2</a:t>
            </a:r>
            <a:r>
              <a:rPr lang="en-US" sz="2000" dirty="0"/>
              <a:t>S with scavengers;</a:t>
            </a:r>
          </a:p>
          <a:p>
            <a:pPr>
              <a:spcBef>
                <a:spcPts val="1032"/>
              </a:spcBef>
            </a:pPr>
            <a:r>
              <a:rPr lang="en-US" sz="2000" dirty="0"/>
              <a:t>Validate model by comparing the outputs with the data reported in the literature;</a:t>
            </a:r>
          </a:p>
          <a:p>
            <a:pPr>
              <a:spcBef>
                <a:spcPts val="1032"/>
              </a:spcBef>
            </a:pPr>
            <a:r>
              <a:rPr lang="en-US" sz="2000" dirty="0"/>
              <a:t>Compositional reservoir modeling coupled with kinetic model to estimate the effectiveness of downhole removal of H</a:t>
            </a:r>
            <a:r>
              <a:rPr lang="en-US" sz="2000" baseline="-25000" dirty="0"/>
              <a:t>2</a:t>
            </a:r>
            <a:r>
              <a:rPr lang="en-US" sz="2000" dirty="0"/>
              <a:t>S.</a:t>
            </a:r>
          </a:p>
          <a:p>
            <a:endParaRPr lang="ru-KZ" sz="1800" dirty="0"/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7EC6E438-3F5C-F34F-AA55-A6F9A0148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1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02"/>
    </mc:Choice>
    <mc:Fallback xmlns="">
      <p:transition spd="slow" advTm="26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22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101376" y="0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82FE298-66A2-134D-90F3-1C242A90E8DD}"/>
              </a:ext>
            </a:extLst>
          </p:cNvPr>
          <p:cNvSpPr/>
          <p:nvPr/>
        </p:nvSpPr>
        <p:spPr>
          <a:xfrm>
            <a:off x="2530539" y="3336575"/>
            <a:ext cx="4057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Questions?</a:t>
            </a:r>
            <a:endParaRPr lang="ru-RU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6E6F493-EF99-574F-8B04-C622F5E6FE05}"/>
              </a:ext>
            </a:extLst>
          </p:cNvPr>
          <p:cNvSpPr/>
          <p:nvPr/>
        </p:nvSpPr>
        <p:spPr>
          <a:xfrm>
            <a:off x="2626657" y="2570045"/>
            <a:ext cx="3877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 you!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FEE35440-BBB6-D343-A02B-79B0225D1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6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6"/>
    </mc:Choice>
    <mc:Fallback xmlns="">
      <p:transition spd="slow" advTm="7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3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5521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Physical characteristics of H</a:t>
            </a:r>
            <a:r>
              <a:rPr lang="en-US" sz="2800" b="1" baseline="-25000" dirty="0">
                <a:solidFill>
                  <a:srgbClr val="000000"/>
                </a:solidFill>
              </a:rPr>
              <a:t>2</a:t>
            </a:r>
            <a:r>
              <a:rPr lang="en-US" sz="2800" b="1" dirty="0">
                <a:solidFill>
                  <a:srgbClr val="000000"/>
                </a:solidFill>
              </a:rPr>
              <a:t>S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0D1D73-E68A-0942-AA07-8585210C210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B747107C-F0CC-8347-8440-7CC11B51476A}"/>
                  </a:ext>
                </a:extLst>
              </p:cNvPr>
              <p:cNvSpPr/>
              <p:nvPr/>
            </p:nvSpPr>
            <p:spPr>
              <a:xfrm>
                <a:off x="655640" y="3578633"/>
                <a:ext cx="3971471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𝐻</m:t>
                      </m:r>
                      <m:sSup>
                        <m:sSup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𝑝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</m:sSub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=6.9</m:t>
                      </m:r>
                    </m:oMath>
                  </m:oMathPara>
                </a14:m>
                <a:endParaRPr lang="ru-RU" sz="1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ru-RU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ru-RU" sz="1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𝐻</m:t>
                      </m:r>
                      <m:sSup>
                        <m:sSup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2−</m:t>
                          </m:r>
                        </m:sup>
                      </m:sSup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</m:sSub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=19</m:t>
                      </m:r>
                    </m:oMath>
                  </m:oMathPara>
                </a14:m>
                <a:endParaRPr lang="ru-RU" sz="1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B747107C-F0CC-8347-8440-7CC11B5147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40" y="3578633"/>
                <a:ext cx="3971471" cy="8617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" name="Объект 11">
            <a:extLst>
              <a:ext uri="{FF2B5EF4-FFF2-40B4-BE49-F238E27FC236}">
                <a16:creationId xmlns:a16="http://schemas.microsoft.com/office/drawing/2014/main" id="{352119B7-2BD6-BB4D-B407-05B028110A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610776"/>
              </p:ext>
            </p:extLst>
          </p:nvPr>
        </p:nvGraphicFramePr>
        <p:xfrm>
          <a:off x="5181376" y="2061855"/>
          <a:ext cx="3685130" cy="27999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2207">
                  <a:extLst>
                    <a:ext uri="{9D8B030D-6E8A-4147-A177-3AD203B41FA5}">
                      <a16:colId xmlns:a16="http://schemas.microsoft.com/office/drawing/2014/main" val="561599477"/>
                    </a:ext>
                  </a:extLst>
                </a:gridCol>
                <a:gridCol w="742923">
                  <a:extLst>
                    <a:ext uri="{9D8B030D-6E8A-4147-A177-3AD203B41FA5}">
                      <a16:colId xmlns:a16="http://schemas.microsoft.com/office/drawing/2014/main" val="1767481651"/>
                    </a:ext>
                  </a:extLst>
                </a:gridCol>
              </a:tblGrid>
              <a:tr h="399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Parameter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Value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038280"/>
                  </a:ext>
                </a:extLst>
              </a:tr>
              <a:tr h="399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Molecular weight, g/g-</a:t>
                      </a:r>
                      <a:r>
                        <a:rPr lang="en-US" sz="1400" dirty="0" err="1">
                          <a:effectLst/>
                        </a:rPr>
                        <a:t>mol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34.1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466090"/>
                  </a:ext>
                </a:extLst>
              </a:tr>
              <a:tr h="399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Kinetic diameter, pm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360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689595"/>
                  </a:ext>
                </a:extLst>
              </a:tr>
              <a:tr h="399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Vapor pressure, mm Hg at 25</a:t>
                      </a:r>
                      <a:r>
                        <a:rPr lang="en-US" sz="1400" dirty="0">
                          <a:effectLst/>
                          <a:sym typeface="Symbol" pitchFamily="2" charset="2"/>
                        </a:rPr>
                        <a:t></a:t>
                      </a:r>
                      <a:r>
                        <a:rPr lang="en-US" sz="1400" dirty="0">
                          <a:effectLst/>
                        </a:rPr>
                        <a:t>C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15 600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964128"/>
                  </a:ext>
                </a:extLst>
              </a:tr>
              <a:tr h="399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Density, g/mL at 0</a:t>
                      </a:r>
                      <a:r>
                        <a:rPr lang="en-US" sz="1400" dirty="0">
                          <a:effectLst/>
                          <a:sym typeface="Symbol" pitchFamily="2" charset="2"/>
                        </a:rPr>
                        <a:t></a:t>
                      </a:r>
                      <a:r>
                        <a:rPr lang="en-US" sz="1400" dirty="0">
                          <a:effectLst/>
                        </a:rPr>
                        <a:t>C, 760 mm Hg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1.5392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167488"/>
                  </a:ext>
                </a:extLst>
              </a:tr>
              <a:tr h="399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Boiling point, </a:t>
                      </a:r>
                      <a:r>
                        <a:rPr lang="en-US" sz="1400" dirty="0">
                          <a:effectLst/>
                          <a:sym typeface="Symbol" pitchFamily="2" charset="2"/>
                        </a:rPr>
                        <a:t></a:t>
                      </a:r>
                      <a:r>
                        <a:rPr lang="en-US" sz="1400" dirty="0">
                          <a:effectLst/>
                        </a:rPr>
                        <a:t>C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-60.33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685235"/>
                  </a:ext>
                </a:extLst>
              </a:tr>
              <a:tr h="399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Water solubility, mg/L at 20 </a:t>
                      </a:r>
                      <a:r>
                        <a:rPr lang="en-US" sz="1400" dirty="0">
                          <a:effectLst/>
                          <a:sym typeface="Symbol" pitchFamily="2" charset="2"/>
                        </a:rPr>
                        <a:t></a:t>
                      </a:r>
                      <a:r>
                        <a:rPr lang="en-US" sz="1400" dirty="0">
                          <a:effectLst/>
                        </a:rPr>
                        <a:t>C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3980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6030"/>
                  </a:ext>
                </a:extLst>
              </a:tr>
            </a:tbl>
          </a:graphicData>
        </a:graphic>
      </p:graphicFrame>
      <p:sp>
        <p:nvSpPr>
          <p:cNvPr id="27" name="Объект 2">
            <a:extLst>
              <a:ext uri="{FF2B5EF4-FFF2-40B4-BE49-F238E27FC236}">
                <a16:creationId xmlns:a16="http://schemas.microsoft.com/office/drawing/2014/main" id="{3DEBDB45-E69C-5542-AF0C-74A52A631C82}"/>
              </a:ext>
            </a:extLst>
          </p:cNvPr>
          <p:cNvSpPr txBox="1">
            <a:spLocks/>
          </p:cNvSpPr>
          <p:nvPr/>
        </p:nvSpPr>
        <p:spPr>
          <a:xfrm>
            <a:off x="101376" y="2061855"/>
            <a:ext cx="5080000" cy="35201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kern="0" dirty="0"/>
              <a:t>Weak acid partially dissociating into bisulfide and sulfide ions: </a:t>
            </a:r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ru-RU" kern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41512-BFBF-064A-84D9-3DD37D1E77DF}"/>
              </a:ext>
            </a:extLst>
          </p:cNvPr>
          <p:cNvSpPr txBox="1"/>
          <p:nvPr/>
        </p:nvSpPr>
        <p:spPr>
          <a:xfrm>
            <a:off x="6470360" y="4914098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Obakore</a:t>
            </a:r>
            <a:r>
              <a:rPr lang="en-US" sz="1400" dirty="0"/>
              <a:t>, 2017</a:t>
            </a:r>
            <a:endParaRPr lang="ru-RU" sz="2000" dirty="0"/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FDA24DE5-BD5A-0244-93C9-5D55140AF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9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15"/>
    </mc:Choice>
    <mc:Fallback xmlns="">
      <p:transition spd="slow" advTm="30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4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2773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Sources of H</a:t>
            </a:r>
            <a:r>
              <a:rPr lang="en-US" sz="2800" b="1" baseline="-25000" dirty="0">
                <a:solidFill>
                  <a:srgbClr val="000000"/>
                </a:solidFill>
              </a:rPr>
              <a:t>2</a:t>
            </a:r>
            <a:r>
              <a:rPr lang="en-US" sz="2800" b="1" dirty="0">
                <a:solidFill>
                  <a:srgbClr val="000000"/>
                </a:solidFill>
              </a:rPr>
              <a:t>S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0D1D73-E68A-0942-AA07-8585210C2101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35502B1E-8AF9-504B-B5F2-9F18BD886C17}"/>
              </a:ext>
            </a:extLst>
          </p:cNvPr>
          <p:cNvSpPr txBox="1">
            <a:spLocks/>
          </p:cNvSpPr>
          <p:nvPr/>
        </p:nvSpPr>
        <p:spPr>
          <a:xfrm>
            <a:off x="199951" y="1451646"/>
            <a:ext cx="4597336" cy="4214117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pitchFamily="-110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kern="0" dirty="0"/>
              <a:t>bacterial </a:t>
            </a:r>
            <a:r>
              <a:rPr lang="en-US" kern="0" dirty="0" err="1"/>
              <a:t>sulphate</a:t>
            </a:r>
            <a:r>
              <a:rPr lang="en-US" kern="0" dirty="0"/>
              <a:t> reduction (BSR); (at temperature from 0</a:t>
            </a:r>
            <a:r>
              <a:rPr lang="en-US" kern="0" dirty="0">
                <a:sym typeface="Symbol" pitchFamily="2" charset="2"/>
              </a:rPr>
              <a:t></a:t>
            </a:r>
            <a:r>
              <a:rPr lang="en-US" kern="0" dirty="0"/>
              <a:t>C</a:t>
            </a:r>
            <a:r>
              <a:rPr lang="ru-RU" kern="0" dirty="0"/>
              <a:t> </a:t>
            </a:r>
            <a:r>
              <a:rPr lang="en-US" kern="0" dirty="0"/>
              <a:t> up to about 60-80</a:t>
            </a:r>
            <a:r>
              <a:rPr lang="en-US" kern="0" dirty="0">
                <a:sym typeface="Symbol" pitchFamily="2" charset="2"/>
              </a:rPr>
              <a:t></a:t>
            </a:r>
            <a:r>
              <a:rPr lang="en-US" kern="0" dirty="0"/>
              <a:t>C</a:t>
            </a:r>
            <a:r>
              <a:rPr lang="ru-RU" kern="0" dirty="0"/>
              <a:t> </a:t>
            </a:r>
            <a:r>
              <a:rPr lang="en-US" kern="0" dirty="0"/>
              <a:t>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kern="0" dirty="0"/>
              <a:t>thermochemical </a:t>
            </a:r>
            <a:r>
              <a:rPr lang="en-US" kern="0" dirty="0" err="1"/>
              <a:t>sulphate</a:t>
            </a:r>
            <a:r>
              <a:rPr lang="en-US" kern="0" dirty="0"/>
              <a:t> reduction (TSR); (at temperature of about 100 -140</a:t>
            </a:r>
            <a:r>
              <a:rPr lang="en-US" kern="0" dirty="0">
                <a:sym typeface="Symbol" pitchFamily="2" charset="2"/>
              </a:rPr>
              <a:t></a:t>
            </a:r>
            <a:r>
              <a:rPr lang="en-US" kern="0" dirty="0"/>
              <a:t>C</a:t>
            </a:r>
            <a:r>
              <a:rPr lang="ru-RU" kern="0" dirty="0"/>
              <a:t> </a:t>
            </a:r>
            <a:r>
              <a:rPr lang="en-US" kern="0" dirty="0"/>
              <a:t> and depth greater than 4000 m) </a:t>
            </a:r>
            <a:r>
              <a:rPr lang="en-US" sz="2900" kern="0" dirty="0"/>
              <a:t>(</a:t>
            </a:r>
            <a:r>
              <a:rPr lang="en-US" sz="2900" kern="0" dirty="0" err="1"/>
              <a:t>Mariott</a:t>
            </a:r>
            <a:r>
              <a:rPr lang="en-US" sz="2900" kern="0" dirty="0"/>
              <a:t>, 2015)</a:t>
            </a:r>
          </a:p>
          <a:p>
            <a:pPr algn="l"/>
            <a:endParaRPr lang="en-US" kern="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kern="0" dirty="0"/>
              <a:t>thermal decomposition of organic </a:t>
            </a:r>
            <a:r>
              <a:rPr lang="en-US" kern="0" dirty="0" err="1"/>
              <a:t>sulphur</a:t>
            </a:r>
            <a:r>
              <a:rPr lang="en-US" kern="0" dirty="0"/>
              <a:t> compounds; </a:t>
            </a:r>
            <a:r>
              <a:rPr lang="en-US" sz="2900" kern="0" dirty="0"/>
              <a:t>(Hoffmann, 1995 )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kern="0" dirty="0"/>
              <a:t>reaction of elemental </a:t>
            </a:r>
            <a:r>
              <a:rPr lang="en-US" kern="0" dirty="0" err="1"/>
              <a:t>sulphur</a:t>
            </a:r>
            <a:r>
              <a:rPr lang="en-US" kern="0" dirty="0"/>
              <a:t> with organic matter;</a:t>
            </a:r>
            <a:endParaRPr lang="ru-RU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7660E40F-39D6-A946-A690-4FC6BE889585}"/>
                  </a:ext>
                </a:extLst>
              </p:cNvPr>
              <p:cNvSpPr/>
              <p:nvPr/>
            </p:nvSpPr>
            <p:spPr>
              <a:xfrm>
                <a:off x="4106201" y="1399766"/>
                <a:ext cx="6096000" cy="83362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𝐻𝑦𝑑𝑟𝑜𝑐𝑎𝑟𝑏𝑜𝑛</m:t>
                      </m:r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sSubSup>
                        <m:sSubSup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𝑉𝐹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𝑎𝑙𝑡𝑒𝑟𝑒𝑑</m:t>
                      </m:r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h𝑦𝑑𝑟𝑜𝑐𝑎𝑟𝑏𝑜𝑛</m:t>
                      </m:r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𝐻𝐶</m:t>
                      </m:r>
                      <m:sSubSup>
                        <m:sSubSup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d>
                        <m:d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ru-RU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sSup>
                        <m:sSup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ru-RU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7660E40F-39D6-A946-A690-4FC6BE8895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201" y="1399766"/>
                <a:ext cx="6096000" cy="833626"/>
              </a:xfrm>
              <a:prstGeom prst="rect">
                <a:avLst/>
              </a:prstGeom>
              <a:blipFill>
                <a:blip r:embed="rId5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D86B935-1A3E-A04E-94A7-00858C1D5BD3}"/>
              </a:ext>
            </a:extLst>
          </p:cNvPr>
          <p:cNvSpPr/>
          <p:nvPr/>
        </p:nvSpPr>
        <p:spPr>
          <a:xfrm>
            <a:off x="3759610" y="586809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VFA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ru-RU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Volatile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Fatty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Acids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acetic,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proprionic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and butyric acids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9CE99F8C-EC66-1543-9D80-6D00A8729417}"/>
                  </a:ext>
                </a:extLst>
              </p:cNvPr>
              <p:cNvSpPr/>
              <p:nvPr/>
            </p:nvSpPr>
            <p:spPr>
              <a:xfrm>
                <a:off x="3724414" y="2452768"/>
                <a:ext cx="6096000" cy="105490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ru-RU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𝑥𝐶𝑎𝑆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</m:sub>
                      </m:sSub>
                    </m:oMath>
                  </m:oMathPara>
                </a14:m>
                <a:endParaRPr lang="en-US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skw"/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𝑥𝐶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skw"/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skw"/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𝑥𝐶𝑎𝐶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9CE99F8C-EC66-1543-9D80-6D00A87294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414" y="2452768"/>
                <a:ext cx="6096000" cy="1054904"/>
              </a:xfrm>
              <a:prstGeom prst="rect">
                <a:avLst/>
              </a:prstGeom>
              <a:blipFill>
                <a:blip r:embed="rId6"/>
                <a:stretch>
                  <a:fillRect t="-44048" b="-6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E15AD8E0-8B41-B84A-A617-3FB86A88C93B}"/>
                  </a:ext>
                </a:extLst>
              </p:cNvPr>
              <p:cNvSpPr/>
              <p:nvPr/>
            </p:nvSpPr>
            <p:spPr>
              <a:xfrm>
                <a:off x="4252090" y="4846008"/>
                <a:ext cx="5372100" cy="584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+1.33</m:t>
                      </m:r>
                      <m:d>
                        <m:d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ru-RU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e>
                      </m:d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+2.66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+1.33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→4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+1.33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𝐻𝐶</m:t>
                      </m:r>
                      <m:sSubSup>
                        <m:sSubSup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ru-RU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E15AD8E0-8B41-B84A-A617-3FB86A88C9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090" y="4846008"/>
                <a:ext cx="5372100" cy="584071"/>
              </a:xfrm>
              <a:prstGeom prst="rect">
                <a:avLst/>
              </a:prstGeom>
              <a:blipFill>
                <a:blip r:embed="rId7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AB46DD50-5F9F-8B44-8230-547FEB7DEFA1}"/>
                  </a:ext>
                </a:extLst>
              </p:cNvPr>
              <p:cNvSpPr/>
              <p:nvPr/>
            </p:nvSpPr>
            <p:spPr>
              <a:xfrm>
                <a:off x="4817079" y="3942461"/>
                <a:ext cx="424212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𝑅𝐶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𝑆𝑆𝐶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𝑅𝐶𝐻</m:t>
                      </m:r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𝐶𝐻𝑅</m:t>
                      </m:r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ru-RU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AB46DD50-5F9F-8B44-8230-547FEB7DEF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079" y="3942461"/>
                <a:ext cx="4242122" cy="338554"/>
              </a:xfrm>
              <a:prstGeom prst="rect">
                <a:avLst/>
              </a:prstGeom>
              <a:blipFill>
                <a:blip r:embed="rId8"/>
                <a:stretch>
                  <a:fillRect t="-100000" b="-17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6152386F-B99A-F348-BDA0-C54397310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0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78"/>
    </mc:Choice>
    <mc:Fallback xmlns="">
      <p:transition spd="slow" advTm="63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54201" y="6316441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5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3951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Sources of H</a:t>
            </a:r>
            <a:r>
              <a:rPr lang="en-US" sz="2800" b="1" baseline="-25000" dirty="0">
                <a:solidFill>
                  <a:srgbClr val="000000"/>
                </a:solidFill>
              </a:rPr>
              <a:t>2</a:t>
            </a:r>
            <a:r>
              <a:rPr lang="en-US" sz="2800" b="1" dirty="0">
                <a:solidFill>
                  <a:srgbClr val="000000"/>
                </a:solidFill>
              </a:rPr>
              <a:t>S cont’d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Объект 3">
                <a:extLst>
                  <a:ext uri="{FF2B5EF4-FFF2-40B4-BE49-F238E27FC236}">
                    <a16:creationId xmlns:a16="http://schemas.microsoft.com/office/drawing/2014/main" id="{60AC1E36-99AE-DB43-965A-D4C7A9551C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376" y="1267953"/>
                <a:ext cx="8097077" cy="420848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ヒラギノ角ゴ Pro W3" pitchFamily="-110" charset="-128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ヒラギノ角ゴ Pro W3" pitchFamily="-110" charset="-128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ヒラギノ角ゴ Pro W3" pitchFamily="-110" charset="-128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ヒラギノ角ゴ Pro W3" pitchFamily="-110" charset="-128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ヒラギノ角ゴ Pro W3" pitchFamily="-110" charset="-128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Acidizing process: </a:t>
                </a:r>
              </a:p>
              <a:p>
                <a:pPr marL="31750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 - dissolution of iron sulfide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𝐹𝑒𝑆</m:t>
                      </m:r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kumimoji="0" lang="ru-RU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kumimoji="0" lang="ru-RU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ru-RU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Sea-water flood: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source of sulfate ions that may be converted to H</a:t>
                </a:r>
                <a:r>
                  <a: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2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S;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Thermal recovery:</a:t>
                </a:r>
              </a:p>
              <a:p>
                <a:pPr marL="490538" marR="0" lvl="0" indent="-2349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481013" algn="l"/>
                  </a:tabLst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 - high temperature (from 200 C up to 350 C) induces TSR reaction; </a:t>
                </a:r>
              </a:p>
              <a:p>
                <a:pPr marL="490538" marR="0" lvl="0" indent="-2349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481013" algn="l"/>
                  </a:tabLst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 - thermal decomposition reactions of organosulfur compound;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Hydraulic fracturing: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the additives (e.g. </a:t>
                </a:r>
                <a:r>
                  <a:rPr kumimoji="0" lang="ru-RU" sz="18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sodium</a:t>
                </a:r>
                <a:r>
                  <a:rPr kumimoji="0" lang="ru-RU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 </a:t>
                </a:r>
                <a:r>
                  <a:rPr kumimoji="0" lang="ru-RU" sz="18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dodecyl</a:t>
                </a:r>
                <a:r>
                  <a:rPr kumimoji="0" lang="ru-RU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 </a:t>
                </a:r>
                <a:r>
                  <a:rPr kumimoji="0" lang="ru-RU" sz="18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sulfate</a:t>
                </a:r>
                <a:r>
                  <a:rPr kumimoji="0" lang="ru-RU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 </a:t>
                </a:r>
                <a:r>
                  <a:rPr kumimoji="0" lang="en-US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(SDS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),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Mariott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ヒラギノ角ゴ Pro W3"/>
                  </a:rPr>
                  <a:t> (2015)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ru-RU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/>
                </a:endParaRPr>
              </a:p>
            </p:txBody>
          </p:sp>
        </mc:Choice>
        <mc:Fallback xmlns="">
          <p:sp>
            <p:nvSpPr>
              <p:cNvPr id="21" name="Объект 3">
                <a:extLst>
                  <a:ext uri="{FF2B5EF4-FFF2-40B4-BE49-F238E27FC236}">
                    <a16:creationId xmlns:a16="http://schemas.microsoft.com/office/drawing/2014/main" id="{60AC1E36-99AE-DB43-965A-D4C7A9551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6" y="1267953"/>
                <a:ext cx="8097077" cy="4208480"/>
              </a:xfrm>
              <a:prstGeom prst="rect">
                <a:avLst/>
              </a:prstGeom>
              <a:blipFill>
                <a:blip r:embed="rId5"/>
                <a:stretch>
                  <a:fillRect l="-469" t="-6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A44DDE58-A241-DA4C-A31E-8C6F5AF8701D}"/>
                  </a:ext>
                </a:extLst>
              </p:cNvPr>
              <p:cNvSpPr/>
              <p:nvPr/>
            </p:nvSpPr>
            <p:spPr>
              <a:xfrm>
                <a:off x="932763" y="4775194"/>
                <a:ext cx="7560129" cy="81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</m:t>
                      </m:r>
                      <m:sSub>
                        <m:sSubPr>
                          <m:ctrlP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sub>
                      </m:sSub>
                      <m:r>
                        <a:rPr lang="ru-RU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ru-RU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skw"/>
                          <m:ctrlP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ru-RU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ru-RU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𝑁𝑎𝐻𝐶</m:t>
                      </m:r>
                      <m:sSub>
                        <m:sSubPr>
                          <m:ctrlP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ru-RU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ru-RU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skw"/>
                          <m:ctrlP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ru-RU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skw"/>
                          <m:ctrlP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ru-RU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𝑂𝐻</m:t>
                      </m:r>
                      <m:r>
                        <a:rPr lang="ru-RU" sz="1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skw"/>
                          <m:ctrlP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sSub>
                        <m:sSubPr>
                          <m:ctrlP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ru-RU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𝑂𝐻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A44DDE58-A241-DA4C-A31E-8C6F5AF870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63" y="4775194"/>
                <a:ext cx="7560129" cy="816249"/>
              </a:xfrm>
              <a:prstGeom prst="rect">
                <a:avLst/>
              </a:prstGeom>
              <a:blipFill>
                <a:blip r:embed="rId6"/>
                <a:stretch>
                  <a:fillRect t="-61538" b="-984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BEF7E077-230F-B746-A646-E717BE62B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9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44"/>
    </mc:Choice>
    <mc:Fallback xmlns="">
      <p:transition spd="slow" advTm="45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0954F7C3-5E36-504D-8108-BD9969A24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093" y="2234388"/>
            <a:ext cx="3810000" cy="41148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/>
              <a:t>Non-regenerative</a:t>
            </a:r>
          </a:p>
          <a:p>
            <a:pPr marL="0" indent="0">
              <a:buNone/>
            </a:pPr>
            <a:endParaRPr lang="en-US" dirty="0"/>
          </a:p>
          <a:p>
            <a:pPr marL="490538" indent="-455613">
              <a:lnSpc>
                <a:spcPct val="120000"/>
              </a:lnSpc>
            </a:pPr>
            <a:r>
              <a:rPr lang="en-US" b="1" dirty="0"/>
              <a:t>Solid, basic metallic compounds </a:t>
            </a:r>
            <a:r>
              <a:rPr lang="en-US" dirty="0"/>
              <a:t>(iron sponge);</a:t>
            </a:r>
          </a:p>
          <a:p>
            <a:pPr marL="490538" indent="-455613">
              <a:lnSpc>
                <a:spcPct val="120000"/>
              </a:lnSpc>
            </a:pPr>
            <a:r>
              <a:rPr lang="en-US" b="1" dirty="0"/>
              <a:t>Oxidizing chemicals;</a:t>
            </a:r>
          </a:p>
          <a:p>
            <a:pPr marL="490538" indent="-455613">
              <a:lnSpc>
                <a:spcPct val="120000"/>
              </a:lnSpc>
            </a:pPr>
            <a:r>
              <a:rPr lang="en-US" b="1" dirty="0"/>
              <a:t>Aldehydes</a:t>
            </a:r>
            <a:r>
              <a:rPr lang="en-US" dirty="0"/>
              <a:t> and aldehyde-related products;</a:t>
            </a:r>
          </a:p>
          <a:p>
            <a:pPr marL="490538" indent="-455613">
              <a:lnSpc>
                <a:spcPct val="120000"/>
              </a:lnSpc>
            </a:pPr>
            <a:r>
              <a:rPr lang="en-US" b="1" dirty="0" err="1"/>
              <a:t>Triazines</a:t>
            </a:r>
            <a:r>
              <a:rPr lang="en-US" dirty="0"/>
              <a:t> - reaction products of aldehydes and amines, including;</a:t>
            </a:r>
          </a:p>
          <a:p>
            <a:pPr marL="490538" indent="-455613">
              <a:lnSpc>
                <a:spcPct val="120000"/>
              </a:lnSpc>
            </a:pPr>
            <a:r>
              <a:rPr lang="en-US" b="1" dirty="0"/>
              <a:t>Metal carboxylates and chelates. 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2033015F-AC19-6042-972B-B979396FF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6422" y="2182697"/>
            <a:ext cx="3810000" cy="41148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700" b="1" dirty="0"/>
              <a:t>Regenerative</a:t>
            </a:r>
          </a:p>
          <a:p>
            <a:pPr marL="0" indent="0">
              <a:buNone/>
            </a:pPr>
            <a:endParaRPr lang="en-US" sz="2700" b="1" dirty="0"/>
          </a:p>
          <a:p>
            <a:pPr marL="490538" indent="-455613">
              <a:lnSpc>
                <a:spcPct val="120000"/>
              </a:lnSpc>
            </a:pPr>
            <a:r>
              <a:rPr lang="en-US" sz="2900" b="1" dirty="0"/>
              <a:t>Aqueous amines (</a:t>
            </a:r>
            <a:r>
              <a:rPr lang="en-US" sz="2900" b="1" dirty="0" err="1"/>
              <a:t>alkanolamines</a:t>
            </a:r>
            <a:r>
              <a:rPr lang="en-US" sz="2900" b="1" dirty="0"/>
              <a:t>) </a:t>
            </a:r>
          </a:p>
          <a:p>
            <a:pPr marL="490538" lvl="0" indent="-455613">
              <a:lnSpc>
                <a:spcPct val="120000"/>
              </a:lnSpc>
            </a:pPr>
            <a:r>
              <a:rPr lang="en-US" sz="2900" b="1" dirty="0"/>
              <a:t>Physical solvents </a:t>
            </a:r>
            <a:r>
              <a:rPr lang="en-US" sz="2900" dirty="0"/>
              <a:t>- methanol and glycols follow Henry’s law for dissolution of the H</a:t>
            </a:r>
            <a:r>
              <a:rPr lang="en-US" sz="2900" baseline="-25000" dirty="0"/>
              <a:t>2</a:t>
            </a:r>
            <a:r>
              <a:rPr lang="en-US" sz="2900" dirty="0"/>
              <a:t>S;</a:t>
            </a:r>
          </a:p>
          <a:p>
            <a:pPr marL="490538" indent="-455613">
              <a:lnSpc>
                <a:spcPct val="120000"/>
              </a:lnSpc>
            </a:pPr>
            <a:r>
              <a:rPr lang="en-US" sz="2900" b="1" dirty="0"/>
              <a:t>Membranes </a:t>
            </a:r>
            <a:r>
              <a:rPr lang="en-US" sz="2900" dirty="0"/>
              <a:t>- based on the principle that different gases permeate at different rates due to differences in diffusivity and solubility;</a:t>
            </a:r>
          </a:p>
          <a:p>
            <a:pPr marL="490538" indent="-455613">
              <a:lnSpc>
                <a:spcPct val="120000"/>
              </a:lnSpc>
            </a:pPr>
            <a:r>
              <a:rPr lang="en-US" sz="2900" b="1" dirty="0"/>
              <a:t>Ionic liquids </a:t>
            </a:r>
            <a:r>
              <a:rPr lang="en-US" sz="2900" dirty="0"/>
              <a:t>- molten salts </a:t>
            </a:r>
            <a:r>
              <a:rPr lang="en" sz="2900" dirty="0"/>
              <a:t>consisting of large organic cations and organic or inorganic anions</a:t>
            </a:r>
            <a:r>
              <a:rPr lang="en-US" sz="2900" dirty="0"/>
              <a:t> </a:t>
            </a: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6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5378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Hydrogen Sulfide Scavengers 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D9BFE-A41D-1144-B26D-C2B9378F58A0}"/>
              </a:ext>
            </a:extLst>
          </p:cNvPr>
          <p:cNvSpPr txBox="1"/>
          <p:nvPr/>
        </p:nvSpPr>
        <p:spPr>
          <a:xfrm>
            <a:off x="544799" y="1244009"/>
            <a:ext cx="8056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Gas sweetening  -  removal of acid gas components from sour gas streams based upon physical or chemical absorption (to liquid) or adsorption (solid) </a:t>
            </a:r>
          </a:p>
          <a:p>
            <a:r>
              <a:rPr lang="en-US" sz="1800" dirty="0"/>
              <a:t> </a:t>
            </a:r>
            <a:endParaRPr lang="ru-RU" sz="1800" dirty="0"/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944D4BDA-B650-C146-BAD8-F0C9BDB39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17"/>
    </mc:Choice>
    <mc:Fallback xmlns="">
      <p:transition spd="slow" advTm="79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04E67A3-1512-764C-B37D-E11BFC5E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14" y="862602"/>
            <a:ext cx="7772400" cy="1143000"/>
          </a:xfrm>
        </p:spPr>
        <p:txBody>
          <a:bodyPr/>
          <a:lstStyle/>
          <a:p>
            <a:r>
              <a:rPr lang="en-US" sz="3200" dirty="0"/>
              <a:t>Solid scavengers: Metal-based processes</a:t>
            </a:r>
            <a:br>
              <a:rPr lang="en-US" sz="3200" dirty="0"/>
            </a:br>
            <a:endParaRPr lang="ru-RU" sz="320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5C5DF125-EDF0-4F45-A8D4-D5FB9B38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44579"/>
            <a:ext cx="7772400" cy="4351421"/>
          </a:xfrm>
        </p:spPr>
        <p:txBody>
          <a:bodyPr>
            <a:normAutofit/>
          </a:bodyPr>
          <a:lstStyle/>
          <a:p>
            <a:r>
              <a:rPr lang="en-US" sz="1900" dirty="0"/>
              <a:t>Generally zinc- or iron-based materials</a:t>
            </a:r>
          </a:p>
          <a:p>
            <a:r>
              <a:rPr lang="en-US" sz="1900" dirty="0"/>
              <a:t>Reaction product with iron (II,III) oxide  - iron pyrite (FeS</a:t>
            </a:r>
            <a:r>
              <a:rPr lang="en-US" sz="1900" baseline="-25000" dirty="0"/>
              <a:t>2</a:t>
            </a:r>
            <a:r>
              <a:rPr lang="en-US" sz="1900" dirty="0"/>
              <a:t>):</a:t>
            </a:r>
          </a:p>
          <a:p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r>
              <a:rPr lang="en-US" sz="1900" dirty="0"/>
              <a:t>Trivalent iron oxidize some of the </a:t>
            </a:r>
            <a:r>
              <a:rPr lang="en-US" sz="1900" dirty="0" err="1"/>
              <a:t>sulphide</a:t>
            </a:r>
            <a:r>
              <a:rPr lang="en-US" sz="1900" dirty="0"/>
              <a:t> to elemental Sulphur: </a:t>
            </a:r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r>
              <a:rPr lang="en-US" sz="1900" dirty="0"/>
              <a:t>Water- and oil-soluble metal chelates (carboxylate groups )  - for treating drilling fluids</a:t>
            </a:r>
          </a:p>
          <a:p>
            <a:endParaRPr lang="ru-RU" sz="1900" dirty="0"/>
          </a:p>
          <a:p>
            <a:endParaRPr lang="ru-RU" dirty="0"/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7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5378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Hydrogen Sulfide Scavengers 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106A0A4B-A0D1-2D4C-B502-709BE1DE8E7B}"/>
                  </a:ext>
                </a:extLst>
              </p:cNvPr>
              <p:cNvSpPr/>
              <p:nvPr/>
            </p:nvSpPr>
            <p:spPr>
              <a:xfrm>
                <a:off x="2845403" y="2580544"/>
                <a:ext cx="4071243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𝐹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+6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→3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𝐹𝑒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+4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ru-RU" sz="1800" dirty="0"/>
              </a:p>
            </p:txBody>
          </p:sp>
        </mc:Choice>
        <mc:Fallback xmlns="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106A0A4B-A0D1-2D4C-B502-709BE1DE8E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403" y="2580544"/>
                <a:ext cx="407124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E1A548F1-3FFA-A643-8DA3-F5EA6ABA4249}"/>
                  </a:ext>
                </a:extLst>
              </p:cNvPr>
              <p:cNvSpPr/>
              <p:nvPr/>
            </p:nvSpPr>
            <p:spPr>
              <a:xfrm>
                <a:off x="3372678" y="3710758"/>
                <a:ext cx="318052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  <a:tabLst>
                    <a:tab pos="821690" algn="l"/>
                  </a:tabLst>
                </a:pPr>
                <a:r>
                  <a:rPr lang="en-US" sz="18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2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+++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ru-RU" sz="1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E1A548F1-3FFA-A643-8DA3-F5EA6ABA42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678" y="3710758"/>
                <a:ext cx="3180522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1DF26E24-C650-064C-9B8F-606CB4A00402}"/>
                  </a:ext>
                </a:extLst>
              </p:cNvPr>
              <p:cNvSpPr/>
              <p:nvPr/>
            </p:nvSpPr>
            <p:spPr>
              <a:xfrm>
                <a:off x="3614169" y="4120476"/>
                <a:ext cx="29124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𝐹𝑒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ru-RU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</a:rPr>
                                <m:t>𝐼𝐼𝐼</m:t>
                              </m:r>
                            </m:e>
                          </m:d>
                        </m:e>
                        <m:sub>
                          <m:r>
                            <a:rPr lang="ru-RU" sz="1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18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ru-RU" sz="1800" i="0"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𝐹𝑒</m:t>
                      </m:r>
                      <m:d>
                        <m:d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𝐼𝐼</m:t>
                          </m:r>
                        </m:e>
                      </m:d>
                      <m:r>
                        <a:rPr lang="ru-RU" sz="18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ru-RU" sz="18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1DF26E24-C650-064C-9B8F-606CB4A004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169" y="4120476"/>
                <a:ext cx="291246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E1B9804A-C53B-8246-A555-2475867FA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34"/>
    </mc:Choice>
    <mc:Fallback xmlns="">
      <p:transition spd="slow" advTm="28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04E67A3-1512-764C-B37D-E11BFC5E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849585"/>
            <a:ext cx="7772400" cy="1143000"/>
          </a:xfrm>
        </p:spPr>
        <p:txBody>
          <a:bodyPr/>
          <a:lstStyle/>
          <a:p>
            <a:r>
              <a:rPr lang="en-US" sz="3200" dirty="0"/>
              <a:t>Oxidizing chemicals</a:t>
            </a:r>
            <a:br>
              <a:rPr lang="en-US" sz="3200" dirty="0"/>
            </a:br>
            <a:endParaRPr lang="ru-RU" sz="320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5C5DF125-EDF0-4F45-A8D4-D5FB9B387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1617760"/>
            <a:ext cx="8058377" cy="4478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Oxidizing agents: water-soluble salts with oxidizing anions:</a:t>
            </a:r>
          </a:p>
          <a:p>
            <a:pPr marL="669925" indent="-358775">
              <a:buFontTx/>
              <a:buChar char="-"/>
            </a:pPr>
            <a:r>
              <a:rPr lang="en-US" sz="1800" dirty="0"/>
              <a:t>NaClO</a:t>
            </a:r>
            <a:r>
              <a:rPr lang="en-US" sz="1800" baseline="-25000" dirty="0"/>
              <a:t>2, </a:t>
            </a:r>
            <a:r>
              <a:rPr lang="en-US" sz="1800" dirty="0"/>
              <a:t>NaBrO</a:t>
            </a:r>
            <a:r>
              <a:rPr lang="en-US" sz="1800" baseline="-25000" dirty="0"/>
              <a:t>3</a:t>
            </a:r>
            <a:r>
              <a:rPr lang="en-US" sz="1800" dirty="0"/>
              <a:t>, NaNO</a:t>
            </a:r>
            <a:r>
              <a:rPr lang="en-US" sz="1800" baseline="-25000" dirty="0"/>
              <a:t>2</a:t>
            </a:r>
            <a:r>
              <a:rPr lang="en-US" sz="1800" dirty="0"/>
              <a:t> (downhole squeeze injection), </a:t>
            </a:r>
            <a:r>
              <a:rPr lang="en-US" sz="1800" dirty="0" err="1"/>
              <a:t>persalts</a:t>
            </a:r>
            <a:r>
              <a:rPr lang="en-US" sz="1800" dirty="0"/>
              <a:t>: peroxides, perchlorates, percarbonates, and others;</a:t>
            </a:r>
          </a:p>
          <a:p>
            <a:pPr marL="311150" indent="0">
              <a:buNone/>
            </a:pPr>
            <a:endParaRPr lang="en-US" sz="1800" dirty="0"/>
          </a:p>
          <a:p>
            <a:r>
              <a:rPr lang="en-US" sz="1800" dirty="0"/>
              <a:t>Reaction product - </a:t>
            </a:r>
            <a:r>
              <a:rPr lang="en-US" sz="1800" b="1" dirty="0"/>
              <a:t>elemental Sulphur</a:t>
            </a:r>
            <a:r>
              <a:rPr lang="en-US" sz="1800" dirty="0"/>
              <a:t>;</a:t>
            </a:r>
          </a:p>
          <a:p>
            <a:endParaRPr lang="en-US" sz="1800" dirty="0"/>
          </a:p>
          <a:p>
            <a:r>
              <a:rPr lang="ru-RU" sz="1800" dirty="0" err="1"/>
              <a:t>Peroxide</a:t>
            </a:r>
            <a:r>
              <a:rPr lang="ru-RU" sz="1800" dirty="0"/>
              <a:t> </a:t>
            </a:r>
            <a:r>
              <a:rPr lang="ru-RU" sz="1800" dirty="0" err="1"/>
              <a:t>chemicals</a:t>
            </a:r>
            <a:r>
              <a:rPr lang="ru-RU" sz="1800" dirty="0"/>
              <a:t> </a:t>
            </a:r>
            <a:r>
              <a:rPr lang="ru-RU" sz="1800" dirty="0" err="1"/>
              <a:t>convert</a:t>
            </a:r>
            <a:r>
              <a:rPr lang="ru-RU" sz="1800" dirty="0"/>
              <a:t> </a:t>
            </a:r>
            <a:r>
              <a:rPr lang="ru-RU" sz="1800" dirty="0" err="1"/>
              <a:t>sulfide</a:t>
            </a:r>
            <a:r>
              <a:rPr lang="ru-RU" sz="1800" dirty="0"/>
              <a:t> </a:t>
            </a:r>
            <a:r>
              <a:rPr lang="ru-RU" sz="1800" dirty="0" err="1"/>
              <a:t>to</a:t>
            </a:r>
            <a:r>
              <a:rPr lang="ru-RU" sz="1800" dirty="0"/>
              <a:t> </a:t>
            </a:r>
            <a:r>
              <a:rPr lang="ru-RU" sz="1800" dirty="0" err="1"/>
              <a:t>sulfate</a:t>
            </a:r>
            <a:r>
              <a:rPr lang="ru-RU" sz="1800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Obakore</a:t>
            </a:r>
            <a:r>
              <a:rPr lang="en-US" sz="1400" dirty="0"/>
              <a:t>, 2017)</a:t>
            </a:r>
            <a:r>
              <a:rPr lang="ru-RU" sz="1400" dirty="0"/>
              <a:t> </a:t>
            </a:r>
            <a:endParaRPr lang="en-US" sz="1400" dirty="0"/>
          </a:p>
          <a:p>
            <a:endParaRPr lang="en-US" sz="1800" dirty="0"/>
          </a:p>
          <a:p>
            <a:endParaRPr lang="ru-RU" dirty="0"/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8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5378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Hydrogen Sulfide Scavengers 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58DEC3CB-4308-A943-BEA9-FFE5D10D75ED}"/>
                  </a:ext>
                </a:extLst>
              </p:cNvPr>
              <p:cNvSpPr/>
              <p:nvPr/>
            </p:nvSpPr>
            <p:spPr>
              <a:xfrm>
                <a:off x="3034866" y="4108959"/>
                <a:ext cx="3518334" cy="3411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ru-RU" sz="1600" i="0">
                          <a:latin typeface="Cambria Math" panose="02040503050406030204" pitchFamily="18" charset="0"/>
                        </a:rPr>
                        <m:t>+4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𝑆</m:t>
                      </m:r>
                      <m:sSubSup>
                        <m:sSubSup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ru-RU" sz="1600" i="0">
                          <a:latin typeface="Cambria Math" panose="02040503050406030204" pitchFamily="18" charset="0"/>
                        </a:rPr>
                        <m:t>+4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ru-RU" sz="1600" i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58DEC3CB-4308-A943-BEA9-FFE5D10D75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866" y="4108959"/>
                <a:ext cx="3518334" cy="3411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676AAAD0-D99B-F745-BE11-8A47F874170C}"/>
                  </a:ext>
                </a:extLst>
              </p:cNvPr>
              <p:cNvSpPr/>
              <p:nvPr/>
            </p:nvSpPr>
            <p:spPr>
              <a:xfrm>
                <a:off x="3125952" y="4514161"/>
                <a:ext cx="24122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ru-RU" sz="1600" i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ru-RU" sz="16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676AAAD0-D99B-F745-BE11-8A47F8741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952" y="4514161"/>
                <a:ext cx="2412262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65A894-5407-E54D-8659-AA0D3D472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8876" y="4490529"/>
            <a:ext cx="1906624" cy="432316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2B41B088-D868-7F44-8379-967572403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9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5"/>
    </mc:Choice>
    <mc:Fallback xmlns="">
      <p:transition spd="slow" advTm="14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6230757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37168"/>
            <a:ext cx="9144000" cy="24948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271143"/>
            <a:ext cx="9144000" cy="581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04E67A3-1512-764C-B37D-E11BFC5E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849585"/>
            <a:ext cx="7772400" cy="1143000"/>
          </a:xfrm>
        </p:spPr>
        <p:txBody>
          <a:bodyPr/>
          <a:lstStyle/>
          <a:p>
            <a:r>
              <a:rPr lang="en-US" sz="3200" dirty="0"/>
              <a:t>Aldehydes</a:t>
            </a:r>
            <a:br>
              <a:rPr lang="en-US" sz="3200" dirty="0"/>
            </a:br>
            <a:endParaRPr lang="ru-RU" sz="320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5C5DF125-EDF0-4F45-A8D4-D5FB9B387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17760"/>
            <a:ext cx="3810000" cy="4478240"/>
          </a:xfrm>
        </p:spPr>
        <p:txBody>
          <a:bodyPr>
            <a:normAutofit/>
          </a:bodyPr>
          <a:lstStyle/>
          <a:p>
            <a:r>
              <a:rPr lang="en-US" sz="1800" dirty="0"/>
              <a:t>Typical aldehydes: formaldehyde, glutaraldehyde, acrolein, and glyoxal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Reaction of formaldehyde with </a:t>
            </a:r>
            <a:r>
              <a:rPr lang="en-US" sz="1800" dirty="0">
                <a:solidFill>
                  <a:srgbClr val="FFFFFF"/>
                </a:solidFill>
              </a:rPr>
              <a:t>H</a:t>
            </a:r>
            <a:r>
              <a:rPr lang="en-US" sz="1800" baseline="-25000" dirty="0">
                <a:solidFill>
                  <a:srgbClr val="FFFFFF"/>
                </a:solidFill>
              </a:rPr>
              <a:t>2</a:t>
            </a:r>
            <a:r>
              <a:rPr lang="en-US" sz="1800" dirty="0">
                <a:solidFill>
                  <a:srgbClr val="FFFFFF"/>
                </a:solidFill>
              </a:rPr>
              <a:t>S</a:t>
            </a:r>
            <a:r>
              <a:rPr lang="ru-RU" sz="1800" dirty="0"/>
              <a:t> </a:t>
            </a:r>
            <a:r>
              <a:rPr lang="en-US" sz="1800" dirty="0"/>
              <a:t> - </a:t>
            </a:r>
            <a:r>
              <a:rPr lang="en-US" sz="1800" b="1" dirty="0"/>
              <a:t>poorly soluble in water </a:t>
            </a:r>
            <a:r>
              <a:rPr lang="en-US" sz="1600" dirty="0"/>
              <a:t>(</a:t>
            </a:r>
            <a:r>
              <a:rPr lang="en-US" sz="1600" dirty="0" err="1"/>
              <a:t>Kelland</a:t>
            </a:r>
            <a:r>
              <a:rPr lang="en-US" sz="1600" dirty="0"/>
              <a:t>, 2014)</a:t>
            </a:r>
            <a:endParaRPr lang="ru-RU" sz="1600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AC501EC3-E1BD-C94A-A578-29C2F016E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17760"/>
            <a:ext cx="3810000" cy="447824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800" dirty="0"/>
              <a:t>Formaldehyde is a suspected carcinogen;</a:t>
            </a:r>
          </a:p>
          <a:p>
            <a:pPr lvl="0" eaLnBrk="1" hangingPunct="1"/>
            <a:endParaRPr lang="en-US" sz="1800" dirty="0">
              <a:solidFill>
                <a:srgbClr val="FFFFFF"/>
              </a:solidFill>
            </a:endParaRPr>
          </a:p>
          <a:p>
            <a:pPr lvl="0" eaLnBrk="1" hangingPunct="1"/>
            <a:r>
              <a:rPr lang="en-US" sz="1800" dirty="0">
                <a:solidFill>
                  <a:srgbClr val="FFFFFF"/>
                </a:solidFill>
              </a:rPr>
              <a:t>Used in acid stimulation - (</a:t>
            </a:r>
            <a:r>
              <a:rPr lang="en-US" sz="1800" b="1" dirty="0">
                <a:solidFill>
                  <a:srgbClr val="FFFFFF"/>
                </a:solidFill>
              </a:rPr>
              <a:t>HMTA</a:t>
            </a:r>
            <a:r>
              <a:rPr lang="en-US" sz="1800" dirty="0">
                <a:solidFill>
                  <a:srgbClr val="FFFFFF"/>
                </a:solidFill>
              </a:rPr>
              <a:t>) forms formaldehyde </a:t>
            </a:r>
            <a:r>
              <a:rPr lang="en-US" sz="1800" i="1" dirty="0">
                <a:solidFill>
                  <a:srgbClr val="FFFFFF"/>
                </a:solidFill>
              </a:rPr>
              <a:t>in situ</a:t>
            </a:r>
            <a:r>
              <a:rPr lang="en-US" sz="1800" dirty="0">
                <a:solidFill>
                  <a:srgbClr val="FFFFFF"/>
                </a:solidFill>
              </a:rPr>
              <a:t>;</a:t>
            </a:r>
          </a:p>
          <a:p>
            <a:pPr lvl="0" eaLnBrk="1" hangingPunct="1"/>
            <a:endParaRPr lang="en-US" sz="1800" dirty="0">
              <a:solidFill>
                <a:srgbClr val="FFFFFF"/>
              </a:solidFill>
            </a:endParaRPr>
          </a:p>
          <a:p>
            <a:pPr lvl="0" eaLnBrk="1" hangingPunct="1"/>
            <a:r>
              <a:rPr lang="en-US" sz="1800" b="1" dirty="0"/>
              <a:t>Biocides</a:t>
            </a:r>
            <a:r>
              <a:rPr lang="en-US" sz="1800" dirty="0"/>
              <a:t>  - kill </a:t>
            </a:r>
            <a:r>
              <a:rPr lang="en-US" sz="1800" dirty="0" err="1"/>
              <a:t>sulphate</a:t>
            </a:r>
            <a:r>
              <a:rPr lang="en-US" sz="1800" dirty="0"/>
              <a:t>-reducing bacteria;</a:t>
            </a:r>
            <a:endParaRPr lang="en-US" sz="1800" dirty="0">
              <a:solidFill>
                <a:srgbClr val="FFFFFF"/>
              </a:solidFill>
            </a:endParaRPr>
          </a:p>
          <a:p>
            <a:pPr marL="0" indent="0" eaLnBrk="1" hangingPunct="1"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eaLnBrk="1" hangingPunct="1"/>
            <a:r>
              <a:rPr lang="en-US" sz="1800" dirty="0"/>
              <a:t>Aldehydes do not raise the pH;</a:t>
            </a:r>
          </a:p>
          <a:p>
            <a:pPr marL="0" indent="0" eaLnBrk="1" hangingPunct="1">
              <a:buNone/>
            </a:pPr>
            <a:endParaRPr lang="en-US" sz="1800" dirty="0"/>
          </a:p>
          <a:p>
            <a:pPr eaLnBrk="1" hangingPunct="1"/>
            <a:r>
              <a:rPr lang="en-US" sz="1800" dirty="0"/>
              <a:t>Corrosive to metals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ru-RU" sz="1800" dirty="0"/>
          </a:p>
          <a:p>
            <a:pPr eaLnBrk="1" hangingPunct="1"/>
            <a:endParaRPr lang="en-US" sz="1800" dirty="0">
              <a:solidFill>
                <a:srgbClr val="FFFFFF"/>
              </a:solidFill>
            </a:endParaRPr>
          </a:p>
          <a:p>
            <a:endParaRPr lang="en-US" dirty="0"/>
          </a:p>
          <a:p>
            <a:endParaRPr lang="ru-RU" dirty="0"/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ヒラギノ角ゴ Pro W3" pitchFamily="75" charset="-128"/>
              </a:defRPr>
            </a:lvl9pPr>
          </a:lstStyle>
          <a:p>
            <a:pPr algn="r"/>
            <a:fld id="{1C1468E3-C147-42ED-BB11-8D32A00DC131}" type="slidenum">
              <a:rPr lang="en-US" sz="1400" smtClean="0">
                <a:solidFill>
                  <a:srgbClr val="000000"/>
                </a:solidFill>
              </a:rPr>
              <a:pPr algn="r"/>
              <a:t>9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41396" y="6146400"/>
            <a:ext cx="763435" cy="609674"/>
            <a:chOff x="-32212" y="427945"/>
            <a:chExt cx="5134907" cy="4100706"/>
          </a:xfrm>
        </p:grpSpPr>
        <p:grpSp>
          <p:nvGrpSpPr>
            <p:cNvPr id="33" name="Group 32"/>
            <p:cNvGrpSpPr/>
            <p:nvPr/>
          </p:nvGrpSpPr>
          <p:grpSpPr>
            <a:xfrm>
              <a:off x="1124624" y="1927737"/>
              <a:ext cx="3978071" cy="2600914"/>
              <a:chOff x="918033" y="1927737"/>
              <a:chExt cx="3978071" cy="2600914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918033" y="1927737"/>
                <a:ext cx="3121316" cy="2600914"/>
              </a:xfrm>
              <a:prstGeom prst="triangle">
                <a:avLst/>
              </a:prstGeom>
              <a:gradFill flip="none" rotWithShape="1">
                <a:gsLst>
                  <a:gs pos="24000">
                    <a:srgbClr val="8F2604"/>
                  </a:gs>
                  <a:gs pos="100000">
                    <a:srgbClr val="FFFFFF"/>
                  </a:gs>
                  <a:gs pos="55000">
                    <a:srgbClr val="B72E03"/>
                  </a:gs>
                  <a:gs pos="99000">
                    <a:srgbClr val="F93C01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rot="18658708" flipH="1">
                <a:off x="3075415" y="2074644"/>
                <a:ext cx="1407652" cy="223372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091727"/>
                  </a:gs>
                  <a:gs pos="100000">
                    <a:srgbClr val="FFFFFF"/>
                  </a:gs>
                  <a:gs pos="50000">
                    <a:srgbClr val="183E6A"/>
                  </a:gs>
                  <a:gs pos="71000">
                    <a:srgbClr val="357ED6"/>
                  </a:gs>
                  <a:gs pos="26000">
                    <a:srgbClr val="091727"/>
                  </a:gs>
                  <a:gs pos="99000">
                    <a:srgbClr val="3C94FC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Arc 33"/>
            <p:cNvSpPr/>
            <p:nvPr/>
          </p:nvSpPr>
          <p:spPr>
            <a:xfrm rot="4866492">
              <a:off x="221431" y="174302"/>
              <a:ext cx="3819281" cy="4326568"/>
            </a:xfrm>
            <a:prstGeom prst="arc">
              <a:avLst>
                <a:gd name="adj1" fmla="val 15867464"/>
                <a:gd name="adj2" fmla="val 1257938"/>
              </a:avLst>
            </a:prstGeom>
            <a:ln w="53975"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8893" y="6288204"/>
            <a:ext cx="502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Britannic Bold"/>
                <a:cs typeface="Britannic Bold"/>
              </a:rPr>
              <a:t>UNCONVENTIONAL RESERVOIR ENGINEERING PROJECT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0" y="-13509"/>
            <a:ext cx="9144000" cy="8300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755" y="94056"/>
            <a:ext cx="5378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Hydrogen Sulfide Scavengers </a:t>
            </a: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DA2B5-62C1-D143-A7E6-9D779A673C07}"/>
              </a:ext>
            </a:extLst>
          </p:cNvPr>
          <p:cNvSpPr txBox="1"/>
          <p:nvPr/>
        </p:nvSpPr>
        <p:spPr>
          <a:xfrm>
            <a:off x="1040958" y="6538119"/>
            <a:ext cx="4652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Advisory Board Meeting, Spring 2020, Golden, Colorado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6982711-3859-8843-9E1B-335171584448}"/>
              </a:ext>
            </a:extLst>
          </p:cNvPr>
          <p:cNvPicPr/>
          <p:nvPr/>
        </p:nvPicPr>
        <p:blipFill rotWithShape="1">
          <a:blip r:embed="rId5"/>
          <a:srcRect b="32215"/>
          <a:stretch/>
        </p:blipFill>
        <p:spPr>
          <a:xfrm>
            <a:off x="225425" y="2631911"/>
            <a:ext cx="4730750" cy="81610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CCB7F6E-7224-B445-A19D-CDD7EA72300C}"/>
              </a:ext>
            </a:extLst>
          </p:cNvPr>
          <p:cNvSpPr txBox="1"/>
          <p:nvPr/>
        </p:nvSpPr>
        <p:spPr>
          <a:xfrm>
            <a:off x="696442" y="3450062"/>
            <a:ext cx="38491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left to right: formaldehyde, acrolein, glyoxal, glutaraldehyde</a:t>
            </a:r>
            <a:endParaRPr lang="ru-RU" sz="1000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398F943-FE86-E142-8325-EF8C18A8C45C}"/>
              </a:ext>
            </a:extLst>
          </p:cNvPr>
          <p:cNvPicPr/>
          <p:nvPr/>
        </p:nvPicPr>
        <p:blipFill rotWithShape="1">
          <a:blip r:embed="rId6"/>
          <a:srcRect l="13847" b="25028"/>
          <a:stretch/>
        </p:blipFill>
        <p:spPr>
          <a:xfrm>
            <a:off x="824671" y="5053153"/>
            <a:ext cx="3293154" cy="956516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B3A3C391-C9CF-F348-B7A4-152A363E2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7213" y="5891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32"/>
    </mc:Choice>
    <mc:Fallback xmlns="">
      <p:transition spd="slow" advTm="44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UREP">
      <a:dk1>
        <a:srgbClr val="FEFFFF"/>
      </a:dk1>
      <a:lt1>
        <a:srgbClr val="FFFFFF"/>
      </a:lt1>
      <a:dk2>
        <a:srgbClr val="FEFFFF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21830</TotalTime>
  <Words>3622</Words>
  <Application>Microsoft Office PowerPoint</Application>
  <PresentationFormat>On-screen Show (4:3)</PresentationFormat>
  <Paragraphs>437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ＭＳ Ｐゴシック</vt:lpstr>
      <vt:lpstr>Arial</vt:lpstr>
      <vt:lpstr>Arial Rounded MT Bold</vt:lpstr>
      <vt:lpstr>Britannic Bold</vt:lpstr>
      <vt:lpstr>Calibri</vt:lpstr>
      <vt:lpstr>Calibri Light</vt:lpstr>
      <vt:lpstr>Cambria Math</vt:lpstr>
      <vt:lpstr>Copperplate</vt:lpstr>
      <vt:lpstr>Copperplate Gothic Bold</vt:lpstr>
      <vt:lpstr>Symbol</vt:lpstr>
      <vt:lpstr>Times New Roman</vt:lpstr>
      <vt:lpstr>ヒラギノ角ゴ Pro W3</vt:lpstr>
      <vt:lpstr>Blank Presentation</vt:lpstr>
      <vt:lpstr>Специальное оформление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Solid scavengers: Metal-based processes </vt:lpstr>
      <vt:lpstr>Oxidizing chemicals </vt:lpstr>
      <vt:lpstr>Aldehydes </vt:lpstr>
      <vt:lpstr>Alkanolamines </vt:lpstr>
      <vt:lpstr>Traizines </vt:lpstr>
      <vt:lpstr>Ionic liquids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Society of Petroleum Engineers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Erdal</dc:creator>
  <cp:lastModifiedBy>Denise Winn-Bower</cp:lastModifiedBy>
  <cp:revision>645</cp:revision>
  <dcterms:created xsi:type="dcterms:W3CDTF">2009-08-19T19:08:28Z</dcterms:created>
  <dcterms:modified xsi:type="dcterms:W3CDTF">2020-08-04T21:15:03Z</dcterms:modified>
</cp:coreProperties>
</file>