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2" r:id="rId1"/>
    <p:sldMasterId id="2147484634" r:id="rId2"/>
    <p:sldMasterId id="2147484647" r:id="rId3"/>
  </p:sldMasterIdLst>
  <p:notesMasterIdLst>
    <p:notesMasterId r:id="rId21"/>
  </p:notesMasterIdLst>
  <p:handoutMasterIdLst>
    <p:handoutMasterId r:id="rId22"/>
  </p:handoutMasterIdLst>
  <p:sldIdLst>
    <p:sldId id="373" r:id="rId4"/>
    <p:sldId id="398" r:id="rId5"/>
    <p:sldId id="386" r:id="rId6"/>
    <p:sldId id="291" r:id="rId7"/>
    <p:sldId id="276" r:id="rId8"/>
    <p:sldId id="387" r:id="rId9"/>
    <p:sldId id="278" r:id="rId10"/>
    <p:sldId id="388" r:id="rId11"/>
    <p:sldId id="389" r:id="rId12"/>
    <p:sldId id="281" r:id="rId13"/>
    <p:sldId id="396" r:id="rId14"/>
    <p:sldId id="391" r:id="rId15"/>
    <p:sldId id="392" r:id="rId16"/>
    <p:sldId id="393" r:id="rId17"/>
    <p:sldId id="394" r:id="rId18"/>
    <p:sldId id="397" r:id="rId19"/>
    <p:sldId id="385" r:id="rId20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114"/>
    <a:srgbClr val="004300"/>
    <a:srgbClr val="50BBFF"/>
    <a:srgbClr val="CFCF00"/>
    <a:srgbClr val="989800"/>
    <a:srgbClr val="D07D20"/>
    <a:srgbClr val="4395BB"/>
    <a:srgbClr val="505191"/>
    <a:srgbClr val="599102"/>
    <a:srgbClr val="075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8523" autoAdjust="0"/>
  </p:normalViewPr>
  <p:slideViewPr>
    <p:cSldViewPr snapToGrid="0">
      <p:cViewPr varScale="1">
        <p:scale>
          <a:sx n="69" d="100"/>
          <a:sy n="69" d="100"/>
        </p:scale>
        <p:origin x="37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FD80E309-E764-4354-8476-7FCF5745C461}" type="datetime1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0403710F-BB05-48AB-9D4C-98537AC0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4BC84EE-AA72-4321-8E22-FC8CAFA202CD}" type="datetime1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EE06171-AB1F-4D2C-A03C-822A58BD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produced 3.8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MMBOED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2019;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Changqing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oil field is a general term that represents many individual oil and gas fields across a large area in Ordos basin.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 a few reservoirs have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 coefficient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only 0.6~0.7.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1A1C-B561-4849-82E5-B56EA961F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Chang 6</a:t>
            </a:r>
            <a:r>
              <a:rPr lang="en-CA" sz="1200" baseline="-25000" dirty="0"/>
              <a:t>3</a:t>
            </a:r>
            <a:r>
              <a:rPr lang="en-CA" sz="1200" baseline="0" dirty="0"/>
              <a:t> is  </a:t>
            </a:r>
            <a:r>
              <a:rPr lang="en-CA" sz="1200" dirty="0"/>
              <a:t>the 3</a:t>
            </a:r>
            <a:r>
              <a:rPr lang="en-CA" sz="1200" baseline="30000" dirty="0"/>
              <a:t>rd</a:t>
            </a:r>
            <a:r>
              <a:rPr lang="en-CA" sz="1200" dirty="0"/>
              <a:t> sub-member of the 6</a:t>
            </a:r>
            <a:r>
              <a:rPr lang="en-CA" sz="1200" baseline="30000" dirty="0"/>
              <a:t>th</a:t>
            </a:r>
            <a:r>
              <a:rPr lang="en-CA" sz="1200" dirty="0"/>
              <a:t> member of the upper Triassic </a:t>
            </a:r>
            <a:r>
              <a:rPr lang="en-CA" sz="1200" dirty="0" err="1"/>
              <a:t>Yanchang</a:t>
            </a:r>
            <a:r>
              <a:rPr lang="en-CA" sz="1200" dirty="0"/>
              <a:t> formation (also known as Chang 6</a:t>
            </a:r>
            <a:r>
              <a:rPr lang="en-CA" sz="1200" baseline="-25000" dirty="0"/>
              <a:t>3</a:t>
            </a:r>
            <a:r>
              <a:rPr lang="en-CA" sz="1200" dirty="0"/>
              <a:t>)</a:t>
            </a:r>
          </a:p>
          <a:p>
            <a:endParaRPr lang="en-CA" sz="1200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producing interval is Chang 6</a:t>
            </a:r>
            <a:r>
              <a:rPr lang="en-C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C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C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a continuous sand body at the top of Chang 6</a:t>
            </a:r>
            <a:r>
              <a:rPr lang="en-C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average thickness as 21.2 m, porosity as 12.1% and initial oil saturation as 55%.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1A1C-B561-4849-82E5-B56EA961F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97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388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347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0"/>
            <a:ext cx="10515600" cy="7357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8776"/>
            <a:ext cx="10515600" cy="5024766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5DD845D-BEAD-3749-808E-4EBEDDED8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60463"/>
            <a:ext cx="5669280" cy="5016500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60463"/>
            <a:ext cx="5669280" cy="5016500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FEA19B-3BF9-4BA0-A4FA-194F1246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5DD845D-BEAD-3749-808E-4EBEDDED8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0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3816A-C327-463F-86C5-0BA5B023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5DD845D-BEAD-3749-808E-4EBEDDED8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0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73765-5FB4-4997-A847-9539CE2E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5DD845D-BEAD-3749-808E-4EBEDDED8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0117" y="624840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32" indent="-28574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2971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160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349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8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87947" y="6538123"/>
            <a:ext cx="467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88532" y="6146400"/>
            <a:ext cx="1017913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194212" y="6288205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42866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95DD845D-BEAD-3749-808E-4EBEDDED82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2135447-E346-47F4-B8B1-7FB50710D5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9" y="6313027"/>
            <a:ext cx="3727878" cy="4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i.org/10.1016/j.fuel.2020.11783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uel.2020.117831" TargetMode="External"/><Relationship Id="rId2" Type="http://schemas.openxmlformats.org/officeDocument/2006/relationships/hyperlink" Target="mailto:yetian@mines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163539"/>
            <a:ext cx="12192000" cy="20584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8"/>
            <a:ext cx="12192000" cy="32329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09"/>
            <a:ext cx="12192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2505075" y="4171033"/>
            <a:ext cx="7181851" cy="14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CA" sz="2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e Tian,</a:t>
            </a:r>
            <a:r>
              <a:rPr lang="en-US" dirty="0">
                <a:solidFill>
                  <a:srgbClr val="0E3881"/>
                </a:solidFill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Ozan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Uzun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Yizi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Shen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Hossein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Kazemi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, Yu-Shu Wu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  <a:hlinkClick r:id="rId2" tooltip="Persistent link using digital object identifi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https://doi.org/10.1016/j.fuel.2020.117831</a:t>
            </a: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4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32" indent="-28574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2971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160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349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FFFF"/>
                </a:solidFill>
              </a:rPr>
              <a:pPr/>
              <a:t>1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1" y="3416301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1" y="3416301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-36552" y="76895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078821" y="661991"/>
            <a:ext cx="8646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690" y="561372"/>
            <a:ext cx="918793" cy="9368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53690" y="150042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114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-49655" y="6143085"/>
            <a:ext cx="763435" cy="609675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26189" y="6284889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046481" y="3066824"/>
            <a:ext cx="10711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cs typeface="Arial" panose="020B0604020202020204" pitchFamily="34" charset="0"/>
              </a:rPr>
              <a:t>Feasibility Study of Gas Injection in Low-Perm </a:t>
            </a:r>
            <a:r>
              <a:rPr lang="en-US" sz="2800" dirty="0" err="1">
                <a:cs typeface="Arial" panose="020B0604020202020204" pitchFamily="34" charset="0"/>
              </a:rPr>
              <a:t>Changqing</a:t>
            </a:r>
            <a:r>
              <a:rPr lang="en-US" sz="2800" dirty="0">
                <a:cs typeface="Arial" panose="020B0604020202020204" pitchFamily="34" charset="0"/>
              </a:rPr>
              <a:t> Oilfield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075F67-D9E7-43E8-A50D-AA99A234B3AD}"/>
              </a:ext>
            </a:extLst>
          </p:cNvPr>
          <p:cNvSpPr txBox="1"/>
          <p:nvPr/>
        </p:nvSpPr>
        <p:spPr>
          <a:xfrm>
            <a:off x="849905" y="6534806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</a:t>
            </a:r>
            <a:r>
              <a:rPr lang="en-US" altLang="zh-CN" sz="1400" dirty="0">
                <a:solidFill>
                  <a:srgbClr val="000000"/>
                </a:solidFill>
              </a:rPr>
              <a:t>Spring</a:t>
            </a:r>
            <a:r>
              <a:rPr lang="en-US" sz="1400" dirty="0">
                <a:solidFill>
                  <a:srgbClr val="000000"/>
                </a:solidFill>
              </a:rPr>
              <a:t>, 2020,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29871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723F8-80CD-470B-8BCD-6DDC394CF9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1619"/>
          <a:stretch/>
        </p:blipFill>
        <p:spPr bwMode="auto">
          <a:xfrm>
            <a:off x="0" y="3429000"/>
            <a:ext cx="5914224" cy="3368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CD606-FDFF-4FA4-8BBE-2BE820EB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89437"/>
            <a:ext cx="10515600" cy="735706"/>
          </a:xfrm>
        </p:spPr>
        <p:txBody>
          <a:bodyPr>
            <a:normAutofit/>
          </a:bodyPr>
          <a:lstStyle/>
          <a:p>
            <a:r>
              <a:rPr lang="en-US" sz="3600" dirty="0"/>
              <a:t>Compositional effect of injectant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C8A1E3-9659-4E74-829C-7ABF2479E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10386"/>
              </p:ext>
            </p:extLst>
          </p:nvPr>
        </p:nvGraphicFramePr>
        <p:xfrm>
          <a:off x="467361" y="1048280"/>
          <a:ext cx="10515601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7462">
                  <a:extLst>
                    <a:ext uri="{9D8B030D-6E8A-4147-A177-3AD203B41FA5}">
                      <a16:colId xmlns:a16="http://schemas.microsoft.com/office/drawing/2014/main" val="1269566477"/>
                    </a:ext>
                  </a:extLst>
                </a:gridCol>
                <a:gridCol w="704545">
                  <a:extLst>
                    <a:ext uri="{9D8B030D-6E8A-4147-A177-3AD203B41FA5}">
                      <a16:colId xmlns:a16="http://schemas.microsoft.com/office/drawing/2014/main" val="3082068828"/>
                    </a:ext>
                  </a:extLst>
                </a:gridCol>
                <a:gridCol w="704545">
                  <a:extLst>
                    <a:ext uri="{9D8B030D-6E8A-4147-A177-3AD203B41FA5}">
                      <a16:colId xmlns:a16="http://schemas.microsoft.com/office/drawing/2014/main" val="3308131731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4076865391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3766299674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2801466407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3630286878"/>
                    </a:ext>
                  </a:extLst>
                </a:gridCol>
                <a:gridCol w="799186">
                  <a:extLst>
                    <a:ext uri="{9D8B030D-6E8A-4147-A177-3AD203B41FA5}">
                      <a16:colId xmlns:a16="http://schemas.microsoft.com/office/drawing/2014/main" val="2711595621"/>
                    </a:ext>
                  </a:extLst>
                </a:gridCol>
                <a:gridCol w="738195">
                  <a:extLst>
                    <a:ext uri="{9D8B030D-6E8A-4147-A177-3AD203B41FA5}">
                      <a16:colId xmlns:a16="http://schemas.microsoft.com/office/drawing/2014/main" val="967291703"/>
                    </a:ext>
                  </a:extLst>
                </a:gridCol>
                <a:gridCol w="2830800">
                  <a:extLst>
                    <a:ext uri="{9D8B030D-6E8A-4147-A177-3AD203B41FA5}">
                      <a16:colId xmlns:a16="http://schemas.microsoft.com/office/drawing/2014/main" val="1363900785"/>
                    </a:ext>
                  </a:extLst>
                </a:gridCol>
              </a:tblGrid>
              <a:tr h="228162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Light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Intermediate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Heavy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Calculated </a:t>
                      </a:r>
                      <a:r>
                        <a:rPr lang="en-US" sz="1600" dirty="0" err="1">
                          <a:effectLst/>
                          <a:latin typeface="Times" panose="02020603060405020304" pitchFamily="18" charset="0"/>
                        </a:rPr>
                        <a:t>MMP</a:t>
                      </a: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, MPa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536678"/>
                  </a:ext>
                </a:extLst>
              </a:tr>
              <a:tr h="228162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CO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N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C4-6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C7-10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C11+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64640"/>
                  </a:ext>
                </a:extLst>
              </a:tr>
              <a:tr h="228162"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Lean gas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27.0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537742"/>
                  </a:ext>
                </a:extLst>
              </a:tr>
              <a:tr h="228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131"/>
                  </a:ext>
                </a:extLst>
              </a:tr>
              <a:tr h="228162"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Produced gas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0.2%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1.3%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55.4%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14.3%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15.6%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12.5%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0.6%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14.2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734244"/>
                  </a:ext>
                </a:extLst>
              </a:tr>
              <a:tr h="228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57.0%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42.4%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0.6%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0711"/>
                  </a:ext>
                </a:extLst>
              </a:tr>
              <a:tr h="228162"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Rich gas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6.9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753518"/>
                  </a:ext>
                </a:extLst>
              </a:tr>
              <a:tr h="228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410228"/>
                  </a:ext>
                </a:extLst>
              </a:tr>
              <a:tr h="228162"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Solvent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3.5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389556"/>
                  </a:ext>
                </a:extLst>
              </a:tr>
              <a:tr h="228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100%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29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3C0AC8-826B-4108-9E39-F808664E6436}"/>
              </a:ext>
            </a:extLst>
          </p:cNvPr>
          <p:cNvSpPr txBox="1"/>
          <p:nvPr/>
        </p:nvSpPr>
        <p:spPr>
          <a:xfrm>
            <a:off x="5674312" y="3528746"/>
            <a:ext cx="214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</a:t>
            </a:r>
            <a:r>
              <a:rPr lang="en-US" sz="2000" baseline="-25000" dirty="0" err="1">
                <a:solidFill>
                  <a:srgbClr val="FF0000"/>
                </a:solidFill>
              </a:rPr>
              <a:t>3</a:t>
            </a:r>
            <a:r>
              <a:rPr lang="en-US" sz="2000" dirty="0" err="1">
                <a:solidFill>
                  <a:srgbClr val="FF0000"/>
                </a:solidFill>
              </a:rPr>
              <a:t>H</a:t>
            </a:r>
            <a:r>
              <a:rPr lang="en-US" sz="2000" baseline="-25000" dirty="0" err="1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×</a:t>
            </a:r>
            <a:r>
              <a:rPr lang="en-US" sz="2000" dirty="0">
                <a:solidFill>
                  <a:srgbClr val="FF0000"/>
                </a:solidFill>
              </a:rPr>
              <a:t>2.28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E70AE-80FA-42A8-8B6A-E61BB874B899}"/>
              </a:ext>
            </a:extLst>
          </p:cNvPr>
          <p:cNvSpPr txBox="1"/>
          <p:nvPr/>
        </p:nvSpPr>
        <p:spPr>
          <a:xfrm>
            <a:off x="5680201" y="5092665"/>
            <a:ext cx="190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1600" baseline="-25000" dirty="0" err="1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en-US" sz="1600" baseline="-25000" dirty="0" err="1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×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8DC85-6D7A-4B5A-982A-23429F6CC5A2}"/>
              </a:ext>
            </a:extLst>
          </p:cNvPr>
          <p:cNvSpPr txBox="1"/>
          <p:nvPr/>
        </p:nvSpPr>
        <p:spPr>
          <a:xfrm>
            <a:off x="5680201" y="5436389"/>
            <a:ext cx="190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Prd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Gas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×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B4382-0182-4FDD-8ABE-C660B5B95C64}"/>
              </a:ext>
            </a:extLst>
          </p:cNvPr>
          <p:cNvSpPr txBox="1"/>
          <p:nvPr/>
        </p:nvSpPr>
        <p:spPr>
          <a:xfrm>
            <a:off x="337284" y="3470650"/>
            <a:ext cx="500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50-d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inj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; 10-d soaking; 300-d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; 5 cycles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B524B-0A98-48D3-91F2-43A4051ACCF2}"/>
              </a:ext>
            </a:extLst>
          </p:cNvPr>
          <p:cNvSpPr txBox="1"/>
          <p:nvPr/>
        </p:nvSpPr>
        <p:spPr>
          <a:xfrm>
            <a:off x="5680201" y="6083284"/>
            <a:ext cx="190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en-US" sz="16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×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0.89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8A6C2-8C3F-4F5D-AC21-1DD7B04DC272}"/>
              </a:ext>
            </a:extLst>
          </p:cNvPr>
          <p:cNvSpPr txBox="1"/>
          <p:nvPr/>
        </p:nvSpPr>
        <p:spPr>
          <a:xfrm>
            <a:off x="5680201" y="4590520"/>
            <a:ext cx="347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0.6C</a:t>
            </a:r>
            <a:r>
              <a:rPr lang="en-US" sz="1600" baseline="-25000" dirty="0" err="1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en-US" sz="1600" baseline="-25000" dirty="0" err="1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+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0.4Prd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Gas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×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1.57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F0424-BFC6-491E-9436-7D6F4B5BCD5F}"/>
              </a:ext>
            </a:extLst>
          </p:cNvPr>
          <p:cNvSpPr/>
          <p:nvPr/>
        </p:nvSpPr>
        <p:spPr>
          <a:xfrm>
            <a:off x="467361" y="3737632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Inj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@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30MPa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(fracture pressure 31 MPa)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ED2CE-72EA-49F0-8CA7-25B76D71A447}"/>
              </a:ext>
            </a:extLst>
          </p:cNvPr>
          <p:cNvSpPr txBox="1"/>
          <p:nvPr/>
        </p:nvSpPr>
        <p:spPr>
          <a:xfrm>
            <a:off x="5680201" y="5769879"/>
            <a:ext cx="23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Waterflood ×1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8122D-0CF6-481B-9ED5-140018FFC50C}"/>
              </a:ext>
            </a:extLst>
          </p:cNvPr>
          <p:cNvSpPr txBox="1"/>
          <p:nvPr/>
        </p:nvSpPr>
        <p:spPr>
          <a:xfrm>
            <a:off x="5680201" y="5682458"/>
            <a:ext cx="190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Waterflood×1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01BA2-313D-4086-B0CC-0B3028AB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B0D0A-031D-4390-9A33-359402F1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DBF76F7-50FF-446F-9E55-90052B6ED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62" y="2028132"/>
            <a:ext cx="5983776" cy="466191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4F9696-564C-439E-8D1B-3894B3A6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1" y="2055468"/>
            <a:ext cx="5876371" cy="45758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2E06799-56DA-416F-974F-E26EBCCF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88260"/>
            <a:ext cx="11369040" cy="816928"/>
          </a:xfrm>
        </p:spPr>
        <p:txBody>
          <a:bodyPr>
            <a:noAutofit/>
          </a:bodyPr>
          <a:lstStyle/>
          <a:p>
            <a:r>
              <a:rPr lang="en-US" sz="3600" dirty="0"/>
              <a:t>Why is rich gas better than lean gas?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9F2C6-BDF4-4B13-A1F8-0813DB41ADFA}"/>
              </a:ext>
            </a:extLst>
          </p:cNvPr>
          <p:cNvSpPr txBox="1"/>
          <p:nvPr/>
        </p:nvSpPr>
        <p:spPr>
          <a:xfrm>
            <a:off x="448173" y="798677"/>
            <a:ext cx="9138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Well placement designed for waterflood with </a:t>
            </a:r>
            <a:r>
              <a:rPr lang="en-US" sz="2000" dirty="0" err="1">
                <a:solidFill>
                  <a:srgbClr val="FF0000"/>
                </a:solidFill>
              </a:rPr>
              <a:t>prd</a:t>
            </a:r>
            <a:r>
              <a:rPr lang="en-US" sz="2000" dirty="0">
                <a:solidFill>
                  <a:srgbClr val="FF0000"/>
                </a:solidFill>
              </a:rPr>
              <a:t> at top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water </a:t>
            </a:r>
            <a:r>
              <a:rPr lang="en-US" sz="2000" dirty="0" err="1">
                <a:solidFill>
                  <a:srgbClr val="FF0000"/>
                </a:solidFill>
              </a:rPr>
              <a:t>inj</a:t>
            </a:r>
            <a:r>
              <a:rPr lang="en-US" sz="2000" dirty="0">
                <a:solidFill>
                  <a:srgbClr val="FF0000"/>
                </a:solidFill>
              </a:rPr>
              <a:t> at bottom</a:t>
            </a:r>
          </a:p>
          <a:p>
            <a:pPr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Rich gas MMP&lt;lean gas MMP</a:t>
            </a:r>
          </a:p>
          <a:p>
            <a:pPr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Lean gas achieves miscibility at front and oil bank is displaced out of SRV</a:t>
            </a:r>
          </a:p>
          <a:p>
            <a:pPr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Rich gas achieves miscibility at tail and oil bank flows back more effectively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8E1F0-66FB-4D04-BC76-1487DC47D9C5}"/>
              </a:ext>
            </a:extLst>
          </p:cNvPr>
          <p:cNvSpPr/>
          <p:nvPr/>
        </p:nvSpPr>
        <p:spPr>
          <a:xfrm>
            <a:off x="4314045" y="2672341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</a:t>
            </a:r>
            <a:r>
              <a:rPr lang="en-US" sz="2000" baseline="-25000" dirty="0"/>
              <a:t>4 </a:t>
            </a:r>
            <a:r>
              <a:rPr lang="en-US" sz="2000" dirty="0"/>
              <a:t>injection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4656CC-85E7-4B84-836A-FD563761750B}"/>
              </a:ext>
            </a:extLst>
          </p:cNvPr>
          <p:cNvSpPr/>
          <p:nvPr/>
        </p:nvSpPr>
        <p:spPr>
          <a:xfrm>
            <a:off x="10190416" y="2672341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3</a:t>
            </a:r>
            <a:r>
              <a:rPr lang="en-US" sz="2000" dirty="0"/>
              <a:t>H</a:t>
            </a:r>
            <a:r>
              <a:rPr lang="en-US" sz="2000" baseline="-25000" dirty="0"/>
              <a:t>8 </a:t>
            </a:r>
            <a:r>
              <a:rPr lang="en-US" sz="2000" dirty="0"/>
              <a:t>injection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33EA16E-8406-4F07-9C02-8CCE117DB746}"/>
              </a:ext>
            </a:extLst>
          </p:cNvPr>
          <p:cNvSpPr/>
          <p:nvPr/>
        </p:nvSpPr>
        <p:spPr>
          <a:xfrm>
            <a:off x="2214493" y="2872396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49A9EF4-39A4-48D2-BF3F-58C9DF2CCCEA}"/>
              </a:ext>
            </a:extLst>
          </p:cNvPr>
          <p:cNvSpPr/>
          <p:nvPr/>
        </p:nvSpPr>
        <p:spPr>
          <a:xfrm>
            <a:off x="7047542" y="2832754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262160A-E03D-4D70-B4B3-70B335DC2161}"/>
              </a:ext>
            </a:extLst>
          </p:cNvPr>
          <p:cNvSpPr/>
          <p:nvPr/>
        </p:nvSpPr>
        <p:spPr>
          <a:xfrm>
            <a:off x="4080971" y="2770746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915C0E6-7235-41A5-BD23-976C345B28F3}"/>
              </a:ext>
            </a:extLst>
          </p:cNvPr>
          <p:cNvSpPr/>
          <p:nvPr/>
        </p:nvSpPr>
        <p:spPr>
          <a:xfrm>
            <a:off x="1167108" y="2832755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EA87CC2-800F-4911-9F2E-E014CD42609E}"/>
              </a:ext>
            </a:extLst>
          </p:cNvPr>
          <p:cNvSpPr/>
          <p:nvPr/>
        </p:nvSpPr>
        <p:spPr>
          <a:xfrm>
            <a:off x="8253082" y="2872396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2AC3EA1-CFB6-45CE-B276-F6F2FE884897}"/>
              </a:ext>
            </a:extLst>
          </p:cNvPr>
          <p:cNvSpPr/>
          <p:nvPr/>
        </p:nvSpPr>
        <p:spPr>
          <a:xfrm>
            <a:off x="9535420" y="2958121"/>
            <a:ext cx="377072" cy="596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1435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9F6238-B520-4997-83A9-C547828C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430936"/>
            <a:ext cx="11369675" cy="815975"/>
          </a:xfrm>
        </p:spPr>
        <p:txBody>
          <a:bodyPr>
            <a:normAutofit/>
          </a:bodyPr>
          <a:lstStyle/>
          <a:p>
            <a:r>
              <a:rPr lang="en-US" sz="3600" dirty="0"/>
              <a:t>Effect of injection pressure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820FB-E790-4A49-AAD0-0F36BB8289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2080"/>
          <a:stretch/>
        </p:blipFill>
        <p:spPr bwMode="auto">
          <a:xfrm>
            <a:off x="367406" y="1000125"/>
            <a:ext cx="9481444" cy="5426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4BDA1-6143-4AC5-9EE7-EFEFF36DE8CF}"/>
              </a:ext>
            </a:extLst>
          </p:cNvPr>
          <p:cNvSpPr txBox="1"/>
          <p:nvPr/>
        </p:nvSpPr>
        <p:spPr>
          <a:xfrm>
            <a:off x="4803140" y="1246911"/>
            <a:ext cx="778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Higher the pressure, higher the oil rate;</a:t>
            </a:r>
          </a:p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baseline="-25000" dirty="0" err="1">
                <a:solidFill>
                  <a:schemeClr val="tx1"/>
                </a:solidFill>
              </a:rPr>
              <a:t>2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@ </a:t>
            </a:r>
            <a:r>
              <a:rPr lang="en-US" dirty="0" err="1">
                <a:solidFill>
                  <a:schemeClr val="tx1"/>
                </a:solidFill>
              </a:rPr>
              <a:t>30MPa</a:t>
            </a:r>
            <a:r>
              <a:rPr lang="en-US" dirty="0">
                <a:solidFill>
                  <a:schemeClr val="tx1"/>
                </a:solidFill>
              </a:rPr>
              <a:t> cannot surpass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baseline="-25000" dirty="0" err="1">
                <a:solidFill>
                  <a:schemeClr val="tx1"/>
                </a:solidFill>
              </a:rPr>
              <a:t>3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 @</a:t>
            </a:r>
            <a:r>
              <a:rPr lang="en-US" dirty="0" err="1">
                <a:solidFill>
                  <a:schemeClr val="tx1"/>
                </a:solidFill>
              </a:rPr>
              <a:t>20MPa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baseline="-25000" dirty="0" err="1">
                <a:solidFill>
                  <a:schemeClr val="tx1"/>
                </a:solidFill>
              </a:rPr>
              <a:t>2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has to &gt;</a:t>
            </a:r>
            <a:r>
              <a:rPr lang="en-US" dirty="0" err="1">
                <a:solidFill>
                  <a:srgbClr val="FF0000"/>
                </a:solidFill>
              </a:rPr>
              <a:t>25MPa</a:t>
            </a:r>
            <a:r>
              <a:rPr lang="en-US" dirty="0">
                <a:solidFill>
                  <a:schemeClr val="tx1"/>
                </a:solidFill>
              </a:rPr>
              <a:t> to achieve improvement;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A663E-423A-482E-B40F-BEFC9712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BF0ED-06AA-499D-B023-423DF4D0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2" y="2242715"/>
            <a:ext cx="7241555" cy="4615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F6238-B520-4997-83A9-C547828C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05" y="476250"/>
            <a:ext cx="11369675" cy="815975"/>
          </a:xfrm>
        </p:spPr>
        <p:txBody>
          <a:bodyPr>
            <a:normAutofit/>
          </a:bodyPr>
          <a:lstStyle/>
          <a:p>
            <a:r>
              <a:rPr lang="en-US" sz="3600" dirty="0"/>
              <a:t>Effect of injection duration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4BDA1-6143-4AC5-9EE7-EFEFF36DE8CF}"/>
              </a:ext>
            </a:extLst>
          </p:cNvPr>
          <p:cNvSpPr txBox="1"/>
          <p:nvPr/>
        </p:nvSpPr>
        <p:spPr>
          <a:xfrm>
            <a:off x="548005" y="1292225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At first, longer injection time leads to higher RF</a:t>
            </a:r>
          </a:p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Then it reaches a plateau with</a:t>
            </a:r>
            <a:r>
              <a:rPr lang="en-US" dirty="0">
                <a:solidFill>
                  <a:srgbClr val="FF0000"/>
                </a:solidFill>
              </a:rPr>
              <a:t> 80-day </a:t>
            </a:r>
            <a:r>
              <a:rPr lang="en-US" dirty="0">
                <a:solidFill>
                  <a:schemeClr val="tx1"/>
                </a:solidFill>
              </a:rPr>
              <a:t>injection.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A43FE-3083-414A-B927-12E4E6A03BD8}"/>
              </a:ext>
            </a:extLst>
          </p:cNvPr>
          <p:cNvSpPr txBox="1"/>
          <p:nvPr/>
        </p:nvSpPr>
        <p:spPr>
          <a:xfrm>
            <a:off x="7467797" y="2788834"/>
            <a:ext cx="4256843" cy="221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10-day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10-day soaking; 340-day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20-day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10-day soaking; 330-day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50-day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10-day soaking; 300-day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70-day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10-day soaking; 280-day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80-day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b="1" dirty="0">
                <a:solidFill>
                  <a:schemeClr val="tx1"/>
                </a:solidFill>
              </a:rPr>
              <a:t>; </a:t>
            </a:r>
            <a:r>
              <a:rPr lang="en-US" sz="1600" dirty="0">
                <a:solidFill>
                  <a:schemeClr val="tx1"/>
                </a:solidFill>
              </a:rPr>
              <a:t>10-day soaking; 270-day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90-day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b="1" dirty="0">
                <a:solidFill>
                  <a:schemeClr val="tx1"/>
                </a:solidFill>
              </a:rPr>
              <a:t>; </a:t>
            </a:r>
            <a:r>
              <a:rPr lang="en-US" sz="1600" dirty="0">
                <a:solidFill>
                  <a:schemeClr val="tx1"/>
                </a:solidFill>
              </a:rPr>
              <a:t>10-day soaking; 260-day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1"/>
                </a:solidFill>
              </a:rPr>
              <a:t>110-day </a:t>
            </a:r>
            <a:r>
              <a:rPr lang="en-US" sz="1600" b="1" dirty="0" err="1">
                <a:solidFill>
                  <a:schemeClr val="tx1"/>
                </a:solidFill>
              </a:rPr>
              <a:t>inj</a:t>
            </a:r>
            <a:r>
              <a:rPr lang="en-US" sz="1600" b="1" dirty="0">
                <a:solidFill>
                  <a:schemeClr val="tx1"/>
                </a:solidFill>
              </a:rPr>
              <a:t>; </a:t>
            </a:r>
            <a:r>
              <a:rPr lang="en-US" sz="1600" dirty="0">
                <a:solidFill>
                  <a:schemeClr val="tx1"/>
                </a:solidFill>
              </a:rPr>
              <a:t>10-day soaking; 300-day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FF248-C9E1-4894-914C-0692D88B812A}"/>
              </a:ext>
            </a:extLst>
          </p:cNvPr>
          <p:cNvSpPr/>
          <p:nvPr/>
        </p:nvSpPr>
        <p:spPr>
          <a:xfrm>
            <a:off x="3209145" y="4128618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2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aseline="-25000" dirty="0" err="1">
                <a:solidFill>
                  <a:schemeClr val="tx1"/>
                </a:solidFill>
              </a:rPr>
              <a:t>6</a:t>
            </a:r>
            <a:r>
              <a:rPr lang="en-US" sz="2400" dirty="0">
                <a:solidFill>
                  <a:schemeClr val="tx1"/>
                </a:solidFill>
              </a:rPr>
              <a:t>, 8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2139B-CCD1-4CCB-8DD6-DD6CA0A8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0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767557-A9AC-4BE1-B699-8B7594DF99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9" y="1784518"/>
            <a:ext cx="7528678" cy="504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F6238-B520-4997-83A9-C547828C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05" y="143304"/>
            <a:ext cx="11369675" cy="815975"/>
          </a:xfrm>
        </p:spPr>
        <p:txBody>
          <a:bodyPr>
            <a:normAutofit/>
          </a:bodyPr>
          <a:lstStyle/>
          <a:p>
            <a:r>
              <a:rPr lang="en-US" sz="3600" dirty="0"/>
              <a:t>Effect of soaking duration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4BDA1-6143-4AC5-9EE7-EFEFF36DE8CF}"/>
              </a:ext>
            </a:extLst>
          </p:cNvPr>
          <p:cNvSpPr txBox="1"/>
          <p:nvPr/>
        </p:nvSpPr>
        <p:spPr>
          <a:xfrm>
            <a:off x="548005" y="881059"/>
            <a:ext cx="1036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At first, longer soaking time leads to higher RF</a:t>
            </a:r>
          </a:p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Then starts to decline, maximum at 7-day soaking.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9575B-5154-49E1-95B5-6944B7DE5D6E}"/>
              </a:ext>
            </a:extLst>
          </p:cNvPr>
          <p:cNvSpPr txBox="1"/>
          <p:nvPr/>
        </p:nvSpPr>
        <p:spPr>
          <a:xfrm>
            <a:off x="7646907" y="2397914"/>
            <a:ext cx="4270773" cy="313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3-day soaking</a:t>
            </a:r>
            <a:r>
              <a:rPr lang="en-US" sz="1600" dirty="0">
                <a:solidFill>
                  <a:schemeClr val="tx1"/>
                </a:solidFill>
              </a:rPr>
              <a:t>; 277-day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5-day soaking</a:t>
            </a:r>
            <a:r>
              <a:rPr lang="en-US" sz="1600" dirty="0">
                <a:solidFill>
                  <a:schemeClr val="tx1"/>
                </a:solidFill>
              </a:rPr>
              <a:t>; 275-day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7-day soaking</a:t>
            </a:r>
            <a:r>
              <a:rPr lang="en-US" sz="1600" dirty="0">
                <a:solidFill>
                  <a:schemeClr val="tx1"/>
                </a:solidFill>
              </a:rPr>
              <a:t>; 273-day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8-day soaking</a:t>
            </a:r>
            <a:r>
              <a:rPr lang="en-US" sz="1600" dirty="0">
                <a:solidFill>
                  <a:schemeClr val="tx1"/>
                </a:solidFill>
              </a:rPr>
              <a:t>; 272-day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10-day soaking</a:t>
            </a:r>
            <a:r>
              <a:rPr lang="en-US" sz="1600" dirty="0">
                <a:solidFill>
                  <a:schemeClr val="tx1"/>
                </a:solidFill>
              </a:rPr>
              <a:t>; 270-day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15-day soaking</a:t>
            </a:r>
            <a:r>
              <a:rPr lang="en-US" sz="1600" dirty="0">
                <a:solidFill>
                  <a:schemeClr val="tx1"/>
                </a:solidFill>
              </a:rPr>
              <a:t>; 265-day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20-day soaking</a:t>
            </a:r>
            <a:r>
              <a:rPr lang="en-US" sz="1600" dirty="0">
                <a:solidFill>
                  <a:schemeClr val="tx1"/>
                </a:solidFill>
              </a:rPr>
              <a:t>; 260-day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25-day soaking</a:t>
            </a:r>
            <a:r>
              <a:rPr lang="en-US" sz="1600" dirty="0">
                <a:solidFill>
                  <a:schemeClr val="tx1"/>
                </a:solidFill>
              </a:rPr>
              <a:t>; 255-day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</a:rPr>
              <a:t>80-day </a:t>
            </a:r>
            <a:r>
              <a:rPr lang="en-US" sz="1600" dirty="0" err="1">
                <a:solidFill>
                  <a:schemeClr val="tx1"/>
                </a:solidFill>
              </a:rPr>
              <a:t>inj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b="1" dirty="0">
                <a:solidFill>
                  <a:schemeClr val="tx1"/>
                </a:solidFill>
              </a:rPr>
              <a:t>30-day soaking</a:t>
            </a:r>
            <a:r>
              <a:rPr lang="en-US" sz="1600" dirty="0">
                <a:solidFill>
                  <a:schemeClr val="tx1"/>
                </a:solidFill>
              </a:rPr>
              <a:t>; 250-day </a:t>
            </a:r>
            <a:r>
              <a:rPr lang="en-US" sz="1600" dirty="0" err="1">
                <a:solidFill>
                  <a:schemeClr val="tx1"/>
                </a:solidFill>
              </a:rPr>
              <a:t>Prd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5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7D331-5ADE-4B70-BAF7-D0AD7BB152F7}"/>
              </a:ext>
            </a:extLst>
          </p:cNvPr>
          <p:cNvSpPr/>
          <p:nvPr/>
        </p:nvSpPr>
        <p:spPr>
          <a:xfrm>
            <a:off x="3209145" y="4128618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2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aseline="-25000" dirty="0" err="1">
                <a:solidFill>
                  <a:schemeClr val="tx1"/>
                </a:solidFill>
              </a:rPr>
              <a:t>6</a:t>
            </a:r>
            <a:r>
              <a:rPr lang="en-US" sz="2400" dirty="0">
                <a:solidFill>
                  <a:schemeClr val="tx1"/>
                </a:solidFill>
              </a:rPr>
              <a:t>, 8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FB98A-E16A-4F0D-A7FA-31D34EAA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8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1B88D-40BE-46F7-A76D-A050CC751E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" y="2617226"/>
            <a:ext cx="8378402" cy="4018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F6238-B520-4997-83A9-C547828C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06" y="493221"/>
            <a:ext cx="11369675" cy="815975"/>
          </a:xfrm>
        </p:spPr>
        <p:txBody>
          <a:bodyPr>
            <a:normAutofit/>
          </a:bodyPr>
          <a:lstStyle/>
          <a:p>
            <a:r>
              <a:rPr lang="en-US" sz="3600" dirty="0"/>
              <a:t>Effect of NF spacing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4BDA1-6143-4AC5-9EE7-EFEFF36DE8CF}"/>
              </a:ext>
            </a:extLst>
          </p:cNvPr>
          <p:cNvSpPr txBox="1"/>
          <p:nvPr/>
        </p:nvSpPr>
        <p:spPr>
          <a:xfrm>
            <a:off x="448081" y="1261106"/>
            <a:ext cx="1164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Base case uses </a:t>
            </a:r>
            <a:r>
              <a:rPr lang="en-US" sz="2000" dirty="0">
                <a:solidFill>
                  <a:srgbClr val="FF0000"/>
                </a:solidFill>
              </a:rPr>
              <a:t>0.6 m</a:t>
            </a:r>
            <a:r>
              <a:rPr lang="en-US" sz="2000" dirty="0">
                <a:solidFill>
                  <a:schemeClr val="tx1"/>
                </a:solidFill>
              </a:rPr>
              <a:t>. We then simulate 0.3, 8, ∞ m based on the published data</a:t>
            </a:r>
          </a:p>
          <a:p>
            <a:pPr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Using single porosity (NF spacing=∞) leads to little improvement even with </a:t>
            </a:r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baseline="-25000" dirty="0" err="1">
                <a:solidFill>
                  <a:schemeClr val="tx1"/>
                </a:solidFill>
              </a:rPr>
              <a:t>3</a:t>
            </a:r>
            <a:r>
              <a:rPr lang="en-US" sz="2000" dirty="0" err="1">
                <a:solidFill>
                  <a:schemeClr val="tx1"/>
                </a:solidFill>
              </a:rPr>
              <a:t>H</a:t>
            </a:r>
            <a:r>
              <a:rPr lang="en-US" sz="2000" baseline="-25000" dirty="0" err="1">
                <a:solidFill>
                  <a:schemeClr val="tx1"/>
                </a:solidFill>
              </a:rPr>
              <a:t>8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After re-history matching, difference </a:t>
            </a:r>
            <a:r>
              <a:rPr lang="en-US" sz="2000" dirty="0">
                <a:solidFill>
                  <a:srgbClr val="FF0000"/>
                </a:solidFill>
              </a:rPr>
              <a:t>is minor </a:t>
            </a:r>
            <a:r>
              <a:rPr lang="en-US" sz="2000" dirty="0">
                <a:solidFill>
                  <a:schemeClr val="tx1"/>
                </a:solidFill>
              </a:rPr>
              <a:t>among 0.3, 0.6, </a:t>
            </a:r>
            <a:r>
              <a:rPr lang="en-US" sz="2000" dirty="0" err="1">
                <a:solidFill>
                  <a:schemeClr val="tx1"/>
                </a:solidFill>
              </a:rPr>
              <a:t>8m</a:t>
            </a:r>
            <a:r>
              <a:rPr lang="en-US" sz="2000" dirty="0">
                <a:solidFill>
                  <a:schemeClr val="tx1"/>
                </a:solidFill>
              </a:rPr>
              <a:t> NF spacing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4. Hence using published NF data, </a:t>
            </a:r>
            <a:r>
              <a:rPr lang="en-US" sz="2000" dirty="0">
                <a:solidFill>
                  <a:srgbClr val="FF0000"/>
                </a:solidFill>
              </a:rPr>
              <a:t>we can confirm technical feasibility of rich gas injection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08148D-EA31-40B6-950C-691FDB0EF855}"/>
              </a:ext>
            </a:extLst>
          </p:cNvPr>
          <p:cNvGraphicFramePr>
            <a:graphicFrameLocks noGrp="1"/>
          </p:cNvGraphicFramePr>
          <p:nvPr/>
        </p:nvGraphicFramePr>
        <p:xfrm>
          <a:off x="8204004" y="3196834"/>
          <a:ext cx="3888073" cy="31679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4330">
                  <a:extLst>
                    <a:ext uri="{9D8B030D-6E8A-4147-A177-3AD203B41FA5}">
                      <a16:colId xmlns:a16="http://schemas.microsoft.com/office/drawing/2014/main" val="1098636761"/>
                    </a:ext>
                  </a:extLst>
                </a:gridCol>
                <a:gridCol w="2013743">
                  <a:extLst>
                    <a:ext uri="{9D8B030D-6E8A-4147-A177-3AD203B41FA5}">
                      <a16:colId xmlns:a16="http://schemas.microsoft.com/office/drawing/2014/main" val="2548056669"/>
                    </a:ext>
                  </a:extLst>
                </a:gridCol>
              </a:tblGrid>
              <a:tr h="57599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Well Name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NF spacing, m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30705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" panose="02020603060405020304" pitchFamily="18" charset="0"/>
                        </a:rPr>
                        <a:t>Y284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279438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Y414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0.4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711562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Y286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0.5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17897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Y411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0.7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236730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Y287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1.3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492605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Y293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1.4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423209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Y285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3.3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475244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Y295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4.3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432367"/>
                  </a:ext>
                </a:extLst>
              </a:tr>
              <a:tr h="287995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" panose="02020603060405020304" pitchFamily="18" charset="0"/>
                        </a:rPr>
                        <a:t>Y290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7.7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30096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91180B7-6CE6-45EC-B416-80830DDF48BD}"/>
              </a:ext>
            </a:extLst>
          </p:cNvPr>
          <p:cNvSpPr/>
          <p:nvPr/>
        </p:nvSpPr>
        <p:spPr>
          <a:xfrm>
            <a:off x="8590398" y="2782675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NF spacing from Liu (2010)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1269B-DAD5-4B6F-BFB2-2813F673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5D070B-B328-4337-AECA-26BF69C49C64}"/>
              </a:ext>
            </a:extLst>
          </p:cNvPr>
          <p:cNvSpPr/>
          <p:nvPr/>
        </p:nvSpPr>
        <p:spPr bwMode="auto">
          <a:xfrm>
            <a:off x="0" y="6163539"/>
            <a:ext cx="12192000" cy="20584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8" charset="-128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84D00F1-A3C4-42C3-8502-E6E2B866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32" indent="-28574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2971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160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349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468E3-C147-42ED-BB11-8D32A00DC1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pitchFamily="75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04461-8710-4B15-9C4B-5C73C1C526B0}"/>
              </a:ext>
            </a:extLst>
          </p:cNvPr>
          <p:cNvSpPr/>
          <p:nvPr/>
        </p:nvSpPr>
        <p:spPr bwMode="auto">
          <a:xfrm>
            <a:off x="0" y="627114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8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D6800-BB90-49D1-97F1-C916A989C9D4}"/>
              </a:ext>
            </a:extLst>
          </p:cNvPr>
          <p:cNvGrpSpPr>
            <a:grpSpLocks noChangeAspect="1"/>
          </p:cNvGrpSpPr>
          <p:nvPr/>
        </p:nvGrpSpPr>
        <p:grpSpPr>
          <a:xfrm>
            <a:off x="-49655" y="6143085"/>
            <a:ext cx="763435" cy="609675"/>
            <a:chOff x="-32212" y="427945"/>
            <a:chExt cx="5134907" cy="41007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67DF14-3E42-4D8A-A3A1-4A36CBC71205}"/>
                </a:ext>
              </a:extLst>
            </p:cNvPr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1B6C5E5-AA10-417E-BE8F-75FEF2B6E937}"/>
                  </a:ext>
                </a:extLst>
              </p:cNvPr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FE841BC-7A9C-4606-BB71-41D563ED7172}"/>
                  </a:ext>
                </a:extLst>
              </p:cNvPr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CEB4F35-98E4-4B2A-BE9E-A0F347084EB5}"/>
                </a:ext>
              </a:extLst>
            </p:cNvPr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6A004A-DF34-4A71-BEFF-FE0F34934988}"/>
              </a:ext>
            </a:extLst>
          </p:cNvPr>
          <p:cNvSpPr txBox="1"/>
          <p:nvPr/>
        </p:nvSpPr>
        <p:spPr>
          <a:xfrm>
            <a:off x="826189" y="6284889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/>
                <a:ea typeface="ヒラギノ角ゴ Pro W3" pitchFamily="75" charset="-128"/>
                <a:cs typeface="Britannic Bold"/>
              </a:rPr>
              <a:t>UNCONVENTIONAL RESERVOIR ENGINEERING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1191E-7BAC-4FED-9B78-415F6EC899AE}"/>
              </a:ext>
            </a:extLst>
          </p:cNvPr>
          <p:cNvSpPr txBox="1"/>
          <p:nvPr/>
        </p:nvSpPr>
        <p:spPr>
          <a:xfrm>
            <a:off x="849905" y="6534806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Advisory Board Meeting,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Spring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, 2020, Golden, Colorado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D933B4-FCB9-4FDD-BF3A-9AE0D3995161}"/>
              </a:ext>
            </a:extLst>
          </p:cNvPr>
          <p:cNvSpPr txBox="1">
            <a:spLocks/>
          </p:cNvSpPr>
          <p:nvPr/>
        </p:nvSpPr>
        <p:spPr>
          <a:xfrm>
            <a:off x="400050" y="454790"/>
            <a:ext cx="10515600" cy="73570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 algn="l"/>
            <a:r>
              <a:rPr lang="en-US" sz="3600" kern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37476E-06F8-4FFF-B1E9-7B5527BFC68C}"/>
              </a:ext>
            </a:extLst>
          </p:cNvPr>
          <p:cNvSpPr txBox="1">
            <a:spLocks/>
          </p:cNvSpPr>
          <p:nvPr/>
        </p:nvSpPr>
        <p:spPr>
          <a:xfrm>
            <a:off x="400050" y="1391790"/>
            <a:ext cx="12225655" cy="4697095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chemeClr val="bg1"/>
                </a:solidFill>
              </a:rPr>
              <a:t>We used a </a:t>
            </a:r>
            <a:r>
              <a:rPr lang="en-US" sz="2000" kern="0" dirty="0">
                <a:solidFill>
                  <a:srgbClr val="FFC000"/>
                </a:solidFill>
              </a:rPr>
              <a:t>compositional framework </a:t>
            </a:r>
            <a:r>
              <a:rPr lang="en-US" sz="2000" kern="0" dirty="0">
                <a:solidFill>
                  <a:schemeClr val="bg1"/>
                </a:solidFill>
              </a:rPr>
              <a:t>to study gas injection feasibility in </a:t>
            </a:r>
            <a:r>
              <a:rPr lang="en-US" sz="2000" kern="0" dirty="0" err="1">
                <a:solidFill>
                  <a:schemeClr val="bg1"/>
                </a:solidFill>
              </a:rPr>
              <a:t>Changqing</a:t>
            </a:r>
            <a:r>
              <a:rPr lang="en-US" sz="2000" kern="0" dirty="0">
                <a:solidFill>
                  <a:schemeClr val="bg1"/>
                </a:solidFill>
              </a:rPr>
              <a:t> </a:t>
            </a:r>
            <a:r>
              <a:rPr lang="en-US" sz="2000" kern="0" dirty="0" err="1">
                <a:solidFill>
                  <a:schemeClr val="bg1"/>
                </a:solidFill>
              </a:rPr>
              <a:t>Oifield</a:t>
            </a:r>
            <a:endParaRPr lang="en-US" sz="2000" kern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chemeClr val="bg1"/>
                </a:solidFill>
              </a:rPr>
              <a:t>For the first time, we </a:t>
            </a:r>
            <a:r>
              <a:rPr lang="en-US" sz="2000" kern="0" dirty="0">
                <a:solidFill>
                  <a:srgbClr val="FFC000"/>
                </a:solidFill>
              </a:rPr>
              <a:t>confirm technical feasibility </a:t>
            </a:r>
            <a:r>
              <a:rPr lang="en-US" sz="2000" kern="0" dirty="0">
                <a:solidFill>
                  <a:schemeClr val="bg1"/>
                </a:solidFill>
              </a:rPr>
              <a:t>of rich gas injection in low-perm Chang 6</a:t>
            </a:r>
            <a:r>
              <a:rPr lang="en-US" sz="2000" kern="0" baseline="-25000" dirty="0">
                <a:solidFill>
                  <a:schemeClr val="bg1"/>
                </a:solidFill>
              </a:rPr>
              <a:t>3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chemeClr val="bg1"/>
                </a:solidFill>
              </a:rPr>
              <a:t>Such feasibility is impacted by the </a:t>
            </a:r>
            <a:r>
              <a:rPr lang="en-US" sz="2000" kern="0" dirty="0">
                <a:solidFill>
                  <a:srgbClr val="FFC000"/>
                </a:solidFill>
              </a:rPr>
              <a:t>injectant composition </a:t>
            </a:r>
            <a:r>
              <a:rPr lang="en-US" sz="2000" kern="0" dirty="0">
                <a:solidFill>
                  <a:schemeClr val="bg1"/>
                </a:solidFill>
              </a:rPr>
              <a:t>and </a:t>
            </a:r>
            <a:r>
              <a:rPr lang="en-US" sz="2000" kern="0" dirty="0">
                <a:solidFill>
                  <a:srgbClr val="FFC000"/>
                </a:solidFill>
              </a:rPr>
              <a:t>well placement design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chemeClr val="bg1"/>
                </a:solidFill>
              </a:rPr>
              <a:t>CH</a:t>
            </a:r>
            <a:r>
              <a:rPr lang="en-US" sz="2000" kern="0" baseline="-25000" dirty="0">
                <a:solidFill>
                  <a:schemeClr val="bg1"/>
                </a:solidFill>
              </a:rPr>
              <a:t>4</a:t>
            </a:r>
            <a:r>
              <a:rPr lang="en-US" sz="2000" kern="0" dirty="0">
                <a:solidFill>
                  <a:schemeClr val="bg1"/>
                </a:solidFill>
              </a:rPr>
              <a:t> injection has a lower RF than waterflood, due to its high MMP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rgbClr val="FFC000"/>
                </a:solidFill>
              </a:rPr>
              <a:t>Rich gas works </a:t>
            </a:r>
            <a:r>
              <a:rPr lang="en-US" altLang="zh-CN" sz="2000" kern="0" dirty="0">
                <a:solidFill>
                  <a:srgbClr val="FFC000"/>
                </a:solidFill>
              </a:rPr>
              <a:t>better </a:t>
            </a:r>
            <a:r>
              <a:rPr lang="en-US" sz="2000" kern="0" dirty="0">
                <a:solidFill>
                  <a:schemeClr val="bg1"/>
                </a:solidFill>
              </a:rPr>
              <a:t>with current well placement as miscible bank forms at injection tail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bg1"/>
                </a:solidFill>
              </a:rPr>
              <a:t>Huff-n-puff </a:t>
            </a:r>
            <a:r>
              <a:rPr lang="en-US" sz="2000" kern="0" dirty="0">
                <a:solidFill>
                  <a:srgbClr val="FFC000"/>
                </a:solidFill>
              </a:rPr>
              <a:t>insensitive to uncertainties in NF spacing </a:t>
            </a:r>
            <a:r>
              <a:rPr lang="en-US" sz="2000" kern="0" dirty="0">
                <a:solidFill>
                  <a:schemeClr val="bg1"/>
                </a:solidFill>
              </a:rPr>
              <a:t>after history-matching BHP &amp; water cut. </a:t>
            </a:r>
          </a:p>
          <a:p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57246" y="1681161"/>
            <a:ext cx="1159256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 algn="ctr"/>
            <a:r>
              <a:rPr lang="en-CA" sz="3000" dirty="0">
                <a:latin typeface="+mj-lt"/>
              </a:rPr>
              <a:t>Thanks for your attention.</a:t>
            </a:r>
          </a:p>
          <a:p>
            <a:pPr lvl="0" algn="ctr"/>
            <a:endParaRPr lang="en-CA" sz="3000" dirty="0">
              <a:latin typeface="+mj-lt"/>
            </a:endParaRPr>
          </a:p>
          <a:p>
            <a:pPr lvl="0" algn="ctr"/>
            <a:r>
              <a:rPr lang="en-US" sz="3000" dirty="0">
                <a:latin typeface="+mj-lt"/>
              </a:rPr>
              <a:t>Stay safe and productive!</a:t>
            </a:r>
          </a:p>
          <a:p>
            <a:pPr lvl="0" algn="ctr"/>
            <a:endParaRPr lang="en-US" sz="300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D070B-B328-4337-AECA-26BF69C49C64}"/>
              </a:ext>
            </a:extLst>
          </p:cNvPr>
          <p:cNvSpPr/>
          <p:nvPr/>
        </p:nvSpPr>
        <p:spPr bwMode="auto">
          <a:xfrm>
            <a:off x="0" y="6163539"/>
            <a:ext cx="12192000" cy="20584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84D00F1-A3C4-42C3-8502-E6E2B866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32" indent="-28574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2971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160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349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FFFF"/>
                </a:solidFill>
              </a:rPr>
              <a:pPr/>
              <a:t>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04461-8710-4B15-9C4B-5C73C1C526B0}"/>
              </a:ext>
            </a:extLst>
          </p:cNvPr>
          <p:cNvSpPr/>
          <p:nvPr/>
        </p:nvSpPr>
        <p:spPr bwMode="auto">
          <a:xfrm>
            <a:off x="0" y="627114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D6800-BB90-49D1-97F1-C916A989C9D4}"/>
              </a:ext>
            </a:extLst>
          </p:cNvPr>
          <p:cNvGrpSpPr>
            <a:grpSpLocks noChangeAspect="1"/>
          </p:cNvGrpSpPr>
          <p:nvPr/>
        </p:nvGrpSpPr>
        <p:grpSpPr>
          <a:xfrm>
            <a:off x="-49655" y="6143085"/>
            <a:ext cx="763435" cy="609675"/>
            <a:chOff x="-32212" y="427945"/>
            <a:chExt cx="5134907" cy="41007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67DF14-3E42-4D8A-A3A1-4A36CBC71205}"/>
                </a:ext>
              </a:extLst>
            </p:cNvPr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1B6C5E5-AA10-417E-BE8F-75FEF2B6E937}"/>
                  </a:ext>
                </a:extLst>
              </p:cNvPr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FE841BC-7A9C-4606-BB71-41D563ED7172}"/>
                  </a:ext>
                </a:extLst>
              </p:cNvPr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CEB4F35-98E4-4B2A-BE9E-A0F347084EB5}"/>
                </a:ext>
              </a:extLst>
            </p:cNvPr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6A004A-DF34-4A71-BEFF-FE0F34934988}"/>
              </a:ext>
            </a:extLst>
          </p:cNvPr>
          <p:cNvSpPr txBox="1"/>
          <p:nvPr/>
        </p:nvSpPr>
        <p:spPr>
          <a:xfrm>
            <a:off x="826189" y="6284889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1191E-7BAC-4FED-9B78-415F6EC899AE}"/>
              </a:ext>
            </a:extLst>
          </p:cNvPr>
          <p:cNvSpPr txBox="1"/>
          <p:nvPr/>
        </p:nvSpPr>
        <p:spPr>
          <a:xfrm>
            <a:off x="849905" y="6534806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</a:t>
            </a:r>
            <a:r>
              <a:rPr lang="en-US" altLang="zh-CN" sz="1400" dirty="0">
                <a:solidFill>
                  <a:srgbClr val="000000"/>
                </a:solidFill>
              </a:rPr>
              <a:t>Spring</a:t>
            </a:r>
            <a:r>
              <a:rPr lang="en-US" sz="1400" dirty="0">
                <a:solidFill>
                  <a:srgbClr val="000000"/>
                </a:solidFill>
              </a:rPr>
              <a:t>, 2020, Golden, Colorado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50FF5-1134-4F89-A14C-BEA653324F19}"/>
              </a:ext>
            </a:extLst>
          </p:cNvPr>
          <p:cNvSpPr/>
          <p:nvPr/>
        </p:nvSpPr>
        <p:spPr>
          <a:xfrm>
            <a:off x="3019978" y="4027763"/>
            <a:ext cx="7519204" cy="114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CA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e Tian, Ph.D. candidate</a:t>
            </a: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CA" dirty="0">
                <a:latin typeface="Arial"/>
                <a:cs typeface="Arial" panose="020B0604020202020204" pitchFamily="34" charset="0"/>
              </a:rPr>
              <a:t>For more info: </a:t>
            </a:r>
            <a:r>
              <a:rPr lang="en-CA" dirty="0">
                <a:latin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</a:t>
            </a:r>
            <a:r>
              <a:rPr lang="en-US" dirty="0">
                <a:latin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etian@mines.edu</a:t>
            </a:r>
            <a:endParaRPr lang="en-US" dirty="0">
              <a:latin typeface="Arial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Arial"/>
                <a:cs typeface="Arial" panose="020B0604020202020204" pitchFamily="34" charset="0"/>
              </a:rPr>
              <a:t>Or read: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https://doi.org/10.1016/j.fuel.2020.117831</a:t>
            </a:r>
            <a:r>
              <a:rPr lang="en-US" dirty="0">
                <a:latin typeface="Arial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10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5D070B-B328-4337-AECA-26BF69C49C64}"/>
              </a:ext>
            </a:extLst>
          </p:cNvPr>
          <p:cNvSpPr/>
          <p:nvPr/>
        </p:nvSpPr>
        <p:spPr bwMode="auto">
          <a:xfrm>
            <a:off x="0" y="6163539"/>
            <a:ext cx="12192000" cy="20584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8" charset="-128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84D00F1-A3C4-42C3-8502-E6E2B866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32" indent="-28574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2971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160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349" indent="-228594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468E3-C147-42ED-BB11-8D32A00DC1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pitchFamily="75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04461-8710-4B15-9C4B-5C73C1C526B0}"/>
              </a:ext>
            </a:extLst>
          </p:cNvPr>
          <p:cNvSpPr/>
          <p:nvPr/>
        </p:nvSpPr>
        <p:spPr bwMode="auto">
          <a:xfrm>
            <a:off x="0" y="627114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8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D6800-BB90-49D1-97F1-C916A989C9D4}"/>
              </a:ext>
            </a:extLst>
          </p:cNvPr>
          <p:cNvGrpSpPr>
            <a:grpSpLocks noChangeAspect="1"/>
          </p:cNvGrpSpPr>
          <p:nvPr/>
        </p:nvGrpSpPr>
        <p:grpSpPr>
          <a:xfrm>
            <a:off x="-49655" y="6143085"/>
            <a:ext cx="763435" cy="609675"/>
            <a:chOff x="-32212" y="427945"/>
            <a:chExt cx="5134907" cy="41007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67DF14-3E42-4D8A-A3A1-4A36CBC71205}"/>
                </a:ext>
              </a:extLst>
            </p:cNvPr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1B6C5E5-AA10-417E-BE8F-75FEF2B6E937}"/>
                  </a:ext>
                </a:extLst>
              </p:cNvPr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FE841BC-7A9C-4606-BB71-41D563ED7172}"/>
                  </a:ext>
                </a:extLst>
              </p:cNvPr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CEB4F35-98E4-4B2A-BE9E-A0F347084EB5}"/>
                </a:ext>
              </a:extLst>
            </p:cNvPr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6A004A-DF34-4A71-BEFF-FE0F34934988}"/>
              </a:ext>
            </a:extLst>
          </p:cNvPr>
          <p:cNvSpPr txBox="1"/>
          <p:nvPr/>
        </p:nvSpPr>
        <p:spPr>
          <a:xfrm>
            <a:off x="826189" y="6284889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/>
                <a:ea typeface="ヒラギノ角ゴ Pro W3" pitchFamily="75" charset="-128"/>
                <a:cs typeface="Britannic Bold"/>
              </a:rPr>
              <a:t>UNCONVENTIONAL RESERVOIR ENGINEERING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1191E-7BAC-4FED-9B78-415F6EC899AE}"/>
              </a:ext>
            </a:extLst>
          </p:cNvPr>
          <p:cNvSpPr txBox="1"/>
          <p:nvPr/>
        </p:nvSpPr>
        <p:spPr>
          <a:xfrm>
            <a:off x="849905" y="6534806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Advisory Board Meeting,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Spring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75" charset="-128"/>
                <a:cs typeface="+mn-cs"/>
              </a:rPr>
              <a:t>, 2020, Golden, Colorado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D933B4-FCB9-4FDD-BF3A-9AE0D3995161}"/>
              </a:ext>
            </a:extLst>
          </p:cNvPr>
          <p:cNvSpPr txBox="1">
            <a:spLocks/>
          </p:cNvSpPr>
          <p:nvPr/>
        </p:nvSpPr>
        <p:spPr>
          <a:xfrm>
            <a:off x="400050" y="454790"/>
            <a:ext cx="10515600" cy="73570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37476E-06F8-4FFF-B1E9-7B5527BFC68C}"/>
              </a:ext>
            </a:extLst>
          </p:cNvPr>
          <p:cNvSpPr txBox="1">
            <a:spLocks/>
          </p:cNvSpPr>
          <p:nvPr/>
        </p:nvSpPr>
        <p:spPr>
          <a:xfrm>
            <a:off x="1152526" y="1399688"/>
            <a:ext cx="10325100" cy="4697095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kern="0" dirty="0">
                <a:solidFill>
                  <a:schemeClr val="bg1"/>
                </a:solidFill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kern="0" dirty="0">
                <a:solidFill>
                  <a:schemeClr val="bg1"/>
                </a:solidFill>
              </a:rPr>
              <a:t>Compositional modeling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kern="0" dirty="0">
                <a:solidFill>
                  <a:schemeClr val="bg1"/>
                </a:solidFill>
              </a:rPr>
              <a:t>Sensitivity Analysis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kern="0" dirty="0">
                <a:solidFill>
                  <a:schemeClr val="bg1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sz="2000" kern="0" dirty="0">
              <a:solidFill>
                <a:schemeClr val="bg1"/>
              </a:solidFill>
            </a:endParaRPr>
          </a:p>
          <a:p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c028d1679364527b8a10b4e064e2646">
            <a:extLst>
              <a:ext uri="{FF2B5EF4-FFF2-40B4-BE49-F238E27FC236}">
                <a16:creationId xmlns:a16="http://schemas.microsoft.com/office/drawing/2014/main" id="{B237F3B5-9118-47D4-95CF-1235C22A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87" y="1886585"/>
            <a:ext cx="6277738" cy="4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EBBFF-A27E-4629-AAC8-275598DB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57"/>
            <a:ext cx="10515600" cy="735706"/>
          </a:xfrm>
        </p:spPr>
        <p:txBody>
          <a:bodyPr>
            <a:normAutofit/>
          </a:bodyPr>
          <a:lstStyle/>
          <a:p>
            <a:r>
              <a:rPr lang="en-CA" sz="3600" dirty="0"/>
              <a:t>Introduction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69FA-3664-4BB2-A056-B0309D21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2" y="1627188"/>
            <a:ext cx="11531600" cy="3419791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/>
              <a:t>Changqing</a:t>
            </a:r>
            <a:r>
              <a:rPr lang="en-US" sz="2400" dirty="0"/>
              <a:t> is the largest oilfield in China, 1.15 </a:t>
            </a:r>
            <a:r>
              <a:rPr lang="en-US" altLang="zh-CN" sz="2400" dirty="0" err="1"/>
              <a:t>MMBOED</a:t>
            </a:r>
            <a:r>
              <a:rPr lang="en-US" altLang="zh-CN" sz="2400" dirty="0"/>
              <a:t> in 2019</a:t>
            </a:r>
          </a:p>
          <a:p>
            <a:pPr lvl="1"/>
            <a:r>
              <a:rPr lang="en-US" altLang="zh-CN" sz="2400" dirty="0"/>
              <a:t>Oil </a:t>
            </a:r>
            <a:r>
              <a:rPr lang="en-US" altLang="zh-CN" sz="2400" dirty="0" err="1"/>
              <a:t>prd</a:t>
            </a:r>
            <a:r>
              <a:rPr lang="en-US" altLang="zh-CN" sz="2400" dirty="0"/>
              <a:t> at south&lt;</a:t>
            </a:r>
            <a:r>
              <a:rPr lang="en-US" altLang="zh-CN" sz="2400" dirty="0" err="1"/>
              <a:t>2800m</a:t>
            </a:r>
            <a:r>
              <a:rPr lang="en-US" altLang="zh-CN" sz="2400" dirty="0"/>
              <a:t>, gas </a:t>
            </a:r>
            <a:r>
              <a:rPr lang="en-US" altLang="zh-CN" sz="2400" dirty="0" err="1"/>
              <a:t>prd</a:t>
            </a:r>
            <a:r>
              <a:rPr lang="en-US" altLang="zh-CN" sz="2400" dirty="0"/>
              <a:t> at north&gt;</a:t>
            </a:r>
            <a:r>
              <a:rPr lang="en-US" altLang="zh-CN" sz="2400" dirty="0" err="1"/>
              <a:t>2800m</a:t>
            </a:r>
            <a:endParaRPr lang="en-US" altLang="zh-CN" sz="2400" dirty="0"/>
          </a:p>
          <a:p>
            <a:pPr lvl="1"/>
            <a:r>
              <a:rPr lang="en-CA" sz="2400" dirty="0" err="1"/>
              <a:t>Prd</a:t>
            </a:r>
            <a:r>
              <a:rPr lang="en-CA" sz="2400" dirty="0"/>
              <a:t> est. 1971, Jurassic </a:t>
            </a:r>
            <a:r>
              <a:rPr lang="en-CA" sz="2400" dirty="0" err="1"/>
              <a:t>formation~10mD</a:t>
            </a:r>
            <a:endParaRPr lang="en-CA" sz="2400" dirty="0"/>
          </a:p>
          <a:p>
            <a:pPr lvl="1"/>
            <a:r>
              <a:rPr lang="en-CA" sz="2400" dirty="0"/>
              <a:t>Now from Upper Triassic </a:t>
            </a:r>
            <a:r>
              <a:rPr lang="en-CA" sz="2400" dirty="0" err="1"/>
              <a:t>Yanchang</a:t>
            </a:r>
            <a:endParaRPr lang="en-CA" sz="2400" dirty="0"/>
          </a:p>
          <a:p>
            <a:pPr marL="1371600" lvl="2" indent="-457200">
              <a:buFont typeface="+mj-lt"/>
              <a:buAutoNum type="arabicPeriod"/>
            </a:pPr>
            <a:r>
              <a:rPr lang="en-CA" sz="2000" dirty="0"/>
              <a:t>Low perm ~0.1 </a:t>
            </a:r>
            <a:r>
              <a:rPr lang="en-CA" sz="2000" dirty="0" err="1"/>
              <a:t>mD</a:t>
            </a:r>
            <a:endParaRPr lang="en-CA" sz="2000" dirty="0"/>
          </a:p>
          <a:p>
            <a:pPr marL="1371600" lvl="2" indent="-457200">
              <a:buFont typeface="+mj-lt"/>
              <a:buAutoNum type="arabicPeriod"/>
            </a:pPr>
            <a:r>
              <a:rPr lang="en-CA" altLang="zh-CN" sz="2000" dirty="0"/>
              <a:t>Low pressure </a:t>
            </a:r>
            <a:r>
              <a:rPr lang="en-US" altLang="zh-CN" sz="2000" dirty="0"/>
              <a:t>0.3~0.4 psi/ft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/>
              <a:t>Fracturing is a must, but still fast decline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/>
              <a:t>Waterflood inefficient, RF is low ~10%</a:t>
            </a:r>
          </a:p>
          <a:p>
            <a:pPr marL="1371600" lvl="2" indent="-457200">
              <a:buFont typeface="+mj-lt"/>
              <a:buAutoNum type="arabicPeriod"/>
            </a:pPr>
            <a:endParaRPr lang="en-US" altLang="zh-CN" sz="20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C09B4-20C1-4018-B8EF-6C5DDD1D8DFF}"/>
              </a:ext>
            </a:extLst>
          </p:cNvPr>
          <p:cNvSpPr txBox="1"/>
          <p:nvPr/>
        </p:nvSpPr>
        <p:spPr>
          <a:xfrm>
            <a:off x="10911840" y="5650914"/>
            <a:ext cx="12801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Source:</a:t>
            </a:r>
          </a:p>
          <a:p>
            <a:r>
              <a:rPr lang="en-US" sz="18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PetroChina</a:t>
            </a:r>
          </a:p>
          <a:p>
            <a:endParaRPr lang="en-US" sz="1800" b="0" i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616D06-5468-4291-909E-4C5043AD8DA4}"/>
              </a:ext>
            </a:extLst>
          </p:cNvPr>
          <p:cNvSpPr/>
          <p:nvPr/>
        </p:nvSpPr>
        <p:spPr>
          <a:xfrm>
            <a:off x="9193754" y="3530369"/>
            <a:ext cx="721360" cy="822960"/>
          </a:xfrm>
          <a:custGeom>
            <a:avLst/>
            <a:gdLst>
              <a:gd name="connsiteX0" fmla="*/ 66040 w 721360"/>
              <a:gd name="connsiteY0" fmla="*/ 40640 h 822960"/>
              <a:gd name="connsiteX1" fmla="*/ 0 w 721360"/>
              <a:gd name="connsiteY1" fmla="*/ 360680 h 822960"/>
              <a:gd name="connsiteX2" fmla="*/ 15240 w 721360"/>
              <a:gd name="connsiteY2" fmla="*/ 645160 h 822960"/>
              <a:gd name="connsiteX3" fmla="*/ 96520 w 721360"/>
              <a:gd name="connsiteY3" fmla="*/ 822960 h 822960"/>
              <a:gd name="connsiteX4" fmla="*/ 309880 w 721360"/>
              <a:gd name="connsiteY4" fmla="*/ 817880 h 822960"/>
              <a:gd name="connsiteX5" fmla="*/ 579120 w 721360"/>
              <a:gd name="connsiteY5" fmla="*/ 701040 h 822960"/>
              <a:gd name="connsiteX6" fmla="*/ 660400 w 721360"/>
              <a:gd name="connsiteY6" fmla="*/ 629920 h 822960"/>
              <a:gd name="connsiteX7" fmla="*/ 721360 w 721360"/>
              <a:gd name="connsiteY7" fmla="*/ 396240 h 822960"/>
              <a:gd name="connsiteX8" fmla="*/ 518160 w 721360"/>
              <a:gd name="connsiteY8" fmla="*/ 375920 h 822960"/>
              <a:gd name="connsiteX9" fmla="*/ 533400 w 721360"/>
              <a:gd name="connsiteY9" fmla="*/ 238760 h 822960"/>
              <a:gd name="connsiteX10" fmla="*/ 538480 w 721360"/>
              <a:gd name="connsiteY10" fmla="*/ 91440 h 822960"/>
              <a:gd name="connsiteX11" fmla="*/ 558800 w 721360"/>
              <a:gd name="connsiteY11" fmla="*/ 15240 h 822960"/>
              <a:gd name="connsiteX12" fmla="*/ 355600 w 721360"/>
              <a:gd name="connsiteY12" fmla="*/ 0 h 822960"/>
              <a:gd name="connsiteX13" fmla="*/ 162560 w 721360"/>
              <a:gd name="connsiteY13" fmla="*/ 5080 h 822960"/>
              <a:gd name="connsiteX14" fmla="*/ 66040 w 721360"/>
              <a:gd name="connsiteY14" fmla="*/ 4064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360" h="822960">
                <a:moveTo>
                  <a:pt x="66040" y="40640"/>
                </a:moveTo>
                <a:lnTo>
                  <a:pt x="0" y="360680"/>
                </a:lnTo>
                <a:lnTo>
                  <a:pt x="15240" y="645160"/>
                </a:lnTo>
                <a:lnTo>
                  <a:pt x="96520" y="822960"/>
                </a:lnTo>
                <a:lnTo>
                  <a:pt x="309880" y="817880"/>
                </a:lnTo>
                <a:lnTo>
                  <a:pt x="579120" y="701040"/>
                </a:lnTo>
                <a:lnTo>
                  <a:pt x="660400" y="629920"/>
                </a:lnTo>
                <a:lnTo>
                  <a:pt x="721360" y="396240"/>
                </a:lnTo>
                <a:lnTo>
                  <a:pt x="518160" y="375920"/>
                </a:lnTo>
                <a:lnTo>
                  <a:pt x="533400" y="238760"/>
                </a:lnTo>
                <a:lnTo>
                  <a:pt x="538480" y="91440"/>
                </a:lnTo>
                <a:lnTo>
                  <a:pt x="558800" y="15240"/>
                </a:lnTo>
                <a:lnTo>
                  <a:pt x="355600" y="0"/>
                </a:lnTo>
                <a:lnTo>
                  <a:pt x="162560" y="5080"/>
                </a:lnTo>
                <a:lnTo>
                  <a:pt x="66040" y="4064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A25EC-7E4E-44A8-B040-3E65AA657EBD}"/>
              </a:ext>
            </a:extLst>
          </p:cNvPr>
          <p:cNvSpPr txBox="1"/>
          <p:nvPr/>
        </p:nvSpPr>
        <p:spPr>
          <a:xfrm>
            <a:off x="7939402" y="4200214"/>
            <a:ext cx="136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Ordos Basin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9ABA495-C41A-4705-AEF1-98A36AD5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5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B266A0-D42B-4929-8B74-9A77F53D08DB}"/>
              </a:ext>
            </a:extLst>
          </p:cNvPr>
          <p:cNvSpPr txBox="1"/>
          <p:nvPr/>
        </p:nvSpPr>
        <p:spPr>
          <a:xfrm>
            <a:off x="0" y="6422638"/>
            <a:ext cx="26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Zeng&amp;Li</a:t>
            </a: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(2009) </a:t>
            </a:r>
            <a:r>
              <a:rPr lang="en-US" altLang="zh-CN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AAPG</a:t>
            </a: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Bull.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45C18-E805-47FC-98A4-4AC55389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87" y="853907"/>
            <a:ext cx="12506960" cy="81692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ym typeface="Wingdings"/>
              </a:rPr>
              <a:t/>
            </a:r>
            <a:br>
              <a:rPr lang="en-US" sz="2800" dirty="0">
                <a:sym typeface="Wingdings"/>
              </a:rPr>
            </a:br>
            <a:r>
              <a:rPr lang="en-US" sz="2800" dirty="0">
                <a:sym typeface="Wingdings"/>
              </a:rPr>
              <a:t>Stratigraphic column in the </a:t>
            </a:r>
            <a:r>
              <a:rPr lang="en-US" sz="2800" dirty="0" err="1">
                <a:sym typeface="Wingdings"/>
              </a:rPr>
              <a:t>Yanchang</a:t>
            </a:r>
            <a:r>
              <a:rPr lang="en-US" sz="2800" dirty="0">
                <a:sym typeface="Wingdings"/>
              </a:rPr>
              <a:t> Formation</a:t>
            </a:r>
            <a:endParaRPr lang="en-US" sz="2800" dirty="0"/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D3A14B06-603D-4ABD-8B5B-9EAD2D6BB6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5" y="1725967"/>
            <a:ext cx="5847945" cy="47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B43D6-4DD3-4612-AA0D-FEABFC5D0901}"/>
              </a:ext>
            </a:extLst>
          </p:cNvPr>
          <p:cNvSpPr/>
          <p:nvPr/>
        </p:nvSpPr>
        <p:spPr>
          <a:xfrm>
            <a:off x="1056640" y="3952240"/>
            <a:ext cx="2529840" cy="477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F2716D-D254-4F91-8A68-1B850E99A553}"/>
              </a:ext>
            </a:extLst>
          </p:cNvPr>
          <p:cNvCxnSpPr>
            <a:cxnSpLocks/>
          </p:cNvCxnSpPr>
          <p:nvPr/>
        </p:nvCxnSpPr>
        <p:spPr>
          <a:xfrm flipV="1">
            <a:off x="3604260" y="1962165"/>
            <a:ext cx="2658947" cy="1994005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15CA56-E4C2-4380-9C77-4ACE28F80867}"/>
              </a:ext>
            </a:extLst>
          </p:cNvPr>
          <p:cNvCxnSpPr>
            <a:cxnSpLocks/>
          </p:cNvCxnSpPr>
          <p:nvPr/>
        </p:nvCxnSpPr>
        <p:spPr>
          <a:xfrm flipV="1">
            <a:off x="3604260" y="4206598"/>
            <a:ext cx="2658947" cy="206432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DA1883-25C4-43C8-9DB5-A48CBFE04D11}"/>
              </a:ext>
            </a:extLst>
          </p:cNvPr>
          <p:cNvSpPr txBox="1"/>
          <p:nvPr/>
        </p:nvSpPr>
        <p:spPr>
          <a:xfrm>
            <a:off x="6263207" y="250763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Fine-grained sandstone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492FA-B6CB-4612-9CF8-4E07A2F30690}"/>
              </a:ext>
            </a:extLst>
          </p:cNvPr>
          <p:cNvSpPr txBox="1"/>
          <p:nvPr/>
        </p:nvSpPr>
        <p:spPr>
          <a:xfrm>
            <a:off x="6263207" y="2020607"/>
            <a:ext cx="135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Siltstone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6FCFF-E0EB-4AF7-925F-044532B0FE5A}"/>
              </a:ext>
            </a:extLst>
          </p:cNvPr>
          <p:cNvSpPr txBox="1"/>
          <p:nvPr/>
        </p:nvSpPr>
        <p:spPr>
          <a:xfrm>
            <a:off x="6263207" y="3862944"/>
            <a:ext cx="12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Mudstone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B72E9-0AC9-4649-BCF0-8BDBDBFBE0A9}"/>
              </a:ext>
            </a:extLst>
          </p:cNvPr>
          <p:cNvSpPr txBox="1"/>
          <p:nvPr/>
        </p:nvSpPr>
        <p:spPr>
          <a:xfrm>
            <a:off x="6263207" y="29873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Muddy Siltstone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DF28C-92AF-455B-AFE7-7812F5AA15C9}"/>
              </a:ext>
            </a:extLst>
          </p:cNvPr>
          <p:cNvSpPr/>
          <p:nvPr/>
        </p:nvSpPr>
        <p:spPr>
          <a:xfrm>
            <a:off x="6263207" y="1916651"/>
            <a:ext cx="2277542" cy="52832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0A55F4-592C-466E-9C42-38F94E22D0EF}"/>
              </a:ext>
            </a:extLst>
          </p:cNvPr>
          <p:cNvSpPr/>
          <p:nvPr/>
        </p:nvSpPr>
        <p:spPr>
          <a:xfrm>
            <a:off x="6263207" y="2452688"/>
            <a:ext cx="2277542" cy="52832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4C01DE-B602-4C55-A87E-07518B055921}"/>
              </a:ext>
            </a:extLst>
          </p:cNvPr>
          <p:cNvSpPr/>
          <p:nvPr/>
        </p:nvSpPr>
        <p:spPr>
          <a:xfrm>
            <a:off x="6263207" y="2998510"/>
            <a:ext cx="1645920" cy="32512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61013-3B6B-46E6-87EC-7625E9BA34DF}"/>
              </a:ext>
            </a:extLst>
          </p:cNvPr>
          <p:cNvSpPr txBox="1"/>
          <p:nvPr/>
        </p:nvSpPr>
        <p:spPr>
          <a:xfrm>
            <a:off x="6263207" y="3452510"/>
            <a:ext cx="135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Siltstone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4629A4-6DC6-4FF2-9481-9B4725E27FF7}"/>
              </a:ext>
            </a:extLst>
          </p:cNvPr>
          <p:cNvSpPr/>
          <p:nvPr/>
        </p:nvSpPr>
        <p:spPr>
          <a:xfrm>
            <a:off x="6263207" y="3328234"/>
            <a:ext cx="2277542" cy="52832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51E9A5-7C90-42DD-9B31-8C5BC7451D63}"/>
              </a:ext>
            </a:extLst>
          </p:cNvPr>
          <p:cNvSpPr/>
          <p:nvPr/>
        </p:nvSpPr>
        <p:spPr>
          <a:xfrm>
            <a:off x="6263207" y="3881478"/>
            <a:ext cx="1097280" cy="32512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22ECDC-B4BD-4780-A26A-5CD7631E30BB}"/>
              </a:ext>
            </a:extLst>
          </p:cNvPr>
          <p:cNvSpPr/>
          <p:nvPr/>
        </p:nvSpPr>
        <p:spPr>
          <a:xfrm>
            <a:off x="8625578" y="1916651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Chang 6</a:t>
            </a:r>
            <a:r>
              <a:rPr lang="en-CA" sz="2400" baseline="-25000" dirty="0">
                <a:solidFill>
                  <a:schemeClr val="tx1"/>
                </a:solidFill>
              </a:rPr>
              <a:t>1 </a:t>
            </a:r>
            <a:r>
              <a:rPr lang="en-CA" sz="2400" dirty="0">
                <a:solidFill>
                  <a:schemeClr val="tx1"/>
                </a:solidFill>
              </a:rPr>
              <a:t>25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CA" sz="2400" dirty="0">
                <a:solidFill>
                  <a:schemeClr val="tx1"/>
                </a:solidFill>
              </a:rPr>
              <a:t>40 m</a:t>
            </a:r>
            <a:endParaRPr lang="en-CA" sz="2400" baseline="30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12969-0ADE-4BFE-844D-8DE9D1A13046}"/>
              </a:ext>
            </a:extLst>
          </p:cNvPr>
          <p:cNvSpPr/>
          <p:nvPr/>
        </p:nvSpPr>
        <p:spPr>
          <a:xfrm>
            <a:off x="8625578" y="2492788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Chang 6</a:t>
            </a:r>
            <a:r>
              <a:rPr lang="en-CA" sz="2400" baseline="-25000" dirty="0">
                <a:solidFill>
                  <a:schemeClr val="tx1"/>
                </a:solidFill>
              </a:rPr>
              <a:t>2 </a:t>
            </a:r>
            <a:r>
              <a:rPr lang="en-CA" sz="2400" dirty="0">
                <a:solidFill>
                  <a:schemeClr val="tx1"/>
                </a:solidFill>
              </a:rPr>
              <a:t>25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CA" sz="2400" dirty="0">
                <a:solidFill>
                  <a:schemeClr val="tx1"/>
                </a:solidFill>
              </a:rPr>
              <a:t>40 m</a:t>
            </a:r>
            <a:endParaRPr lang="en-CA" sz="2400" baseline="300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05375D-7692-4551-B6D7-6DE3F9EA4B39}"/>
              </a:ext>
            </a:extLst>
          </p:cNvPr>
          <p:cNvSpPr/>
          <p:nvPr/>
        </p:nvSpPr>
        <p:spPr>
          <a:xfrm>
            <a:off x="8625578" y="3367123"/>
            <a:ext cx="3318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Chang 6</a:t>
            </a:r>
            <a:r>
              <a:rPr lang="en-CA" sz="2400" baseline="-25000" dirty="0">
                <a:solidFill>
                  <a:schemeClr val="tx1"/>
                </a:solidFill>
              </a:rPr>
              <a:t>3 </a:t>
            </a:r>
            <a:r>
              <a:rPr lang="en-CA" sz="2400" dirty="0">
                <a:solidFill>
                  <a:schemeClr val="tx1"/>
                </a:solidFill>
              </a:rPr>
              <a:t>60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CA" sz="2400" dirty="0">
                <a:solidFill>
                  <a:schemeClr val="tx1"/>
                </a:solidFill>
              </a:rPr>
              <a:t>90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C89EC-B0D7-4542-93EA-9833CC085DA0}"/>
              </a:ext>
            </a:extLst>
          </p:cNvPr>
          <p:cNvSpPr/>
          <p:nvPr/>
        </p:nvSpPr>
        <p:spPr>
          <a:xfrm>
            <a:off x="5944119" y="4413030"/>
            <a:ext cx="6473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1. Green-greyish siltstones with dark grey mud intercalation.</a:t>
            </a:r>
          </a:p>
          <a:p>
            <a:endParaRPr lang="en-CA" sz="2000" dirty="0">
              <a:solidFill>
                <a:schemeClr val="tx1"/>
              </a:solidFill>
              <a:latin typeface="+mj-lt"/>
              <a:ea typeface="宋体" panose="02010600030101010101" pitchFamily="2" charset="-122"/>
            </a:endParaRPr>
          </a:p>
          <a:p>
            <a:r>
              <a:rPr lang="en-CA" sz="20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2. Isolated from Chang 6</a:t>
            </a:r>
            <a:r>
              <a:rPr lang="en-CA" sz="2000" baseline="-250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 above and Chang 7 below.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649A8A-E5C6-46C3-911B-FA1E5F4DC6D1}"/>
              </a:ext>
            </a:extLst>
          </p:cNvPr>
          <p:cNvSpPr/>
          <p:nvPr/>
        </p:nvSpPr>
        <p:spPr>
          <a:xfrm>
            <a:off x="8625577" y="3739915"/>
            <a:ext cx="3318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main producing layer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6B9ED7B-AC99-41A9-B4A4-53B7C8A73BD9}"/>
              </a:ext>
            </a:extLst>
          </p:cNvPr>
          <p:cNvSpPr txBox="1">
            <a:spLocks/>
          </p:cNvSpPr>
          <p:nvPr/>
        </p:nvSpPr>
        <p:spPr>
          <a:xfrm>
            <a:off x="838200" y="475684"/>
            <a:ext cx="10515600" cy="73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3600" dirty="0"/>
              <a:t>Introduction</a:t>
            </a:r>
            <a:endParaRPr lang="en-US" sz="36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C0492F-67E2-4704-A80F-6590B018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3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5F11272-9C45-452B-8251-5E95E0FA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" y="3221666"/>
            <a:ext cx="11009070" cy="33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8CDA-1A17-48A1-8B56-6FC4D42B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43" y="1579546"/>
            <a:ext cx="10881772" cy="172815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Y284</a:t>
            </a:r>
            <a:r>
              <a:rPr lang="en-CA" sz="2400" dirty="0"/>
              <a:t> Unit and its main </a:t>
            </a:r>
            <a:r>
              <a:rPr lang="en-CA" sz="2400" dirty="0" err="1"/>
              <a:t>prd</a:t>
            </a:r>
            <a:r>
              <a:rPr lang="en-CA" sz="2400" dirty="0"/>
              <a:t> interval is Chang 6</a:t>
            </a:r>
            <a:r>
              <a:rPr lang="en-CA" sz="2400" baseline="-25000" dirty="0"/>
              <a:t>3</a:t>
            </a:r>
            <a:r>
              <a:rPr lang="en-CA" sz="2400" baseline="30000" dirty="0"/>
              <a:t>1</a:t>
            </a:r>
            <a:r>
              <a:rPr lang="en-US" sz="2400" dirty="0"/>
              <a:t>, top of Chang 6</a:t>
            </a:r>
            <a:r>
              <a:rPr lang="en-US" sz="2400" baseline="-25000" dirty="0"/>
              <a:t>3</a:t>
            </a:r>
            <a:endParaRPr lang="en-CA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Avg </a:t>
            </a:r>
            <a:r>
              <a:rPr lang="en-CA" sz="2400" i="1" dirty="0" err="1"/>
              <a:t>k</a:t>
            </a:r>
            <a:r>
              <a:rPr lang="en-CA" sz="2400" baseline="-25000" dirty="0" err="1"/>
              <a:t>air</a:t>
            </a:r>
            <a:r>
              <a:rPr lang="en-CA" sz="2400" dirty="0"/>
              <a:t> without confining stress 0.38 </a:t>
            </a:r>
            <a:r>
              <a:rPr lang="en-CA" sz="2400" dirty="0" err="1"/>
              <a:t>mD</a:t>
            </a:r>
            <a:r>
              <a:rPr lang="en-CA" sz="2400" dirty="0"/>
              <a:t>;</a:t>
            </a:r>
            <a:r>
              <a:rPr lang="en-US" altLang="zh-CN" sz="2400" dirty="0"/>
              <a:t> Avg </a:t>
            </a:r>
            <a:r>
              <a:rPr lang="el-GR" sz="2400" i="1" dirty="0"/>
              <a:t>ϕ</a:t>
            </a:r>
            <a:r>
              <a:rPr lang="en-US" altLang="zh-CN" sz="2400" dirty="0"/>
              <a:t>=12.1%; 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Avg Thickness=21.2 m; Avg </a:t>
            </a:r>
            <a:r>
              <a:rPr lang="en-US" altLang="zh-CN" sz="2400" dirty="0" err="1"/>
              <a:t>Swi</a:t>
            </a:r>
            <a:r>
              <a:rPr lang="en-US" altLang="zh-CN" sz="2400" dirty="0"/>
              <a:t>=55%;Pi=15.8 MPa;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=</a:t>
            </a:r>
            <a:r>
              <a:rPr lang="en-US" altLang="zh-CN" sz="2400" dirty="0" err="1"/>
              <a:t>69.7</a:t>
            </a:r>
            <a:r>
              <a:rPr lang="en-US" sz="2400" dirty="0" err="1"/>
              <a:t>°</a:t>
            </a:r>
            <a:r>
              <a:rPr lang="en-US" altLang="zh-CN" sz="2400" dirty="0" err="1"/>
              <a:t>C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756 </a:t>
            </a:r>
            <a:r>
              <a:rPr lang="en-US" altLang="zh-CN" sz="2400" dirty="0" err="1"/>
              <a:t>prd</a:t>
            </a:r>
            <a:r>
              <a:rPr lang="en-US" altLang="zh-CN" sz="2400" dirty="0"/>
              <a:t> (</a:t>
            </a:r>
            <a:r>
              <a:rPr lang="en-US" altLang="zh-CN" sz="2400" dirty="0">
                <a:solidFill>
                  <a:srgbClr val="FF0000"/>
                </a:solidFill>
              </a:rPr>
              <a:t>perf at top</a:t>
            </a:r>
            <a:r>
              <a:rPr lang="en-US" altLang="zh-CN" sz="2400" dirty="0"/>
              <a:t>)+384 w </a:t>
            </a:r>
            <a:r>
              <a:rPr lang="en-US" altLang="zh-CN" sz="2400" dirty="0" err="1"/>
              <a:t>inj</a:t>
            </a:r>
            <a:r>
              <a:rPr lang="en-US" altLang="zh-CN" sz="2400" dirty="0"/>
              <a:t> (</a:t>
            </a:r>
            <a:r>
              <a:rPr lang="en-US" altLang="zh-CN" sz="2400" dirty="0">
                <a:solidFill>
                  <a:srgbClr val="FF0000"/>
                </a:solidFill>
              </a:rPr>
              <a:t>perf at bottom</a:t>
            </a:r>
            <a:r>
              <a:rPr lang="en-US" altLang="zh-CN" sz="2400" dirty="0"/>
              <a:t>) for better conformance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But still, waterflood RF&lt;&lt;10% </a:t>
            </a:r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F2A37A-6464-437B-A67D-5456886BA69B}"/>
              </a:ext>
            </a:extLst>
          </p:cNvPr>
          <p:cNvSpPr txBox="1">
            <a:spLocks/>
          </p:cNvSpPr>
          <p:nvPr/>
        </p:nvSpPr>
        <p:spPr>
          <a:xfrm>
            <a:off x="774643" y="722260"/>
            <a:ext cx="10515600" cy="73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3600" dirty="0"/>
              <a:t>Introduction</a:t>
            </a:r>
            <a:endParaRPr lang="en-US" sz="360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127B2C2-B3AE-475B-9402-4644FE81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D750800-52DD-4B23-BC5F-96BEADBB83C5}"/>
              </a:ext>
            </a:extLst>
          </p:cNvPr>
          <p:cNvGrpSpPr/>
          <p:nvPr/>
        </p:nvGrpSpPr>
        <p:grpSpPr>
          <a:xfrm>
            <a:off x="6400800" y="1005493"/>
            <a:ext cx="5590281" cy="5442795"/>
            <a:chOff x="6400800" y="1005493"/>
            <a:chExt cx="5590281" cy="5442795"/>
          </a:xfrm>
        </p:grpSpPr>
        <p:pic>
          <p:nvPicPr>
            <p:cNvPr id="8" name="Picture 22" descr="水平井层位图">
              <a:extLst>
                <a:ext uri="{FF2B5EF4-FFF2-40B4-BE49-F238E27FC236}">
                  <a16:creationId xmlns:a16="http://schemas.microsoft.com/office/drawing/2014/main" id="{C5A2343B-B304-4B1F-82B6-4A2B7D85E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1678" r="10670"/>
            <a:stretch>
              <a:fillRect/>
            </a:stretch>
          </p:blipFill>
          <p:spPr bwMode="auto">
            <a:xfrm>
              <a:off x="6400800" y="1005493"/>
              <a:ext cx="5590281" cy="5442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A79E4D-85C1-45F5-84AB-57A8D2D70CD5}"/>
                </a:ext>
              </a:extLst>
            </p:cNvPr>
            <p:cNvGrpSpPr/>
            <p:nvPr/>
          </p:nvGrpSpPr>
          <p:grpSpPr>
            <a:xfrm>
              <a:off x="6481614" y="2296353"/>
              <a:ext cx="5062164" cy="3911376"/>
              <a:chOff x="2842260" y="2611121"/>
              <a:chExt cx="3977640" cy="307339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1E590A3-DECA-4342-81B1-62DB4BD77DF2}"/>
                  </a:ext>
                </a:extLst>
              </p:cNvPr>
              <p:cNvSpPr/>
              <p:nvPr/>
            </p:nvSpPr>
            <p:spPr>
              <a:xfrm>
                <a:off x="2842260" y="3600450"/>
                <a:ext cx="3977640" cy="2084070"/>
              </a:xfrm>
              <a:custGeom>
                <a:avLst/>
                <a:gdLst>
                  <a:gd name="connsiteX0" fmla="*/ 1443990 w 3977640"/>
                  <a:gd name="connsiteY0" fmla="*/ 826770 h 2084070"/>
                  <a:gd name="connsiteX1" fmla="*/ 0 w 3977640"/>
                  <a:gd name="connsiteY1" fmla="*/ 1112520 h 2084070"/>
                  <a:gd name="connsiteX2" fmla="*/ 201930 w 3977640"/>
                  <a:gd name="connsiteY2" fmla="*/ 2084070 h 2084070"/>
                  <a:gd name="connsiteX3" fmla="*/ 1607820 w 3977640"/>
                  <a:gd name="connsiteY3" fmla="*/ 1786890 h 2084070"/>
                  <a:gd name="connsiteX4" fmla="*/ 1756410 w 3977640"/>
                  <a:gd name="connsiteY4" fmla="*/ 1363980 h 2084070"/>
                  <a:gd name="connsiteX5" fmla="*/ 3977640 w 3977640"/>
                  <a:gd name="connsiteY5" fmla="*/ 731520 h 2084070"/>
                  <a:gd name="connsiteX6" fmla="*/ 3935730 w 3977640"/>
                  <a:gd name="connsiteY6" fmla="*/ 0 h 20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7640" h="2084070">
                    <a:moveTo>
                      <a:pt x="1443990" y="826770"/>
                    </a:moveTo>
                    <a:lnTo>
                      <a:pt x="0" y="1112520"/>
                    </a:lnTo>
                    <a:lnTo>
                      <a:pt x="201930" y="2084070"/>
                    </a:lnTo>
                    <a:lnTo>
                      <a:pt x="1607820" y="1786890"/>
                    </a:lnTo>
                    <a:lnTo>
                      <a:pt x="1756410" y="1363980"/>
                    </a:lnTo>
                    <a:lnTo>
                      <a:pt x="3977640" y="731520"/>
                    </a:lnTo>
                    <a:lnTo>
                      <a:pt x="3935730" y="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BCF8BCB-3626-479B-9161-919AAF5A8411}"/>
                  </a:ext>
                </a:extLst>
              </p:cNvPr>
              <p:cNvSpPr/>
              <p:nvPr/>
            </p:nvSpPr>
            <p:spPr>
              <a:xfrm>
                <a:off x="4135120" y="2611121"/>
                <a:ext cx="2646680" cy="1823720"/>
              </a:xfrm>
              <a:custGeom>
                <a:avLst/>
                <a:gdLst>
                  <a:gd name="connsiteX0" fmla="*/ 2646680 w 2646680"/>
                  <a:gd name="connsiteY0" fmla="*/ 995680 h 1823720"/>
                  <a:gd name="connsiteX1" fmla="*/ 2270760 w 2646680"/>
                  <a:gd name="connsiteY1" fmla="*/ 675640 h 1823720"/>
                  <a:gd name="connsiteX2" fmla="*/ 2098040 w 2646680"/>
                  <a:gd name="connsiteY2" fmla="*/ 172720 h 1823720"/>
                  <a:gd name="connsiteX3" fmla="*/ 1264920 w 2646680"/>
                  <a:gd name="connsiteY3" fmla="*/ 0 h 1823720"/>
                  <a:gd name="connsiteX4" fmla="*/ 955040 w 2646680"/>
                  <a:gd name="connsiteY4" fmla="*/ 330200 h 1823720"/>
                  <a:gd name="connsiteX5" fmla="*/ 1122680 w 2646680"/>
                  <a:gd name="connsiteY5" fmla="*/ 873760 h 1823720"/>
                  <a:gd name="connsiteX6" fmla="*/ 0 w 2646680"/>
                  <a:gd name="connsiteY6" fmla="*/ 1132840 h 1823720"/>
                  <a:gd name="connsiteX7" fmla="*/ 142240 w 2646680"/>
                  <a:gd name="connsiteY7" fmla="*/ 1823720 h 182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6680" h="1823720">
                    <a:moveTo>
                      <a:pt x="2646680" y="995680"/>
                    </a:moveTo>
                    <a:lnTo>
                      <a:pt x="2270760" y="675640"/>
                    </a:lnTo>
                    <a:lnTo>
                      <a:pt x="2098040" y="172720"/>
                    </a:lnTo>
                    <a:lnTo>
                      <a:pt x="1264920" y="0"/>
                    </a:lnTo>
                    <a:lnTo>
                      <a:pt x="955040" y="330200"/>
                    </a:lnTo>
                    <a:lnTo>
                      <a:pt x="1122680" y="873760"/>
                    </a:lnTo>
                    <a:lnTo>
                      <a:pt x="0" y="1132840"/>
                    </a:lnTo>
                    <a:lnTo>
                      <a:pt x="142240" y="182372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AC9554-E2A9-4D4A-801F-C0F17C3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44333"/>
            <a:ext cx="10515600" cy="735706"/>
          </a:xfrm>
        </p:spPr>
        <p:txBody>
          <a:bodyPr>
            <a:normAutofit/>
          </a:bodyPr>
          <a:lstStyle/>
          <a:p>
            <a:r>
              <a:rPr lang="en-US" sz="36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B147-1ED6-4996-8ACD-8287A84E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94" y="1751193"/>
            <a:ext cx="11369040" cy="469709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gas huff-n-puff </a:t>
            </a:r>
            <a:r>
              <a:rPr lang="en-US" sz="2800" dirty="0">
                <a:solidFill>
                  <a:srgbClr val="FF0000"/>
                </a:solidFill>
              </a:rPr>
              <a:t>feasible?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Gas field at north Ordos Basin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Multistage fractured well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Successful pilots in U.S.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Compositional modeling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Select a typical well pattern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Fluid characterization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Core measurement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History match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Sensitivity studies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7F436A-B118-47B0-A600-A55846EF7F85}"/>
              </a:ext>
            </a:extLst>
          </p:cNvPr>
          <p:cNvSpPr/>
          <p:nvPr/>
        </p:nvSpPr>
        <p:spPr>
          <a:xfrm>
            <a:off x="8020685" y="4604748"/>
            <a:ext cx="255797" cy="25013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E4EC7A-B74F-4B25-BC14-1DE239E918BC}"/>
              </a:ext>
            </a:extLst>
          </p:cNvPr>
          <p:cNvSpPr/>
          <p:nvPr/>
        </p:nvSpPr>
        <p:spPr>
          <a:xfrm>
            <a:off x="10619060" y="2696252"/>
            <a:ext cx="255797" cy="25013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E6E3D0-87AD-4047-AF2D-61178D16A9CA}"/>
              </a:ext>
            </a:extLst>
          </p:cNvPr>
          <p:cNvSpPr/>
          <p:nvPr/>
        </p:nvSpPr>
        <p:spPr>
          <a:xfrm>
            <a:off x="9597177" y="3828175"/>
            <a:ext cx="255797" cy="25013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E2C69-F118-414B-A7D4-8D38C9E6E3BB}"/>
              </a:ext>
            </a:extLst>
          </p:cNvPr>
          <p:cNvSpPr/>
          <p:nvPr/>
        </p:nvSpPr>
        <p:spPr>
          <a:xfrm rot="20829836">
            <a:off x="7339509" y="4775309"/>
            <a:ext cx="754912" cy="10538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D3D8132B-2B37-4D00-9266-40463505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1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4FC4-6F64-4EA0-AD5E-FC956768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576824"/>
            <a:ext cx="10515600" cy="735706"/>
          </a:xfrm>
        </p:spPr>
        <p:txBody>
          <a:bodyPr anchor="t">
            <a:noAutofit/>
          </a:bodyPr>
          <a:lstStyle/>
          <a:p>
            <a:r>
              <a:rPr lang="en-US" sz="3600" dirty="0"/>
              <a:t>Reservoir fluid characterization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0FEB6-DD06-480C-9C1F-64F7C340BCAF}"/>
              </a:ext>
            </a:extLst>
          </p:cNvPr>
          <p:cNvGraphicFramePr>
            <a:graphicFrameLocks noGrp="1"/>
          </p:cNvGraphicFramePr>
          <p:nvPr/>
        </p:nvGraphicFramePr>
        <p:xfrm>
          <a:off x="77015" y="3938643"/>
          <a:ext cx="7931890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0605">
                  <a:extLst>
                    <a:ext uri="{9D8B030D-6E8A-4147-A177-3AD203B41FA5}">
                      <a16:colId xmlns:a16="http://schemas.microsoft.com/office/drawing/2014/main" val="4293410815"/>
                    </a:ext>
                  </a:extLst>
                </a:gridCol>
                <a:gridCol w="1726200">
                  <a:extLst>
                    <a:ext uri="{9D8B030D-6E8A-4147-A177-3AD203B41FA5}">
                      <a16:colId xmlns:a16="http://schemas.microsoft.com/office/drawing/2014/main" val="725585740"/>
                    </a:ext>
                  </a:extLst>
                </a:gridCol>
                <a:gridCol w="1022686">
                  <a:extLst>
                    <a:ext uri="{9D8B030D-6E8A-4147-A177-3AD203B41FA5}">
                      <a16:colId xmlns:a16="http://schemas.microsoft.com/office/drawing/2014/main" val="868254163"/>
                    </a:ext>
                  </a:extLst>
                </a:gridCol>
                <a:gridCol w="993073">
                  <a:extLst>
                    <a:ext uri="{9D8B030D-6E8A-4147-A177-3AD203B41FA5}">
                      <a16:colId xmlns:a16="http://schemas.microsoft.com/office/drawing/2014/main" val="2675802727"/>
                    </a:ext>
                  </a:extLst>
                </a:gridCol>
                <a:gridCol w="1250067">
                  <a:extLst>
                    <a:ext uri="{9D8B030D-6E8A-4147-A177-3AD203B41FA5}">
                      <a16:colId xmlns:a16="http://schemas.microsoft.com/office/drawing/2014/main" val="3774352061"/>
                    </a:ext>
                  </a:extLst>
                </a:gridCol>
                <a:gridCol w="993073">
                  <a:extLst>
                    <a:ext uri="{9D8B030D-6E8A-4147-A177-3AD203B41FA5}">
                      <a16:colId xmlns:a16="http://schemas.microsoft.com/office/drawing/2014/main" val="977684571"/>
                    </a:ext>
                  </a:extLst>
                </a:gridCol>
                <a:gridCol w="1096186">
                  <a:extLst>
                    <a:ext uri="{9D8B030D-6E8A-4147-A177-3AD203B41FA5}">
                      <a16:colId xmlns:a16="http://schemas.microsoft.com/office/drawing/2014/main" val="297275281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Molar fraction, 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Pc, atm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Tc, K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Acentric factor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MW, g/mol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Volume shift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4968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CO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0.12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72.80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304.20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0.225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44.01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607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N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0.75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33.50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126.20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0.040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28.01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320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31.72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45.40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190.60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0.009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16.04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622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8.35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48.20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305.40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0.098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30.07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050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" panose="0202060306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9.70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41.90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369.80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0.152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44.10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684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C4-6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12.82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29.03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457.53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0.173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68.58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712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C7-10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12.86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21.87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463.77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0.354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118.75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-0.870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292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C11+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23.67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13.40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593.72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60405020304" pitchFamily="18" charset="0"/>
                        </a:rPr>
                        <a:t>1.975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401.94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panose="02020603060405020304" pitchFamily="18" charset="0"/>
                        </a:rPr>
                        <a:t>0.238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4397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A4064D-87F3-4A07-B7E3-D1762AAA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61" y="3977267"/>
            <a:ext cx="4058568" cy="250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0D967-09A7-44B1-B366-8D003C01A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4" y="1400637"/>
            <a:ext cx="4023360" cy="248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BBF7D-DA63-469C-95E8-5807EC380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45" y="1414771"/>
            <a:ext cx="4023360" cy="2484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AA1D65-7D9A-4876-9113-858B097C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12" y="1540612"/>
            <a:ext cx="4766127" cy="13787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8-comp fluid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CCE</a:t>
            </a:r>
            <a:r>
              <a:rPr lang="en-US" dirty="0"/>
              <a:t>, separator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Matched Pb=13.09 MPa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GOR</a:t>
            </a:r>
            <a:r>
              <a:rPr lang="en-US" dirty="0"/>
              <a:t> </a:t>
            </a:r>
            <a:r>
              <a:rPr lang="en-US" dirty="0" err="1"/>
              <a:t>120.1m</a:t>
            </a:r>
            <a:r>
              <a:rPr lang="en-US" baseline="30000" dirty="0" err="1"/>
              <a:t>3</a:t>
            </a:r>
            <a:r>
              <a:rPr lang="en-US" dirty="0"/>
              <a:t>/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endParaRPr lang="en-US" baseline="30000" dirty="0"/>
          </a:p>
          <a:p>
            <a:pPr marL="457200" lvl="1" indent="0">
              <a:buNone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FAE4B-5D5A-460E-BD80-1E20F4F9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2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E00F94-CDFA-4F0A-ABC8-D4FEAB75E1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65" y="3153238"/>
            <a:ext cx="5279202" cy="333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956BDD-F149-40D2-AC7F-0D2BBEDF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62781"/>
            <a:ext cx="10515600" cy="735706"/>
          </a:xfrm>
        </p:spPr>
        <p:txBody>
          <a:bodyPr anchor="t">
            <a:noAutofit/>
          </a:bodyPr>
          <a:lstStyle/>
          <a:p>
            <a:r>
              <a:rPr lang="en-US" sz="3600" dirty="0"/>
              <a:t>Core measurement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15DB4-C7E3-455F-B205-C81D1A8EB7E6}"/>
              </a:ext>
            </a:extLst>
          </p:cNvPr>
          <p:cNvGraphicFramePr>
            <a:graphicFrameLocks noGrp="1"/>
          </p:cNvGraphicFramePr>
          <p:nvPr/>
        </p:nvGraphicFramePr>
        <p:xfrm>
          <a:off x="7752771" y="1877791"/>
          <a:ext cx="4315196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5321">
                  <a:extLst>
                    <a:ext uri="{9D8B030D-6E8A-4147-A177-3AD203B41FA5}">
                      <a16:colId xmlns:a16="http://schemas.microsoft.com/office/drawing/2014/main" val="3228741032"/>
                    </a:ext>
                  </a:extLst>
                </a:gridCol>
                <a:gridCol w="1339418">
                  <a:extLst>
                    <a:ext uri="{9D8B030D-6E8A-4147-A177-3AD203B41FA5}">
                      <a16:colId xmlns:a16="http://schemas.microsoft.com/office/drawing/2014/main" val="628880561"/>
                    </a:ext>
                  </a:extLst>
                </a:gridCol>
                <a:gridCol w="1520457">
                  <a:extLst>
                    <a:ext uri="{9D8B030D-6E8A-4147-A177-3AD203B41FA5}">
                      <a16:colId xmlns:a16="http://schemas.microsoft.com/office/drawing/2014/main" val="5028998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 confining stress, psi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i="1" dirty="0"/>
                        <a:t>ϕ</a:t>
                      </a:r>
                      <a:r>
                        <a:rPr lang="en-US" sz="1600" dirty="0">
                          <a:effectLst/>
                        </a:rPr>
                        <a:t>, %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k</a:t>
                      </a:r>
                      <a:r>
                        <a:rPr lang="en-US" sz="1600" dirty="0">
                          <a:effectLst/>
                        </a:rPr>
                        <a:t>, 10</a:t>
                      </a:r>
                      <a:r>
                        <a:rPr lang="en-US" sz="1600" baseline="30000" dirty="0">
                          <a:effectLst/>
                        </a:rPr>
                        <a:t>-3 </a:t>
                      </a:r>
                      <a:r>
                        <a:rPr lang="en-US" sz="1600" dirty="0" err="1">
                          <a:effectLst/>
                        </a:rPr>
                        <a:t>mD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44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788.7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12.30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409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1047.4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12.18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1.70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818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1514.7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882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1512.4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12.02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1.33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313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1106.1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12.10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1.45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040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857.1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12.16</a:t>
                      </a:r>
                      <a:endParaRPr lang="en-US" sz="160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1.55</a:t>
                      </a:r>
                      <a:endParaRPr lang="en-US" sz="1600" dirty="0">
                        <a:effectLst/>
                        <a:latin typeface="Times" panose="0202060306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04174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3C335C-63F0-4864-963D-AE24457D6599}"/>
              </a:ext>
            </a:extLst>
          </p:cNvPr>
          <p:cNvGraphicFramePr>
            <a:graphicFrameLocks noGrp="1"/>
          </p:cNvGraphicFramePr>
          <p:nvPr/>
        </p:nvGraphicFramePr>
        <p:xfrm>
          <a:off x="7752771" y="4371562"/>
          <a:ext cx="4315196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3771">
                  <a:extLst>
                    <a:ext uri="{9D8B030D-6E8A-4147-A177-3AD203B41FA5}">
                      <a16:colId xmlns:a16="http://schemas.microsoft.com/office/drawing/2014/main" val="13057694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6804456"/>
                    </a:ext>
                  </a:extLst>
                </a:gridCol>
                <a:gridCol w="1509825">
                  <a:extLst>
                    <a:ext uri="{9D8B030D-6E8A-4147-A177-3AD203B41FA5}">
                      <a16:colId xmlns:a16="http://schemas.microsoft.com/office/drawing/2014/main" val="16120884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confining stress, psi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i="1" dirty="0"/>
                        <a:t>ϕ</a:t>
                      </a:r>
                      <a:r>
                        <a:rPr lang="en-US" sz="1600" dirty="0">
                          <a:effectLst/>
                        </a:rPr>
                        <a:t>, 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k</a:t>
                      </a:r>
                      <a:r>
                        <a:rPr lang="en-US" sz="1600" dirty="0">
                          <a:effectLst/>
                        </a:rPr>
                        <a:t>, 10</a:t>
                      </a:r>
                      <a:r>
                        <a:rPr lang="en-US" sz="1600" baseline="30000" dirty="0">
                          <a:effectLst/>
                        </a:rPr>
                        <a:t>-3 </a:t>
                      </a:r>
                      <a:r>
                        <a:rPr lang="en-US" sz="1600" dirty="0" err="1">
                          <a:effectLst/>
                        </a:rPr>
                        <a:t>mD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771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910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241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1472.3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337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1550.5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430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1103.7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3574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70450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51E2D8-E66E-4A04-99ED-DA9AEA3E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0" y="1556609"/>
            <a:ext cx="7881438" cy="15846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14 cores from 2 wells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N</a:t>
            </a:r>
            <a:r>
              <a:rPr lang="en-US" sz="2800" baseline="-25000" dirty="0" err="1"/>
              <a:t>2</a:t>
            </a:r>
            <a:r>
              <a:rPr lang="en-US" sz="2800" dirty="0"/>
              <a:t> under confining stress (CMS-300)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/>
              <a:t>k</a:t>
            </a:r>
            <a:r>
              <a:rPr lang="en-US" sz="2800" dirty="0" err="1"/>
              <a:t>~2</a:t>
            </a:r>
            <a:r>
              <a:rPr lang="en-US" sz="2800" dirty="0"/>
              <a:t> orders of magnitudes </a:t>
            </a:r>
            <a:r>
              <a:rPr lang="en-US" sz="2800" dirty="0">
                <a:solidFill>
                  <a:srgbClr val="FF0000"/>
                </a:solidFill>
              </a:rPr>
              <a:t>lower than labelled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Unloading curve used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466D1-7B0D-4D5A-8AC7-169407CB5F71}"/>
              </a:ext>
            </a:extLst>
          </p:cNvPr>
          <p:cNvSpPr/>
          <p:nvPr/>
        </p:nvSpPr>
        <p:spPr>
          <a:xfrm>
            <a:off x="7690905" y="400223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Core #2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B3820-F230-4562-AE6F-5ABAEB363F79}"/>
              </a:ext>
            </a:extLst>
          </p:cNvPr>
          <p:cNvSpPr/>
          <p:nvPr/>
        </p:nvSpPr>
        <p:spPr>
          <a:xfrm>
            <a:off x="7688833" y="153744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Core #1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190721-F1B8-4F3B-ADF8-DE89FCCCC6FD}"/>
              </a:ext>
            </a:extLst>
          </p:cNvPr>
          <p:cNvSpPr/>
          <p:nvPr/>
        </p:nvSpPr>
        <p:spPr>
          <a:xfrm rot="810966">
            <a:off x="3348818" y="5091534"/>
            <a:ext cx="4293657" cy="50204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C35B8-0AE3-4FF2-8F98-B11F30A4F7E0}"/>
              </a:ext>
            </a:extLst>
          </p:cNvPr>
          <p:cNvSpPr/>
          <p:nvPr/>
        </p:nvSpPr>
        <p:spPr>
          <a:xfrm>
            <a:off x="10494335" y="1786270"/>
            <a:ext cx="1584265" cy="47460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DE432C-393D-4952-9D43-416F3298BC42}"/>
              </a:ext>
            </a:extLst>
          </p:cNvPr>
          <p:cNvSpPr/>
          <p:nvPr/>
        </p:nvSpPr>
        <p:spPr>
          <a:xfrm>
            <a:off x="10494335" y="1292384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&lt;&lt;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0.38mD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99ED6-72DA-4506-A80B-E4DFE318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1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686B0-4754-41A4-A1A4-7C8C8A841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48878"/>
            <a:ext cx="5029200" cy="287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34B49-85EE-462C-9346-59F0AE23E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13932"/>
            <a:ext cx="5029200" cy="284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351">
            <a:extLst>
              <a:ext uri="{FF2B5EF4-FFF2-40B4-BE49-F238E27FC236}">
                <a16:creationId xmlns:a16="http://schemas.microsoft.com/office/drawing/2014/main" id="{76E0353A-2320-4A10-B22A-2F0E7E3A5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3" y="3940413"/>
            <a:ext cx="3467100" cy="2634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B898D-0468-4FC6-963F-2CA81DE1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754409"/>
            <a:ext cx="10515600" cy="735706"/>
          </a:xfrm>
        </p:spPr>
        <p:txBody>
          <a:bodyPr>
            <a:normAutofit/>
          </a:bodyPr>
          <a:lstStyle/>
          <a:p>
            <a:r>
              <a:rPr lang="en-US" sz="3600" dirty="0"/>
              <a:t>Sector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3D05F-8D89-4D3E-A87E-6EC73CB6B573}"/>
              </a:ext>
            </a:extLst>
          </p:cNvPr>
          <p:cNvSpPr/>
          <p:nvPr/>
        </p:nvSpPr>
        <p:spPr>
          <a:xfrm rot="20537657">
            <a:off x="1022585" y="5406740"/>
            <a:ext cx="464924" cy="7091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1858F-CA57-481D-B1FB-A797ECA7C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r="5797"/>
          <a:stretch/>
        </p:blipFill>
        <p:spPr bwMode="auto">
          <a:xfrm>
            <a:off x="3655944" y="3706593"/>
            <a:ext cx="4060040" cy="293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8A09D7A-7440-4080-AA67-949F2D3E40FD}"/>
              </a:ext>
            </a:extLst>
          </p:cNvPr>
          <p:cNvSpPr/>
          <p:nvPr/>
        </p:nvSpPr>
        <p:spPr>
          <a:xfrm>
            <a:off x="3622365" y="5312790"/>
            <a:ext cx="616688" cy="372139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90449-DBBD-4C3A-B332-6350D0A7B645}"/>
              </a:ext>
            </a:extLst>
          </p:cNvPr>
          <p:cNvSpPr/>
          <p:nvPr/>
        </p:nvSpPr>
        <p:spPr>
          <a:xfrm>
            <a:off x="9177857" y="5039355"/>
            <a:ext cx="2132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Poor match,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 BHP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938B3C-E8EA-4B4C-8882-D697B1DC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6328"/>
            <a:ext cx="7529237" cy="24313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prd+6</a:t>
            </a:r>
            <a:r>
              <a:rPr lang="en-US" dirty="0"/>
              <a:t> </a:t>
            </a:r>
            <a:r>
              <a:rPr lang="en-US" dirty="0" err="1"/>
              <a:t>inj</a:t>
            </a:r>
            <a:r>
              <a:rPr lang="en-US" dirty="0"/>
              <a:t> subtracted from full-field model</a:t>
            </a:r>
            <a:endParaRPr lang="en-US" sz="2000" dirty="0"/>
          </a:p>
          <a:p>
            <a:pPr marL="731520" lvl="1" indent="-182880">
              <a:buFont typeface="+mj-lt"/>
              <a:buAutoNum type="alphaLcPeriod"/>
            </a:pPr>
            <a:r>
              <a:rPr lang="en-US" dirty="0"/>
              <a:t>Replace black oil with </a:t>
            </a:r>
            <a:r>
              <a:rPr lang="en-US" b="1" dirty="0"/>
              <a:t>compositional</a:t>
            </a:r>
          </a:p>
          <a:p>
            <a:pPr marL="731520" lvl="1" indent="-182880">
              <a:buFont typeface="+mj-lt"/>
              <a:buAutoNum type="alphaLcPeriod"/>
            </a:pPr>
            <a:r>
              <a:rPr lang="en-US" dirty="0"/>
              <a:t>Matrix </a:t>
            </a:r>
            <a:r>
              <a:rPr lang="en-US" b="1" i="1" dirty="0" err="1"/>
              <a:t>k</a:t>
            </a:r>
            <a:r>
              <a:rPr lang="en-US" b="1" dirty="0" err="1"/>
              <a:t>×0.01</a:t>
            </a:r>
            <a:r>
              <a:rPr lang="en-US" b="1" dirty="0"/>
              <a:t> </a:t>
            </a:r>
            <a:r>
              <a:rPr lang="en-US" dirty="0"/>
              <a:t>(based on lab measurement)</a:t>
            </a:r>
          </a:p>
          <a:p>
            <a:pPr marL="731520" lvl="1" indent="-182880">
              <a:buFont typeface="+mj-lt"/>
              <a:buAutoNum type="alphaLcPeriod"/>
            </a:pPr>
            <a:r>
              <a:rPr lang="en-US" i="1" dirty="0" err="1"/>
              <a:t>k</a:t>
            </a:r>
            <a:r>
              <a:rPr lang="en-US" baseline="-25000" dirty="0" err="1"/>
              <a:t>NF</a:t>
            </a:r>
            <a:r>
              <a:rPr lang="en-US" dirty="0"/>
              <a:t>=0.015 </a:t>
            </a:r>
            <a:r>
              <a:rPr lang="en-US" dirty="0" err="1"/>
              <a:t>mD</a:t>
            </a:r>
            <a:r>
              <a:rPr lang="en-US" dirty="0"/>
              <a:t>, </a:t>
            </a:r>
            <a:r>
              <a:rPr lang="el-GR" i="1" dirty="0"/>
              <a:t>ϕ</a:t>
            </a:r>
            <a:r>
              <a:rPr lang="en-US" baseline="-25000" dirty="0"/>
              <a:t>NF</a:t>
            </a:r>
            <a:r>
              <a:rPr lang="en-US" dirty="0"/>
              <a:t>=0.001, NF spacing 0.6×0.6×3m (input tuned based on Liu, 2010; Liu et al., 2015)</a:t>
            </a:r>
          </a:p>
          <a:p>
            <a:pPr marL="731520" lvl="1" indent="-182880">
              <a:buFont typeface="+mj-lt"/>
              <a:buAutoNum type="alphaLcPeriod"/>
            </a:pPr>
            <a:r>
              <a:rPr lang="en-US" b="1" dirty="0"/>
              <a:t>Endpoint </a:t>
            </a:r>
            <a:r>
              <a:rPr lang="en-US" b="1" dirty="0" err="1"/>
              <a:t>krwo</a:t>
            </a:r>
            <a:r>
              <a:rPr lang="en-US" b="1" dirty="0"/>
              <a:t> </a:t>
            </a:r>
            <a:r>
              <a:rPr lang="en-US" dirty="0"/>
              <a:t>slightly tuned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CDEED4-64D1-448E-9047-BF465FE7DBF2}"/>
              </a:ext>
            </a:extLst>
          </p:cNvPr>
          <p:cNvSpPr/>
          <p:nvPr/>
        </p:nvSpPr>
        <p:spPr>
          <a:xfrm>
            <a:off x="9102186" y="1634973"/>
            <a:ext cx="2132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match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6599121-7855-4528-BFC5-FEFE65B02B4E}"/>
              </a:ext>
            </a:extLst>
          </p:cNvPr>
          <p:cNvSpPr/>
          <p:nvPr/>
        </p:nvSpPr>
        <p:spPr>
          <a:xfrm rot="16200000">
            <a:off x="9461177" y="3834580"/>
            <a:ext cx="616688" cy="372139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6E8CD8-2BCA-4BEC-8A5C-71E2606BFFFE}"/>
              </a:ext>
            </a:extLst>
          </p:cNvPr>
          <p:cNvSpPr/>
          <p:nvPr/>
        </p:nvSpPr>
        <p:spPr>
          <a:xfrm>
            <a:off x="72361" y="407915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Single-porosity black-oil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 by Hu (2018</a:t>
            </a:r>
            <a:r>
              <a:rPr lang="en-CA" sz="1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01E3B8B-6437-44FC-B135-C3589C0DC91B}"/>
              </a:ext>
            </a:extLst>
          </p:cNvPr>
          <p:cNvSpPr/>
          <p:nvPr/>
        </p:nvSpPr>
        <p:spPr>
          <a:xfrm>
            <a:off x="7164167" y="5248436"/>
            <a:ext cx="616688" cy="372139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EBBD0-68EB-463C-8F40-B96278EA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845D-BEAD-3749-808E-4EBEDDED82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14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0.2|4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REP_Presentation_Template" id="{A704B2DF-20AF-7C42-8A78-6508D90E7100}" vid="{15D9CE76-6AEA-BA41-8EC6-283025EC73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REP_Presentation_Template" id="{A704B2DF-20AF-7C42-8A78-6508D90E7100}" vid="{6DCB3DB4-BA65-7049-AFDC-31547B8369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 Tian UREP_Presentation</Template>
  <TotalTime>2349</TotalTime>
  <Words>1385</Words>
  <Application>Microsoft Office PowerPoint</Application>
  <PresentationFormat>Widescreen</PresentationFormat>
  <Paragraphs>377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ＭＳ Ｐゴシック</vt:lpstr>
      <vt:lpstr>宋体</vt:lpstr>
      <vt:lpstr>Arial</vt:lpstr>
      <vt:lpstr>Britannic Bold</vt:lpstr>
      <vt:lpstr>Calibri</vt:lpstr>
      <vt:lpstr>Calibri Light</vt:lpstr>
      <vt:lpstr>Century Gothic</vt:lpstr>
      <vt:lpstr>Copperplate</vt:lpstr>
      <vt:lpstr>Copperplate Gothic Bold</vt:lpstr>
      <vt:lpstr>DengXian</vt:lpstr>
      <vt:lpstr>Times</vt:lpstr>
      <vt:lpstr>Times New Roman</vt:lpstr>
      <vt:lpstr>Wingdings</vt:lpstr>
      <vt:lpstr>ヒラギノ角ゴ Pro W3</vt:lpstr>
      <vt:lpstr>Blank Presentation</vt:lpstr>
      <vt:lpstr>Custom Design</vt:lpstr>
      <vt:lpstr>Office Theme</vt:lpstr>
      <vt:lpstr>PowerPoint Presentation</vt:lpstr>
      <vt:lpstr>PowerPoint Presentation</vt:lpstr>
      <vt:lpstr>Introduction</vt:lpstr>
      <vt:lpstr> Stratigraphic column in the Yanchang Formation</vt:lpstr>
      <vt:lpstr>PowerPoint Presentation</vt:lpstr>
      <vt:lpstr>Objectives</vt:lpstr>
      <vt:lpstr>Reservoir fluid characterization </vt:lpstr>
      <vt:lpstr>Core measurement </vt:lpstr>
      <vt:lpstr>Sector model</vt:lpstr>
      <vt:lpstr>Compositional effect of injectant</vt:lpstr>
      <vt:lpstr>Why is rich gas better than lean gas?  </vt:lpstr>
      <vt:lpstr>Effect of injection pressure</vt:lpstr>
      <vt:lpstr>Effect of injection duration</vt:lpstr>
      <vt:lpstr>Effect of soaking duration</vt:lpstr>
      <vt:lpstr>Effect of NF spacing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 Tian</dc:creator>
  <cp:lastModifiedBy>Denise Winn-Bower</cp:lastModifiedBy>
  <cp:revision>361</cp:revision>
  <dcterms:created xsi:type="dcterms:W3CDTF">2017-05-03T01:57:20Z</dcterms:created>
  <dcterms:modified xsi:type="dcterms:W3CDTF">2020-08-04T21:15:46Z</dcterms:modified>
</cp:coreProperties>
</file>