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622" r:id="rId1"/>
    <p:sldMasterId id="2147484634" r:id="rId2"/>
  </p:sldMasterIdLst>
  <p:notesMasterIdLst>
    <p:notesMasterId r:id="rId16"/>
  </p:notesMasterIdLst>
  <p:handoutMasterIdLst>
    <p:handoutMasterId r:id="rId17"/>
  </p:handoutMasterIdLst>
  <p:sldIdLst>
    <p:sldId id="373" r:id="rId3"/>
    <p:sldId id="374" r:id="rId4"/>
    <p:sldId id="387" r:id="rId5"/>
    <p:sldId id="376" r:id="rId6"/>
    <p:sldId id="385" r:id="rId7"/>
    <p:sldId id="380" r:id="rId8"/>
    <p:sldId id="384" r:id="rId9"/>
    <p:sldId id="381" r:id="rId10"/>
    <p:sldId id="378" r:id="rId11"/>
    <p:sldId id="379" r:id="rId12"/>
    <p:sldId id="383" r:id="rId13"/>
    <p:sldId id="382" r:id="rId14"/>
    <p:sldId id="273" r:id="rId15"/>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1pPr>
    <a:lvl2pPr marL="4572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2pPr>
    <a:lvl3pPr marL="9144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3pPr>
    <a:lvl4pPr marL="13716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4pPr>
    <a:lvl5pPr marL="18288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5pPr>
    <a:lvl6pPr marL="2286000" algn="l" defTabSz="914400" rtl="0" eaLnBrk="1" latinLnBrk="0" hangingPunct="1">
      <a:defRPr sz="2400" kern="1200">
        <a:solidFill>
          <a:schemeClr val="bg1"/>
        </a:solidFill>
        <a:latin typeface="Arial" pitchFamily="34" charset="0"/>
        <a:ea typeface="ヒラギノ角ゴ Pro W3" pitchFamily="75" charset="-128"/>
        <a:cs typeface="+mn-cs"/>
      </a:defRPr>
    </a:lvl6pPr>
    <a:lvl7pPr marL="2743200" algn="l" defTabSz="914400" rtl="0" eaLnBrk="1" latinLnBrk="0" hangingPunct="1">
      <a:defRPr sz="2400" kern="1200">
        <a:solidFill>
          <a:schemeClr val="bg1"/>
        </a:solidFill>
        <a:latin typeface="Arial" pitchFamily="34" charset="0"/>
        <a:ea typeface="ヒラギノ角ゴ Pro W3" pitchFamily="75" charset="-128"/>
        <a:cs typeface="+mn-cs"/>
      </a:defRPr>
    </a:lvl7pPr>
    <a:lvl8pPr marL="3200400" algn="l" defTabSz="914400" rtl="0" eaLnBrk="1" latinLnBrk="0" hangingPunct="1">
      <a:defRPr sz="2400" kern="1200">
        <a:solidFill>
          <a:schemeClr val="bg1"/>
        </a:solidFill>
        <a:latin typeface="Arial" pitchFamily="34" charset="0"/>
        <a:ea typeface="ヒラギノ角ゴ Pro W3" pitchFamily="75" charset="-128"/>
        <a:cs typeface="+mn-cs"/>
      </a:defRPr>
    </a:lvl8pPr>
    <a:lvl9pPr marL="3657600" algn="l" defTabSz="914400" rtl="0" eaLnBrk="1" latinLnBrk="0" hangingPunct="1">
      <a:defRPr sz="2400" kern="1200">
        <a:solidFill>
          <a:schemeClr val="bg1"/>
        </a:solidFill>
        <a:latin typeface="Arial" pitchFamily="34" charset="0"/>
        <a:ea typeface="ヒラギノ角ゴ Pro W3" pitchFamily="75"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BBFF"/>
    <a:srgbClr val="D07D20"/>
    <a:srgbClr val="895114"/>
    <a:srgbClr val="004300"/>
    <a:srgbClr val="CFCF00"/>
    <a:srgbClr val="989800"/>
    <a:srgbClr val="4395BB"/>
    <a:srgbClr val="505191"/>
    <a:srgbClr val="599102"/>
    <a:srgbClr val="0756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49" autoAdjust="0"/>
    <p:restoredTop sz="66540" autoAdjust="0"/>
  </p:normalViewPr>
  <p:slideViewPr>
    <p:cSldViewPr snapToGrid="0">
      <p:cViewPr varScale="1">
        <p:scale>
          <a:sx n="46" d="100"/>
          <a:sy n="46" d="100"/>
        </p:scale>
        <p:origin x="1612"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ヒラギノ角ゴ Pro W3" pitchFamily="8" charset="-128"/>
              </a:defRPr>
            </a:lvl1pPr>
          </a:lstStyle>
          <a:p>
            <a:pPr>
              <a:defRPr/>
            </a:pPr>
            <a:fld id="{FD80E309-E764-4354-8476-7FCF5745C461}" type="datetime1">
              <a:rPr lang="en-US"/>
              <a:pPr>
                <a:defRPr/>
              </a:pPr>
              <a:t>8/4/2020</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ヒラギノ角ゴ Pro W3" pitchFamily="8" charset="-128"/>
              </a:defRPr>
            </a:lvl1pPr>
          </a:lstStyle>
          <a:p>
            <a:pPr>
              <a:defRPr/>
            </a:pPr>
            <a:fld id="{0403710F-BB05-48AB-9D4C-98537AC04C94}" type="slidenum">
              <a:rPr lang="en-US"/>
              <a:pPr>
                <a:defRPr/>
              </a:pPr>
              <a:t>‹#›</a:t>
            </a:fld>
            <a:endParaRPr lang="en-US"/>
          </a:p>
        </p:txBody>
      </p:sp>
    </p:spTree>
    <p:extLst>
      <p:ext uri="{BB962C8B-B14F-4D97-AF65-F5344CB8AC3E}">
        <p14:creationId xmlns:p14="http://schemas.microsoft.com/office/powerpoint/2010/main" val="2940896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ヒラギノ角ゴ Pro W3" pitchFamily="8" charset="-128"/>
              </a:defRPr>
            </a:lvl1pPr>
          </a:lstStyle>
          <a:p>
            <a:pPr>
              <a:defRPr/>
            </a:pPr>
            <a:fld id="{14BC84EE-AA72-4321-8E22-FC8CAFA202CD}" type="datetime1">
              <a:rPr lang="en-US"/>
              <a:pPr>
                <a:defRPr/>
              </a:pPr>
              <a:t>8/4/2020</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416425"/>
            <a:ext cx="5486400" cy="4183063"/>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ヒラギノ角ゴ Pro W3" pitchFamily="8" charset="-128"/>
              </a:defRPr>
            </a:lvl1pPr>
          </a:lstStyle>
          <a:p>
            <a:pPr>
              <a:defRPr/>
            </a:pPr>
            <a:fld id="{1EE06171-AB1F-4D2C-A03C-822A58BD12A4}" type="slidenum">
              <a:rPr lang="en-US"/>
              <a:pPr>
                <a:defRPr/>
              </a:pPr>
              <a:t>‹#›</a:t>
            </a:fld>
            <a:endParaRPr lang="en-US"/>
          </a:p>
        </p:txBody>
      </p:sp>
    </p:spTree>
    <p:extLst>
      <p:ext uri="{BB962C8B-B14F-4D97-AF65-F5344CB8AC3E}">
        <p14:creationId xmlns:p14="http://schemas.microsoft.com/office/powerpoint/2010/main" val="18969845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uthors.elsevier.com/a/1b4IP_KxNwDWN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cmd://Speak/_us_/plausibl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1</a:t>
            </a:fld>
            <a:endParaRPr lang="en-US"/>
          </a:p>
        </p:txBody>
      </p:sp>
    </p:spTree>
    <p:extLst>
      <p:ext uri="{BB962C8B-B14F-4D97-AF65-F5344CB8AC3E}">
        <p14:creationId xmlns:p14="http://schemas.microsoft.com/office/powerpoint/2010/main" val="3156132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0" charset="-128"/>
                <a:cs typeface="+mn-cs"/>
              </a:rPr>
              <a:t>the effect of interfacial tension (IFT) on relative permeability is a very important mechanism for the dynamics between immiscible and miscible displacement, which is the case in this study.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0" charset="-128"/>
                <a:cs typeface="+mn-cs"/>
              </a:rPr>
              <a:t>The simulator (CMG-GEM) used in this study has an option of interpolating relative permeability curves as a function of IFT. The relative permeability curves for gas and oil will become linear functions of the respective saturations when the phases become nearly indistinguishable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r>
              <a:rPr lang="en-US" sz="1200" kern="1200" dirty="0">
                <a:solidFill>
                  <a:schemeClr val="tx1"/>
                </a:solidFill>
                <a:effectLst/>
                <a:latin typeface="+mn-lt"/>
                <a:ea typeface="ＭＳ Ｐゴシック" pitchFamily="-110" charset="-128"/>
                <a:cs typeface="+mn-cs"/>
              </a:rPr>
              <a:t>We initially had expected a rising water cut behavior similar as the observed in the </a:t>
            </a:r>
            <a:r>
              <a:rPr lang="en-US" sz="1200" kern="1200" dirty="0" err="1">
                <a:solidFill>
                  <a:schemeClr val="tx1"/>
                </a:solidFill>
                <a:effectLst/>
                <a:latin typeface="+mn-lt"/>
                <a:ea typeface="ＭＳ Ｐゴシック" pitchFamily="-110" charset="-128"/>
                <a:cs typeface="+mn-cs"/>
              </a:rPr>
              <a:t>Wolfcamp</a:t>
            </a:r>
            <a:r>
              <a:rPr lang="en-US" sz="1200" kern="1200" dirty="0">
                <a:solidFill>
                  <a:schemeClr val="tx1"/>
                </a:solidFill>
                <a:effectLst/>
                <a:latin typeface="+mn-lt"/>
                <a:ea typeface="ＭＳ Ｐゴシック" pitchFamily="-110" charset="-128"/>
                <a:cs typeface="+mn-cs"/>
              </a:rPr>
              <a:t> CO2 huff-n-puff pilots. But as shown in Figure 1.20, the water cut increase was minor despite considering different levels of relative permeability’s dependency on IFT. One possible reason might be that only oil and gas phase relative permeability are treated as function of IFT, but the relative permeability to the water phase is not. Neither could the current model account for the dependency of water relative permeability on the water/oil or water/gas IFT. Hence future work on IFT-dependent water relative permeability might be required to further correlate the MMP with high water cut after CO2 injection. </a:t>
            </a:r>
          </a:p>
          <a:p>
            <a:endParaRPr lang="en-US" sz="1200" kern="1200" dirty="0">
              <a:solidFill>
                <a:schemeClr val="tx1"/>
              </a:solidFill>
              <a:effectLst/>
              <a:latin typeface="+mn-lt"/>
              <a:ea typeface="ＭＳ Ｐゴシック" pitchFamily="-110" charset="-128"/>
              <a:cs typeface="+mn-cs"/>
            </a:endParaRPr>
          </a:p>
          <a:p>
            <a:r>
              <a:rPr lang="en-US" altLang="zh-CN" sz="1200" kern="1200" dirty="0">
                <a:solidFill>
                  <a:schemeClr val="tx1"/>
                </a:solidFill>
                <a:effectLst/>
                <a:latin typeface="+mn-lt"/>
                <a:ea typeface="ＭＳ Ｐゴシック" pitchFamily="-110" charset="-128"/>
                <a:cs typeface="+mn-cs"/>
              </a:rPr>
              <a:t>Next,</a:t>
            </a:r>
            <a:r>
              <a:rPr lang="zh-CN" altLang="en-US" sz="1200" kern="1200" dirty="0">
                <a:solidFill>
                  <a:schemeClr val="tx1"/>
                </a:solidFill>
                <a:effectLst/>
                <a:latin typeface="+mn-lt"/>
                <a:ea typeface="ＭＳ Ｐゴシック" pitchFamily="-110" charset="-128"/>
                <a:cs typeface="+mn-cs"/>
              </a:rPr>
              <a:t> </a:t>
            </a:r>
            <a:r>
              <a:rPr lang="en-US" sz="1200" kern="1200" dirty="0">
                <a:solidFill>
                  <a:schemeClr val="tx1"/>
                </a:solidFill>
                <a:effectLst/>
                <a:latin typeface="+mn-lt"/>
                <a:ea typeface="ＭＳ Ｐゴシック" pitchFamily="-110" charset="-128"/>
                <a:cs typeface="+mn-cs"/>
              </a:rPr>
              <a:t>The injected CO2 in our case was in supercritical state under the injection pressure and in-situ </a:t>
            </a:r>
            <a:r>
              <a:rPr lang="en-US" sz="1200" b="0" i="0" u="none" strike="noStrike" kern="1200" dirty="0">
                <a:solidFill>
                  <a:schemeClr val="tx1"/>
                </a:solidFill>
                <a:effectLst/>
                <a:latin typeface="+mn-lt"/>
                <a:ea typeface="ＭＳ Ｐゴシック" pitchFamily="-110" charset="-128"/>
                <a:cs typeface="+mn-cs"/>
              </a:rPr>
              <a:t>  [</a:t>
            </a:r>
            <a:r>
              <a:rPr lang="en-US" sz="1200" b="0" i="0" u="none" strike="noStrike" kern="1200" dirty="0" err="1">
                <a:solidFill>
                  <a:schemeClr val="tx1"/>
                </a:solidFill>
                <a:effectLst/>
                <a:latin typeface="+mn-lt"/>
                <a:ea typeface="ＭＳ Ｐゴシック" pitchFamily="-110" charset="-128"/>
                <a:cs typeface="+mn-cs"/>
              </a:rPr>
              <a:t>in'saitu</a:t>
            </a:r>
            <a:r>
              <a:rPr lang="en-US" sz="1200" b="0" i="0" u="none" strike="noStrike" kern="1200" dirty="0">
                <a:solidFill>
                  <a:schemeClr val="tx1"/>
                </a:solidFill>
                <a:effectLst/>
                <a:latin typeface="+mn-lt"/>
                <a:ea typeface="ＭＳ Ｐゴシック" pitchFamily="-110" charset="-128"/>
                <a:cs typeface="+mn-cs"/>
              </a:rPr>
              <a:t>:]</a:t>
            </a:r>
            <a:r>
              <a:rPr lang="en-US" sz="1200" kern="1200" dirty="0">
                <a:solidFill>
                  <a:schemeClr val="tx1"/>
                </a:solidFill>
                <a:effectLst/>
                <a:latin typeface="+mn-lt"/>
                <a:ea typeface="ＭＳ Ｐゴシック" pitchFamily="-110" charset="-128"/>
                <a:cs typeface="+mn-cs"/>
              </a:rPr>
              <a:t>temperature, and it might easily reopen the unpropped hydraulic fractures during huff-n-puff. </a:t>
            </a:r>
          </a:p>
          <a:p>
            <a:r>
              <a:rPr lang="en-US" sz="1200" kern="1200" dirty="0">
                <a:solidFill>
                  <a:schemeClr val="tx1"/>
                </a:solidFill>
                <a:effectLst/>
                <a:latin typeface="+mn-lt"/>
                <a:ea typeface="ＭＳ Ｐゴシック" pitchFamily="-110" charset="-128"/>
                <a:cs typeface="+mn-cs"/>
              </a:rPr>
              <a:t>we hypothetically changed the relative permeability curve of unpropped fractures from the matrix type, as shown in Figure 1.8 to the fracture type, as shown in Figure 1.9, assuming that unpropped hydraulic fractures were reopened due to CO2 injection. Finally, we were able to obtain a relatively good match with field observations. As shown in Figure 1.22, the water cut did increase due to enhanced fractional flow of water, and the water cut reached a maximum as 0.63. which is close to the field observations. </a:t>
            </a:r>
            <a:endParaRPr lang="en-US"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10</a:t>
            </a:fld>
            <a:endParaRPr lang="en-US"/>
          </a:p>
        </p:txBody>
      </p:sp>
    </p:spTree>
    <p:extLst>
      <p:ext uri="{BB962C8B-B14F-4D97-AF65-F5344CB8AC3E}">
        <p14:creationId xmlns:p14="http://schemas.microsoft.com/office/powerpoint/2010/main" val="4198977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110" charset="-128"/>
                <a:cs typeface="+mn-cs"/>
              </a:rPr>
              <a:t>Figure 1.23 exhibits the different recovery factors among depletion, huff-n-puff base and huff-n-puff with high water cut. It is obvious excessive water production is detrimental and would reduce the RF from 12.16% to 11.02%. </a:t>
            </a:r>
            <a:endParaRPr lang="en-US"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11</a:t>
            </a:fld>
            <a:endParaRPr lang="en-US"/>
          </a:p>
        </p:txBody>
      </p:sp>
    </p:spTree>
    <p:extLst>
      <p:ext uri="{BB962C8B-B14F-4D97-AF65-F5344CB8AC3E}">
        <p14:creationId xmlns:p14="http://schemas.microsoft.com/office/powerpoint/2010/main" val="3773171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ＭＳ Ｐゴシック" pitchFamily="-110" charset="-128"/>
                <a:cs typeface="+mn-cs"/>
              </a:rPr>
              <a:t>providing the critical inputs for the compositional model. </a:t>
            </a:r>
            <a:endParaRPr lang="en-US" sz="1200" kern="1200" dirty="0">
              <a:solidFill>
                <a:schemeClr val="tx1"/>
              </a:solidFill>
              <a:effectLst/>
              <a:latin typeface="+mn-lt"/>
              <a:ea typeface="ＭＳ Ｐゴシック" pitchFamily="-110" charset="-128"/>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0" charset="-128"/>
                <a:cs typeface="+mn-cs"/>
                <a:hlinkClick r:id="rId3"/>
              </a:rPr>
              <a:t>https://authors.elsevier.com/a/1b4IP_KxNwDWNN</a:t>
            </a:r>
            <a:r>
              <a:rPr lang="en-US" sz="1200" b="0" i="0" u="none" strike="noStrike" kern="1200" dirty="0">
                <a:solidFill>
                  <a:schemeClr val="tx1"/>
                </a:solidFill>
                <a:effectLst/>
                <a:latin typeface="+mn-lt"/>
                <a:ea typeface="ＭＳ Ｐゴシック" pitchFamily="-110" charset="-128"/>
                <a:cs typeface="+mn-cs"/>
                <a:hlinkClick r:id="rId4"/>
              </a:rPr>
              <a:t>/</a:t>
            </a:r>
            <a:r>
              <a:rPr lang="zh-CN" altLang="en-US" sz="1200" b="0" i="0" u="none" strike="noStrike" kern="1200" dirty="0">
                <a:solidFill>
                  <a:schemeClr val="tx1"/>
                </a:solidFill>
                <a:effectLst/>
                <a:latin typeface="+mn-lt"/>
                <a:ea typeface="ＭＳ Ｐゴシック" pitchFamily="-110" charset="-128"/>
                <a:cs typeface="+mn-cs"/>
                <a:hlinkClick r:id="rId4"/>
              </a:rPr>
              <a:t> </a:t>
            </a:r>
            <a:r>
              <a:rPr lang="en-US" sz="1200" b="0" i="0" u="none" strike="noStrike" kern="1200" dirty="0">
                <a:solidFill>
                  <a:schemeClr val="tx1"/>
                </a:solidFill>
                <a:effectLst/>
                <a:latin typeface="+mn-lt"/>
                <a:ea typeface="ＭＳ Ｐゴシック" pitchFamily="-110" charset="-128"/>
                <a:cs typeface="+mn-cs"/>
                <a:hlinkClick r:id="rId4"/>
              </a:rPr>
              <a:t>'plɔzəbl/</a:t>
            </a:r>
            <a:endParaRPr lang="en-US" sz="1200" kern="1200" dirty="0">
              <a:solidFill>
                <a:schemeClr val="tx1"/>
              </a:solidFill>
              <a:effectLst/>
              <a:latin typeface="+mn-lt"/>
              <a:ea typeface="ＭＳ Ｐゴシック" pitchFamily="-110" charset="-128"/>
              <a:cs typeface="+mn-cs"/>
            </a:endParaRPr>
          </a:p>
          <a:p>
            <a:endParaRPr lang="en-US"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12</a:t>
            </a:fld>
            <a:endParaRPr lang="en-US"/>
          </a:p>
        </p:txBody>
      </p:sp>
    </p:spTree>
    <p:extLst>
      <p:ext uri="{BB962C8B-B14F-4D97-AF65-F5344CB8AC3E}">
        <p14:creationId xmlns:p14="http://schemas.microsoft.com/office/powerpoint/2010/main" val="1601887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027873-B9E3-4BB1-AC1C-5AD78A75E918}" type="slidenum">
              <a:rPr lang="en-US" smtClean="0"/>
              <a:t>13</a:t>
            </a:fld>
            <a:endParaRPr lang="en-US"/>
          </a:p>
        </p:txBody>
      </p:sp>
    </p:spTree>
    <p:extLst>
      <p:ext uri="{BB962C8B-B14F-4D97-AF65-F5344CB8AC3E}">
        <p14:creationId xmlns:p14="http://schemas.microsoft.com/office/powerpoint/2010/main" val="389643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dirty="0"/>
              <a:t>As</a:t>
            </a:r>
            <a:r>
              <a:rPr lang="zh-CN" altLang="en-US" dirty="0"/>
              <a:t> </a:t>
            </a:r>
            <a:r>
              <a:rPr lang="en-US" altLang="zh-CN" dirty="0"/>
              <a:t>we</a:t>
            </a:r>
            <a:r>
              <a:rPr lang="zh-CN" altLang="en-US" dirty="0"/>
              <a:t> </a:t>
            </a:r>
            <a:r>
              <a:rPr lang="en-US" altLang="zh-CN" dirty="0"/>
              <a:t>may</a:t>
            </a:r>
            <a:r>
              <a:rPr lang="zh-CN" altLang="en-US" dirty="0"/>
              <a:t> </a:t>
            </a:r>
            <a:r>
              <a:rPr lang="en-US" altLang="zh-CN" dirty="0"/>
              <a:t>know,</a:t>
            </a:r>
            <a:r>
              <a:rPr lang="zh-CN" altLang="en-US" dirty="0"/>
              <a:t> </a:t>
            </a:r>
            <a:r>
              <a:rPr lang="en-US" altLang="zh-CN" sz="1200" dirty="0"/>
              <a:t>Gas</a:t>
            </a:r>
            <a:r>
              <a:rPr lang="zh-CN" altLang="en-US" sz="1200" dirty="0"/>
              <a:t> </a:t>
            </a:r>
            <a:r>
              <a:rPr lang="en-CA" sz="1200" b="1" dirty="0">
                <a:solidFill>
                  <a:srgbClr val="00B0F0"/>
                </a:solidFill>
              </a:rPr>
              <a:t>huff-n-puff</a:t>
            </a:r>
            <a:r>
              <a:rPr lang="en-CA" sz="1200" dirty="0"/>
              <a:t> </a:t>
            </a:r>
            <a:r>
              <a:rPr lang="en-US" altLang="zh-CN" sz="1200" dirty="0"/>
              <a:t>in tight oil </a:t>
            </a:r>
            <a:r>
              <a:rPr lang="en-CA" altLang="zh-CN" sz="1200" dirty="0"/>
              <a:t>has shown</a:t>
            </a:r>
            <a:r>
              <a:rPr lang="en-CA" sz="1200" dirty="0"/>
              <a:t> successes in field pilots.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0" charset="-128"/>
                <a:cs typeface="+mn-cs"/>
              </a:rPr>
              <a:t>A </a:t>
            </a:r>
            <a:r>
              <a:rPr lang="en-US" altLang="zh-CN" sz="1200" kern="1200" dirty="0">
                <a:solidFill>
                  <a:schemeClr val="tx1"/>
                </a:solidFill>
                <a:effectLst/>
                <a:latin typeface="+mn-lt"/>
                <a:ea typeface="ＭＳ Ｐゴシック" pitchFamily="-110" charset="-128"/>
                <a:cs typeface="+mn-cs"/>
              </a:rPr>
              <a:t>recent</a:t>
            </a:r>
            <a:r>
              <a:rPr lang="zh-CN" altLang="en-US" sz="1200" kern="1200" dirty="0">
                <a:solidFill>
                  <a:schemeClr val="tx1"/>
                </a:solidFill>
                <a:effectLst/>
                <a:latin typeface="+mn-lt"/>
                <a:ea typeface="ＭＳ Ｐゴシック" pitchFamily="-110" charset="-128"/>
                <a:cs typeface="+mn-cs"/>
              </a:rPr>
              <a:t> </a:t>
            </a:r>
            <a:r>
              <a:rPr lang="en-US" sz="1200" kern="1200" dirty="0">
                <a:solidFill>
                  <a:schemeClr val="tx1"/>
                </a:solidFill>
                <a:effectLst/>
                <a:latin typeface="+mn-lt"/>
                <a:ea typeface="ＭＳ Ｐゴシック" pitchFamily="-110" charset="-128"/>
                <a:cs typeface="+mn-cs"/>
              </a:rPr>
              <a:t>CO2 huff-n-puff pilot implemented in the Midland Basin suggested a significant oil rate improvement, </a:t>
            </a:r>
            <a:r>
              <a:rPr lang="en-US" altLang="zh-CN" sz="1200" kern="1200" dirty="0">
                <a:solidFill>
                  <a:schemeClr val="tx1"/>
                </a:solidFill>
                <a:effectLst/>
                <a:latin typeface="+mn-lt"/>
                <a:ea typeface="ＭＳ Ｐゴシック" pitchFamily="-110" charset="-128"/>
                <a:cs typeface="+mn-cs"/>
              </a:rPr>
              <a:t>however,</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As</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shown</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in</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the</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left</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figure</a:t>
            </a:r>
            <a:endParaRPr lang="en-US" sz="1200" kern="1200" dirty="0">
              <a:solidFill>
                <a:schemeClr val="tx1"/>
              </a:solidFill>
              <a:effectLst/>
              <a:latin typeface="+mn-lt"/>
              <a:ea typeface="ＭＳ Ｐゴシック" pitchFamily="-110" charset="-128"/>
              <a:cs typeface="+mn-cs"/>
            </a:endParaRPr>
          </a:p>
          <a:p>
            <a:r>
              <a:rPr lang="zh-CN" altLang="en-US" sz="1200" kern="1200" dirty="0">
                <a:solidFill>
                  <a:schemeClr val="tx1"/>
                </a:solidFill>
                <a:effectLst/>
                <a:latin typeface="+mn-lt"/>
                <a:ea typeface="ＭＳ Ｐゴシック" pitchFamily="-110" charset="-128"/>
                <a:cs typeface="+mn-cs"/>
              </a:rPr>
              <a:t> </a:t>
            </a:r>
            <a:r>
              <a:rPr lang="en-US" sz="1200" kern="1200" dirty="0">
                <a:solidFill>
                  <a:schemeClr val="tx1"/>
                </a:solidFill>
                <a:effectLst/>
                <a:latin typeface="+mn-lt"/>
                <a:ea typeface="ＭＳ Ｐゴシック" pitchFamily="-110" charset="-128"/>
                <a:cs typeface="+mn-cs"/>
              </a:rPr>
              <a:t>an elevated water cut increase around 0.3. </a:t>
            </a:r>
          </a:p>
          <a:p>
            <a:r>
              <a:rPr lang="en-CA" sz="1200" b="1" dirty="0">
                <a:solidFill>
                  <a:srgbClr val="0070C0"/>
                </a:solidFill>
              </a:rPr>
              <a:t>To explore potential solutions, </a:t>
            </a:r>
            <a:r>
              <a:rPr lang="en-US" altLang="zh-CN" sz="1200" dirty="0"/>
              <a:t>we need to investigate</a:t>
            </a:r>
            <a:r>
              <a:rPr lang="zh-CN" altLang="en-US" sz="1200" dirty="0"/>
              <a:t> </a:t>
            </a:r>
            <a:r>
              <a:rPr lang="en-CA" altLang="zh-CN" sz="1200" dirty="0"/>
              <a:t>the complex </a:t>
            </a:r>
            <a:r>
              <a:rPr lang="en-CA" sz="1200" dirty="0"/>
              <a:t>transport processes in tight reservoirs</a:t>
            </a:r>
            <a:endParaRPr lang="en-US"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2</a:t>
            </a:fld>
            <a:endParaRPr lang="en-US"/>
          </a:p>
        </p:txBody>
      </p:sp>
    </p:spTree>
    <p:extLst>
      <p:ext uri="{BB962C8B-B14F-4D97-AF65-F5344CB8AC3E}">
        <p14:creationId xmlns:p14="http://schemas.microsoft.com/office/powerpoint/2010/main" val="1939224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From</a:t>
            </a:r>
            <a:r>
              <a:rPr lang="zh-CN" altLang="en-US" dirty="0"/>
              <a:t> </a:t>
            </a:r>
            <a:r>
              <a:rPr lang="en-US" altLang="zh-CN" dirty="0"/>
              <a:t>the</a:t>
            </a:r>
            <a:r>
              <a:rPr lang="zh-CN" altLang="en-US" dirty="0"/>
              <a:t> </a:t>
            </a:r>
            <a:r>
              <a:rPr lang="en-US" altLang="zh-CN" dirty="0"/>
              <a:t>literature,</a:t>
            </a:r>
            <a:r>
              <a:rPr lang="zh-CN" altLang="en-US" dirty="0"/>
              <a:t> </a:t>
            </a:r>
            <a:r>
              <a:rPr lang="en-US" altLang="zh-CN" dirty="0"/>
              <a:t>we</a:t>
            </a:r>
            <a:r>
              <a:rPr lang="zh-CN" altLang="en-US" dirty="0"/>
              <a:t> </a:t>
            </a:r>
            <a:r>
              <a:rPr lang="en-US" altLang="zh-CN" dirty="0"/>
              <a:t>noticed</a:t>
            </a:r>
            <a:r>
              <a:rPr lang="zh-CN" altLang="en-US" dirty="0"/>
              <a:t> </a:t>
            </a:r>
            <a:r>
              <a:rPr lang="en-US" altLang="zh-CN" sz="1200" dirty="0">
                <a:ea typeface="宋体" panose="02010600030101010101" pitchFamily="2" charset="-122"/>
                <a:cs typeface="Times New Roman" panose="02020603050405020304" pitchFamily="18" charset="0"/>
              </a:rPr>
              <a:t>CO</a:t>
            </a:r>
            <a:r>
              <a:rPr lang="en-US" altLang="zh-CN" sz="1200" baseline="-25000" dirty="0">
                <a:ea typeface="宋体" panose="02010600030101010101" pitchFamily="2" charset="-122"/>
                <a:cs typeface="Times New Roman" panose="02020603050405020304" pitchFamily="18" charset="0"/>
              </a:rPr>
              <a:t>2</a:t>
            </a:r>
            <a:r>
              <a:rPr lang="en-US" altLang="zh-CN" sz="1200" dirty="0">
                <a:ea typeface="宋体" panose="02010600030101010101" pitchFamily="2" charset="-122"/>
                <a:cs typeface="Times New Roman" panose="02020603050405020304" pitchFamily="18" charset="0"/>
              </a:rPr>
              <a:t> </a:t>
            </a:r>
            <a:r>
              <a:rPr lang="en-US" altLang="zh-CN" sz="1200" dirty="0" err="1">
                <a:ea typeface="宋体" panose="02010600030101010101" pitchFamily="2" charset="-122"/>
                <a:cs typeface="Times New Roman" panose="02020603050405020304" pitchFamily="18" charset="0"/>
              </a:rPr>
              <a:t>HnP</a:t>
            </a:r>
            <a:r>
              <a:rPr lang="zh-CN" altLang="en-US" sz="1200" dirty="0">
                <a:ea typeface="宋体" panose="02010600030101010101" pitchFamily="2" charset="-122"/>
                <a:cs typeface="Times New Roman" panose="02020603050405020304" pitchFamily="18" charset="0"/>
              </a:rPr>
              <a:t> </a:t>
            </a:r>
            <a:r>
              <a:rPr lang="en-US" altLang="zh-CN" sz="1200" dirty="0">
                <a:ea typeface="宋体" panose="02010600030101010101" pitchFamily="2" charset="-122"/>
                <a:cs typeface="Times New Roman" panose="02020603050405020304" pitchFamily="18" charset="0"/>
              </a:rPr>
              <a:t>in</a:t>
            </a:r>
            <a:r>
              <a:rPr lang="zh-CN" altLang="en-US" sz="1200" dirty="0">
                <a:ea typeface="宋体" panose="02010600030101010101" pitchFamily="2" charset="-122"/>
                <a:cs typeface="Times New Roman" panose="02020603050405020304" pitchFamily="18" charset="0"/>
              </a:rPr>
              <a:t> </a:t>
            </a:r>
            <a:r>
              <a:rPr lang="en-US" altLang="zh-CN" sz="1200" dirty="0">
                <a:ea typeface="宋体" panose="02010600030101010101" pitchFamily="2" charset="-122"/>
                <a:cs typeface="Times New Roman" panose="02020603050405020304" pitchFamily="18" charset="0"/>
              </a:rPr>
              <a:t>conventional</a:t>
            </a:r>
            <a:r>
              <a:rPr lang="zh-CN" altLang="en-US" sz="1200" dirty="0">
                <a:ea typeface="宋体" panose="02010600030101010101" pitchFamily="2" charset="-122"/>
                <a:cs typeface="Times New Roman" panose="02020603050405020304" pitchFamily="18" charset="0"/>
              </a:rPr>
              <a:t> </a:t>
            </a:r>
            <a:r>
              <a:rPr lang="en-US" altLang="zh-CN" sz="1200" dirty="0">
                <a:ea typeface="宋体" panose="02010600030101010101" pitchFamily="2" charset="-122"/>
                <a:cs typeface="Times New Roman" panose="02020603050405020304" pitchFamily="18" charset="0"/>
              </a:rPr>
              <a:t>reservoirs</a:t>
            </a:r>
            <a:r>
              <a:rPr lang="zh-CN" altLang="en-US" sz="1200" dirty="0">
                <a:ea typeface="宋体" panose="02010600030101010101" pitchFamily="2" charset="-122"/>
                <a:cs typeface="Times New Roman" panose="02020603050405020304" pitchFamily="18" charset="0"/>
              </a:rPr>
              <a:t> </a:t>
            </a:r>
            <a:r>
              <a:rPr lang="en-CA" altLang="zh-CN" sz="1200" dirty="0">
                <a:ea typeface="宋体" panose="02010600030101010101" pitchFamily="2" charset="-122"/>
                <a:cs typeface="Times New Roman" panose="02020603050405020304" pitchFamily="18" charset="0"/>
              </a:rPr>
              <a:t>all </a:t>
            </a:r>
            <a:r>
              <a:rPr lang="en-US" altLang="zh-CN" sz="1200" dirty="0">
                <a:ea typeface="宋体" panose="02010600030101010101" pitchFamily="2" charset="-122"/>
                <a:cs typeface="Times New Roman" panose="02020603050405020304" pitchFamily="18" charset="0"/>
              </a:rPr>
              <a:t>witness</a:t>
            </a:r>
            <a:r>
              <a:rPr lang="zh-CN" altLang="en-US" sz="1200" dirty="0">
                <a:ea typeface="宋体" panose="02010600030101010101" pitchFamily="2" charset="-122"/>
                <a:cs typeface="Times New Roman" panose="02020603050405020304" pitchFamily="18" charset="0"/>
              </a:rPr>
              <a:t> </a:t>
            </a:r>
            <a:r>
              <a:rPr lang="en-US" altLang="zh-CN" sz="1200" b="1" dirty="0">
                <a:ea typeface="宋体" panose="02010600030101010101" pitchFamily="2" charset="-122"/>
                <a:cs typeface="Times New Roman" panose="02020603050405020304" pitchFamily="18" charset="0"/>
              </a:rPr>
              <a:t>reduced</a:t>
            </a:r>
            <a:r>
              <a:rPr lang="zh-CN" altLang="en-US" sz="1200" dirty="0">
                <a:ea typeface="宋体" panose="02010600030101010101" pitchFamily="2" charset="-122"/>
                <a:cs typeface="Times New Roman" panose="02020603050405020304" pitchFamily="18" charset="0"/>
              </a:rPr>
              <a:t> </a:t>
            </a:r>
            <a:r>
              <a:rPr lang="en-US" altLang="zh-CN" sz="1200" dirty="0">
                <a:ea typeface="宋体" panose="02010600030101010101" pitchFamily="2" charset="-122"/>
                <a:cs typeface="Times New Roman" panose="02020603050405020304" pitchFamily="18" charset="0"/>
              </a:rPr>
              <a:t>water</a:t>
            </a:r>
            <a:r>
              <a:rPr lang="zh-CN" altLang="en-US" sz="1200" dirty="0">
                <a:ea typeface="宋体" panose="02010600030101010101" pitchFamily="2" charset="-122"/>
                <a:cs typeface="Times New Roman" panose="02020603050405020304" pitchFamily="18" charset="0"/>
              </a:rPr>
              <a:t> </a:t>
            </a:r>
            <a:r>
              <a:rPr lang="en-US" altLang="zh-CN" sz="1200" dirty="0">
                <a:ea typeface="宋体" panose="02010600030101010101" pitchFamily="2" charset="-122"/>
                <a:cs typeface="Times New Roman" panose="02020603050405020304" pitchFamily="18" charset="0"/>
              </a:rPr>
              <a:t>cut, except one case above MMP</a:t>
            </a:r>
          </a:p>
          <a:p>
            <a:endParaRPr lang="en-US" sz="1200" dirty="0">
              <a:ea typeface="宋体" panose="02010600030101010101" pitchFamily="2" charset="-122"/>
              <a:cs typeface="Times New Roman" panose="02020603050405020304" pitchFamily="18" charset="0"/>
            </a:endParaRPr>
          </a:p>
          <a:p>
            <a:r>
              <a:rPr lang="en-US" altLang="zh-CN" sz="1200" dirty="0">
                <a:ea typeface="宋体" panose="02010600030101010101" pitchFamily="2" charset="-122"/>
                <a:cs typeface="Times New Roman" panose="02020603050405020304" pitchFamily="18" charset="0"/>
              </a:rPr>
              <a:t>We</a:t>
            </a:r>
            <a:r>
              <a:rPr lang="zh-CN" altLang="en-US" sz="1200" dirty="0">
                <a:ea typeface="宋体" panose="02010600030101010101" pitchFamily="2" charset="-122"/>
                <a:cs typeface="Times New Roman" panose="02020603050405020304" pitchFamily="18" charset="0"/>
              </a:rPr>
              <a:t> </a:t>
            </a:r>
            <a:r>
              <a:rPr lang="en-US" altLang="zh-CN" sz="1200" dirty="0">
                <a:ea typeface="宋体" panose="02010600030101010101" pitchFamily="2" charset="-122"/>
                <a:cs typeface="Times New Roman" panose="02020603050405020304" pitchFamily="18" charset="0"/>
              </a:rPr>
              <a:t>also</a:t>
            </a:r>
            <a:r>
              <a:rPr lang="zh-CN" altLang="en-US" sz="1200" dirty="0">
                <a:ea typeface="宋体" panose="02010600030101010101" pitchFamily="2" charset="-122"/>
                <a:cs typeface="Times New Roman" panose="02020603050405020304" pitchFamily="18" charset="0"/>
              </a:rPr>
              <a:t> </a:t>
            </a:r>
            <a:r>
              <a:rPr lang="en-US" altLang="zh-CN" sz="1200" dirty="0">
                <a:ea typeface="宋体" panose="02010600030101010101" pitchFamily="2" charset="-122"/>
                <a:cs typeface="Times New Roman" panose="02020603050405020304" pitchFamily="18" charset="0"/>
              </a:rPr>
              <a:t>found following possible reasons</a:t>
            </a:r>
            <a:r>
              <a:rPr lang="zh-CN" altLang="en-US" sz="1200" dirty="0">
                <a:ea typeface="宋体" panose="02010600030101010101" pitchFamily="2" charset="-122"/>
                <a:cs typeface="Times New Roman" panose="02020603050405020304" pitchFamily="18" charset="0"/>
              </a:rPr>
              <a:t> </a:t>
            </a:r>
            <a:r>
              <a:rPr lang="en-CA" altLang="zh-CN" sz="1200" dirty="0">
                <a:ea typeface="宋体" panose="02010600030101010101" pitchFamily="2" charset="-122"/>
                <a:cs typeface="Times New Roman" panose="02020603050405020304" pitchFamily="18" charset="0"/>
              </a:rPr>
              <a:t>for elevated water cut </a:t>
            </a:r>
            <a:r>
              <a:rPr lang="en-US" altLang="zh-CN" sz="1200" dirty="0">
                <a:ea typeface="宋体" panose="02010600030101010101" pitchFamily="2" charset="-122"/>
                <a:cs typeface="Times New Roman" panose="02020603050405020304" pitchFamily="18" charset="0"/>
              </a:rPr>
              <a:t>after CO</a:t>
            </a:r>
            <a:r>
              <a:rPr lang="en-US" altLang="zh-CN" sz="1200" baseline="-25000" dirty="0">
                <a:ea typeface="宋体" panose="02010600030101010101" pitchFamily="2" charset="-122"/>
                <a:cs typeface="Times New Roman" panose="02020603050405020304" pitchFamily="18" charset="0"/>
              </a:rPr>
              <a:t>2</a:t>
            </a:r>
            <a:r>
              <a:rPr lang="en-US" altLang="zh-CN" sz="1200" dirty="0">
                <a:ea typeface="宋体" panose="02010600030101010101" pitchFamily="2" charset="-122"/>
                <a:cs typeface="Times New Roman" panose="02020603050405020304" pitchFamily="18" charset="0"/>
              </a:rPr>
              <a:t> </a:t>
            </a:r>
            <a:r>
              <a:rPr lang="en-US" altLang="zh-CN" sz="1200" dirty="0" err="1">
                <a:ea typeface="宋体" panose="02010600030101010101" pitchFamily="2" charset="-122"/>
                <a:cs typeface="Times New Roman" panose="02020603050405020304" pitchFamily="18" charset="0"/>
              </a:rPr>
              <a:t>HnP</a:t>
            </a:r>
            <a:r>
              <a:rPr lang="zh-CN" altLang="en-US" sz="1200" dirty="0">
                <a:ea typeface="宋体" panose="02010600030101010101" pitchFamily="2" charset="-122"/>
                <a:cs typeface="Times New Roman" panose="02020603050405020304" pitchFamily="18" charset="0"/>
              </a:rPr>
              <a:t> </a:t>
            </a:r>
            <a:r>
              <a:rPr lang="en-CA" altLang="zh-CN" sz="1200" dirty="0">
                <a:ea typeface="宋体" panose="02010600030101010101" pitchFamily="2" charset="-122"/>
                <a:cs typeface="Times New Roman" panose="02020603050405020304" pitchFamily="18" charset="0"/>
              </a:rPr>
              <a:t>in </a:t>
            </a:r>
            <a:r>
              <a:rPr lang="en-US" altLang="zh-CN" sz="1200" b="1" dirty="0">
                <a:solidFill>
                  <a:srgbClr val="0070C0"/>
                </a:solidFill>
                <a:ea typeface="宋体" panose="02010600030101010101" pitchFamily="2" charset="-122"/>
                <a:cs typeface="Times New Roman" panose="02020603050405020304" pitchFamily="18" charset="0"/>
              </a:rPr>
              <a:t>tight oil</a:t>
            </a:r>
            <a:r>
              <a:rPr lang="zh-CN" altLang="en-US" sz="1200" b="1" dirty="0">
                <a:solidFill>
                  <a:srgbClr val="0070C0"/>
                </a:solidFill>
                <a:ea typeface="宋体" panose="02010600030101010101" pitchFamily="2" charset="-122"/>
                <a:cs typeface="Times New Roman" panose="02020603050405020304" pitchFamily="18" charset="0"/>
              </a:rPr>
              <a:t> </a:t>
            </a:r>
            <a:r>
              <a:rPr lang="en-US" altLang="zh-CN" sz="1200" b="1" dirty="0">
                <a:solidFill>
                  <a:srgbClr val="0070C0"/>
                </a:solidFill>
                <a:ea typeface="宋体" panose="02010600030101010101" pitchFamily="2" charset="-122"/>
                <a:cs typeface="Times New Roman" panose="02020603050405020304" pitchFamily="18" charset="0"/>
              </a:rPr>
              <a:t>reservoirs:</a:t>
            </a:r>
            <a:endParaRPr lang="en-US" sz="1200" b="1" dirty="0">
              <a:solidFill>
                <a:srgbClr val="0070C0"/>
              </a:solidFill>
              <a:cs typeface="Times New Roman" panose="02020603050405020304" pitchFamily="18" charset="0"/>
            </a:endParaRPr>
          </a:p>
          <a:p>
            <a:endParaRPr lang="en-US" dirty="0"/>
          </a:p>
          <a:p>
            <a:r>
              <a:rPr lang="en-US" dirty="0"/>
              <a:t>Fractur</a:t>
            </a:r>
            <a:r>
              <a:rPr lang="en-US" altLang="zh-CN" dirty="0"/>
              <a:t>ing</a:t>
            </a:r>
            <a:r>
              <a:rPr lang="zh-CN" altLang="en-US" dirty="0"/>
              <a:t> </a:t>
            </a:r>
            <a:r>
              <a:rPr lang="en-US" altLang="zh-CN" dirty="0"/>
              <a:t>was</a:t>
            </a:r>
            <a:r>
              <a:rPr lang="zh-CN" altLang="en-US" dirty="0"/>
              <a:t> </a:t>
            </a:r>
            <a:r>
              <a:rPr lang="en-US" altLang="zh-CN" dirty="0"/>
              <a:t>performed</a:t>
            </a:r>
            <a:r>
              <a:rPr lang="zh-CN" altLang="en-US" dirty="0"/>
              <a:t> </a:t>
            </a:r>
            <a:r>
              <a:rPr lang="en-US" altLang="zh-CN" dirty="0"/>
              <a:t>in</a:t>
            </a:r>
            <a:r>
              <a:rPr lang="zh-CN" altLang="en-US" dirty="0"/>
              <a:t> </a:t>
            </a:r>
            <a:r>
              <a:rPr lang="en-US" altLang="zh-CN" dirty="0"/>
              <a:t>the</a:t>
            </a:r>
            <a:r>
              <a:rPr lang="zh-CN" altLang="en-US" dirty="0"/>
              <a:t> </a:t>
            </a:r>
            <a:r>
              <a:rPr lang="en-US" altLang="zh-CN" dirty="0" err="1"/>
              <a:t>wolfcamp</a:t>
            </a:r>
            <a:r>
              <a:rPr lang="en-US" altLang="zh-CN" dirty="0"/>
              <a:t>,</a:t>
            </a:r>
            <a:r>
              <a:rPr lang="zh-CN" altLang="en-US" dirty="0"/>
              <a:t> </a:t>
            </a:r>
            <a:r>
              <a:rPr lang="en-US" altLang="zh-CN" dirty="0"/>
              <a:t>above</a:t>
            </a:r>
            <a:r>
              <a:rPr lang="zh-CN" altLang="en-US" dirty="0"/>
              <a:t> </a:t>
            </a:r>
            <a:r>
              <a:rPr lang="en-US" altLang="zh-CN" dirty="0"/>
              <a:t>it,</a:t>
            </a:r>
            <a:r>
              <a:rPr lang="zh-CN" altLang="en-US" dirty="0"/>
              <a:t> </a:t>
            </a:r>
            <a:r>
              <a:rPr lang="en-US" altLang="zh-CN" dirty="0"/>
              <a:t>there</a:t>
            </a:r>
            <a:r>
              <a:rPr lang="zh-CN" altLang="en-US" dirty="0"/>
              <a:t> </a:t>
            </a:r>
            <a:r>
              <a:rPr lang="en-US" altLang="zh-CN" dirty="0"/>
              <a:t>is</a:t>
            </a:r>
            <a:r>
              <a:rPr lang="zh-CN" altLang="en-US" dirty="0"/>
              <a:t> </a:t>
            </a:r>
            <a:r>
              <a:rPr lang="en-US" altLang="zh-CN" dirty="0"/>
              <a:t>a</a:t>
            </a:r>
            <a:r>
              <a:rPr lang="zh-CN" altLang="en-US" dirty="0"/>
              <a:t> </a:t>
            </a:r>
            <a:r>
              <a:rPr lang="en-US" altLang="zh-CN" dirty="0"/>
              <a:t>water-bearing</a:t>
            </a:r>
            <a:r>
              <a:rPr lang="zh-CN" altLang="en-US" dirty="0"/>
              <a:t> </a:t>
            </a:r>
            <a:r>
              <a:rPr lang="en-US" altLang="zh-CN" dirty="0"/>
              <a:t>layer,</a:t>
            </a:r>
            <a:r>
              <a:rPr lang="zh-CN" altLang="en-US" dirty="0"/>
              <a:t> </a:t>
            </a:r>
            <a:r>
              <a:rPr lang="en-US" altLang="zh-CN" dirty="0"/>
              <a:t>which</a:t>
            </a:r>
            <a:r>
              <a:rPr lang="zh-CN" altLang="en-US" dirty="0"/>
              <a:t> </a:t>
            </a:r>
            <a:r>
              <a:rPr lang="en-US" altLang="zh-CN" dirty="0"/>
              <a:t>is</a:t>
            </a:r>
            <a:r>
              <a:rPr lang="zh-CN" altLang="en-US" dirty="0"/>
              <a:t> </a:t>
            </a:r>
            <a:r>
              <a:rPr lang="en-US" altLang="zh-CN" dirty="0"/>
              <a:t>called</a:t>
            </a:r>
          </a:p>
          <a:p>
            <a:r>
              <a:rPr lang="en-US" altLang="zh-CN" dirty="0"/>
              <a:t>Researcher</a:t>
            </a:r>
            <a:r>
              <a:rPr lang="zh-CN" altLang="en-US" dirty="0"/>
              <a:t> </a:t>
            </a:r>
            <a:r>
              <a:rPr lang="en-US" altLang="zh-CN" dirty="0"/>
              <a:t>believed</a:t>
            </a:r>
            <a:r>
              <a:rPr lang="zh-CN" altLang="en-US" dirty="0"/>
              <a:t> </a:t>
            </a:r>
            <a:r>
              <a:rPr lang="en-US" altLang="zh-CN" dirty="0"/>
              <a:t>it</a:t>
            </a:r>
            <a:r>
              <a:rPr lang="zh-CN" altLang="en-US" dirty="0"/>
              <a:t> </a:t>
            </a:r>
            <a:r>
              <a:rPr lang="en-US" altLang="zh-CN" dirty="0"/>
              <a:t>was</a:t>
            </a:r>
            <a:r>
              <a:rPr lang="zh-CN" altLang="en-US" dirty="0"/>
              <a:t> </a:t>
            </a:r>
            <a:r>
              <a:rPr lang="en-US" altLang="zh-CN" dirty="0"/>
              <a:t>because</a:t>
            </a:r>
            <a:r>
              <a:rPr lang="zh-CN" altLang="en-US" dirty="0"/>
              <a:t> </a:t>
            </a:r>
            <a:r>
              <a:rPr lang="en-US" altLang="zh-CN" dirty="0"/>
              <a:t>of</a:t>
            </a:r>
            <a:r>
              <a:rPr lang="zh-CN" altLang="en-US" dirty="0"/>
              <a:t> </a:t>
            </a:r>
            <a:r>
              <a:rPr lang="en-US" altLang="zh-CN" dirty="0"/>
              <a:t>the</a:t>
            </a:r>
            <a:r>
              <a:rPr lang="zh-CN" altLang="en-US" dirty="0"/>
              <a:t> </a:t>
            </a:r>
            <a:r>
              <a:rPr lang="en-US" altLang="zh-CN" dirty="0"/>
              <a:t>excessive</a:t>
            </a:r>
            <a:r>
              <a:rPr lang="zh-CN" altLang="en-US" dirty="0"/>
              <a:t> </a:t>
            </a:r>
            <a:r>
              <a:rPr lang="en-US" altLang="zh-CN" dirty="0"/>
              <a:t>fracture</a:t>
            </a:r>
            <a:r>
              <a:rPr lang="zh-CN" altLang="en-US" dirty="0"/>
              <a:t> </a:t>
            </a:r>
            <a:r>
              <a:rPr lang="en-US" altLang="zh-CN" dirty="0"/>
              <a:t>propagation</a:t>
            </a:r>
            <a:r>
              <a:rPr lang="zh-CN" altLang="en-US" dirty="0"/>
              <a:t> </a:t>
            </a:r>
            <a:r>
              <a:rPr lang="en-US" altLang="zh-CN" dirty="0"/>
              <a:t>leads</a:t>
            </a:r>
            <a:r>
              <a:rPr lang="zh-CN" altLang="en-US" dirty="0"/>
              <a:t> </a:t>
            </a:r>
            <a:r>
              <a:rPr lang="en-US" altLang="zh-CN" dirty="0"/>
              <a:t>to</a:t>
            </a:r>
            <a:r>
              <a:rPr lang="zh-CN" altLang="en-US" dirty="0"/>
              <a:t> </a:t>
            </a:r>
            <a:r>
              <a:rPr lang="en-US" altLang="zh-CN" dirty="0"/>
              <a:t>the</a:t>
            </a:r>
            <a:r>
              <a:rPr lang="zh-CN" altLang="en-US" dirty="0"/>
              <a:t> </a:t>
            </a:r>
            <a:r>
              <a:rPr lang="en-US" altLang="zh-CN" dirty="0"/>
              <a:t>high</a:t>
            </a:r>
            <a:r>
              <a:rPr lang="zh-CN" altLang="en-US" dirty="0"/>
              <a:t> </a:t>
            </a:r>
            <a:r>
              <a:rPr lang="en-US" altLang="zh-CN" dirty="0"/>
              <a:t>water</a:t>
            </a:r>
            <a:r>
              <a:rPr lang="zh-CN" altLang="en-US" dirty="0"/>
              <a:t> </a:t>
            </a:r>
            <a:r>
              <a:rPr lang="en-US" altLang="zh-CN" dirty="0"/>
              <a:t>cut</a:t>
            </a:r>
            <a:endParaRPr lang="en-US"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3</a:t>
            </a:fld>
            <a:endParaRPr lang="en-US"/>
          </a:p>
        </p:txBody>
      </p:sp>
    </p:spTree>
    <p:extLst>
      <p:ext uri="{BB962C8B-B14F-4D97-AF65-F5344CB8AC3E}">
        <p14:creationId xmlns:p14="http://schemas.microsoft.com/office/powerpoint/2010/main" val="2643301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a:t>
            </a:r>
            <a:r>
              <a:rPr lang="zh-CN" altLang="en-US" dirty="0"/>
              <a:t> </a:t>
            </a:r>
            <a:r>
              <a:rPr lang="en-US" altLang="zh-CN" dirty="0"/>
              <a:t>this</a:t>
            </a:r>
            <a:r>
              <a:rPr lang="zh-CN" altLang="en-US" dirty="0"/>
              <a:t> </a:t>
            </a:r>
            <a:r>
              <a:rPr lang="en-US" altLang="zh-CN" dirty="0"/>
              <a:t>study,</a:t>
            </a:r>
            <a:r>
              <a:rPr lang="zh-CN" altLang="en-US" dirty="0"/>
              <a:t> </a:t>
            </a:r>
            <a:r>
              <a:rPr lang="en-US" altLang="zh-CN" dirty="0"/>
              <a:t>we</a:t>
            </a:r>
            <a:r>
              <a:rPr lang="zh-CN" altLang="en-US" dirty="0"/>
              <a:t> </a:t>
            </a:r>
            <a:r>
              <a:rPr lang="en-US" altLang="zh-CN" dirty="0"/>
              <a:t>have</a:t>
            </a:r>
            <a:r>
              <a:rPr lang="zh-CN" altLang="en-US" dirty="0"/>
              <a:t> </a:t>
            </a:r>
            <a:r>
              <a:rPr lang="en-US" altLang="zh-CN" dirty="0"/>
              <a:t>three</a:t>
            </a:r>
            <a:r>
              <a:rPr lang="zh-CN" altLang="en-US" dirty="0"/>
              <a:t> </a:t>
            </a:r>
            <a:r>
              <a:rPr lang="en-US" altLang="zh-CN" dirty="0"/>
              <a:t>objectives</a:t>
            </a:r>
            <a:endParaRPr lang="en-US"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4</a:t>
            </a:fld>
            <a:endParaRPr lang="en-US"/>
          </a:p>
        </p:txBody>
      </p:sp>
    </p:spTree>
    <p:extLst>
      <p:ext uri="{BB962C8B-B14F-4D97-AF65-F5344CB8AC3E}">
        <p14:creationId xmlns:p14="http://schemas.microsoft.com/office/powerpoint/2010/main" val="932368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ＭＳ Ｐゴシック" pitchFamily="-110" charset="-128"/>
                <a:cs typeface="+mn-cs"/>
              </a:rPr>
              <a:t>First,</a:t>
            </a:r>
            <a:r>
              <a:rPr lang="zh-CN" altLang="en-US" sz="1200" kern="1200" dirty="0">
                <a:solidFill>
                  <a:schemeClr val="tx1"/>
                </a:solidFill>
                <a:effectLst/>
                <a:latin typeface="+mn-lt"/>
                <a:ea typeface="ＭＳ Ｐゴシック" pitchFamily="-110" charset="-128"/>
                <a:cs typeface="+mn-cs"/>
              </a:rPr>
              <a:t> </a:t>
            </a:r>
            <a:r>
              <a:rPr lang="en-US" sz="1200" kern="1200" dirty="0">
                <a:solidFill>
                  <a:schemeClr val="tx1"/>
                </a:solidFill>
                <a:effectLst/>
                <a:latin typeface="+mn-lt"/>
                <a:ea typeface="ＭＳ Ｐゴシック" pitchFamily="-110" charset="-128"/>
                <a:cs typeface="+mn-cs"/>
              </a:rPr>
              <a:t>a fluid model was established based on the Peng-Robinson (PR) equation of state (EOS) with eight </a:t>
            </a:r>
            <a:r>
              <a:rPr lang="en-US" altLang="zh-CN" sz="1200" kern="1200" dirty="0">
                <a:solidFill>
                  <a:schemeClr val="tx1"/>
                </a:solidFill>
                <a:effectLst/>
                <a:latin typeface="+mn-lt"/>
                <a:ea typeface="ＭＳ Ｐゴシック" pitchFamily="-110" charset="-128"/>
                <a:cs typeface="+mn-cs"/>
              </a:rPr>
              <a:t>pseudo-</a:t>
            </a:r>
            <a:r>
              <a:rPr lang="en-US" sz="1200" kern="1200" dirty="0">
                <a:solidFill>
                  <a:schemeClr val="tx1"/>
                </a:solidFill>
                <a:effectLst/>
                <a:latin typeface="+mn-lt"/>
                <a:ea typeface="ＭＳ Ｐゴシック" pitchFamily="-110" charset="-128"/>
                <a:cs typeface="+mn-cs"/>
              </a:rPr>
              <a:t>components</a:t>
            </a:r>
            <a:r>
              <a:rPr lang="en-US" altLang="zh-CN" sz="1200" kern="1200" dirty="0">
                <a:solidFill>
                  <a:schemeClr val="tx1"/>
                </a:solidFill>
                <a:effectLst/>
                <a:latin typeface="+mn-lt"/>
                <a:ea typeface="ＭＳ Ｐゴシック" pitchFamily="-110" charset="-128"/>
                <a:cs typeface="+mn-cs"/>
              </a:rPr>
              <a:t>.</a:t>
            </a:r>
            <a:r>
              <a:rPr lang="zh-CN" altLang="en-US" sz="1200" kern="1200" dirty="0">
                <a:solidFill>
                  <a:schemeClr val="tx1"/>
                </a:solidFill>
                <a:effectLst/>
                <a:latin typeface="+mn-lt"/>
                <a:ea typeface="ＭＳ Ｐゴシック" pitchFamily="-110" charset="-128"/>
                <a:cs typeface="+mn-cs"/>
              </a:rPr>
              <a:t> </a:t>
            </a:r>
            <a:r>
              <a:rPr lang="en-US" sz="1200" kern="1200" dirty="0">
                <a:solidFill>
                  <a:schemeClr val="tx1"/>
                </a:solidFill>
                <a:effectLst/>
                <a:latin typeface="+mn-lt"/>
                <a:ea typeface="ＭＳ Ｐゴシック" pitchFamily="-110" charset="-128"/>
                <a:cs typeface="+mn-cs"/>
              </a:rPr>
              <a:t>Their thermodynamic properties were tuned to match the various experiment results, including the constant composition expansion (CCE), differential liberation, swelling test, and viscosity measurement. </a:t>
            </a:r>
            <a:r>
              <a:rPr lang="en-US" altLang="zh-CN" sz="1200" kern="1200" dirty="0">
                <a:solidFill>
                  <a:schemeClr val="tx1"/>
                </a:solidFill>
                <a:effectLst/>
                <a:latin typeface="+mn-lt"/>
                <a:ea typeface="ＭＳ Ｐゴシック" pitchFamily="-110" charset="-128"/>
                <a:cs typeface="+mn-cs"/>
              </a:rPr>
              <a:t>As</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shown</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in</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those</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four</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figures.</a:t>
            </a:r>
            <a:endParaRPr lang="en-US" sz="1200" kern="1200" dirty="0">
              <a:solidFill>
                <a:schemeClr val="tx1"/>
              </a:solidFill>
              <a:effectLst/>
              <a:latin typeface="+mn-lt"/>
              <a:ea typeface="ＭＳ Ｐゴシック" pitchFamily="-110" charset="-128"/>
              <a:cs typeface="+mn-cs"/>
            </a:endParaRPr>
          </a:p>
          <a:p>
            <a:endParaRPr lang="en-US" sz="1200" kern="1200" dirty="0">
              <a:solidFill>
                <a:schemeClr val="tx1"/>
              </a:solidFill>
              <a:effectLst/>
              <a:latin typeface="+mn-lt"/>
              <a:ea typeface="ＭＳ Ｐゴシック" pitchFamily="-110" charset="-128"/>
              <a:cs typeface="+mn-cs"/>
            </a:endParaRPr>
          </a:p>
          <a:p>
            <a:r>
              <a:rPr lang="en-US" sz="1200" kern="1200" dirty="0">
                <a:solidFill>
                  <a:schemeClr val="tx1"/>
                </a:solidFill>
                <a:effectLst/>
                <a:latin typeface="+mn-lt"/>
                <a:ea typeface="ＭＳ Ｐゴシック" pitchFamily="-110" charset="-128"/>
                <a:cs typeface="+mn-cs"/>
              </a:rPr>
              <a:t>the calculated curves after regression by </a:t>
            </a:r>
            <a:r>
              <a:rPr lang="en-US" altLang="zh-CN" sz="1200" kern="1200" dirty="0">
                <a:solidFill>
                  <a:schemeClr val="tx1"/>
                </a:solidFill>
                <a:effectLst/>
                <a:latin typeface="+mn-lt"/>
                <a:ea typeface="ＭＳ Ｐゴシック" pitchFamily="-110" charset="-128"/>
                <a:cs typeface="+mn-cs"/>
              </a:rPr>
              <a:t>CMG-</a:t>
            </a:r>
            <a:r>
              <a:rPr lang="en-US" sz="1200" kern="1200" dirty="0" err="1">
                <a:solidFill>
                  <a:schemeClr val="tx1"/>
                </a:solidFill>
                <a:effectLst/>
                <a:latin typeface="+mn-lt"/>
                <a:ea typeface="ＭＳ Ｐゴシック" pitchFamily="-110" charset="-128"/>
                <a:cs typeface="+mn-cs"/>
              </a:rPr>
              <a:t>WinProp</a:t>
            </a:r>
            <a:r>
              <a:rPr lang="en-US" sz="1200" kern="1200" dirty="0">
                <a:solidFill>
                  <a:schemeClr val="tx1"/>
                </a:solidFill>
                <a:effectLst/>
                <a:latin typeface="+mn-lt"/>
                <a:ea typeface="ＭＳ Ｐゴシック" pitchFamily="-110" charset="-128"/>
                <a:cs typeface="+mn-cs"/>
              </a:rPr>
              <a:t> satisfactorily matched the original experimental data, </a:t>
            </a:r>
            <a:r>
              <a:rPr lang="en-US" altLang="zh-CN" sz="1200" kern="1200" dirty="0">
                <a:solidFill>
                  <a:schemeClr val="tx1"/>
                </a:solidFill>
                <a:effectLst/>
                <a:latin typeface="+mn-lt"/>
                <a:ea typeface="ＭＳ Ｐゴシック" pitchFamily="-110" charset="-128"/>
                <a:cs typeface="+mn-cs"/>
              </a:rPr>
              <a:t>which</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was</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provided</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by</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a</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third-party</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laboratory</a:t>
            </a:r>
            <a:endParaRPr lang="en-US"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5</a:t>
            </a:fld>
            <a:endParaRPr lang="en-US"/>
          </a:p>
        </p:txBody>
      </p:sp>
    </p:spTree>
    <p:extLst>
      <p:ext uri="{BB962C8B-B14F-4D97-AF65-F5344CB8AC3E}">
        <p14:creationId xmlns:p14="http://schemas.microsoft.com/office/powerpoint/2010/main" val="2963754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0" charset="-128"/>
                <a:cs typeface="+mn-cs"/>
              </a:rPr>
              <a:t>Gas huff-n-puff </a:t>
            </a:r>
            <a:r>
              <a:rPr lang="en-US" altLang="zh-CN" sz="1200" kern="1200" dirty="0">
                <a:solidFill>
                  <a:schemeClr val="tx1"/>
                </a:solidFill>
                <a:effectLst/>
                <a:latin typeface="+mn-lt"/>
                <a:ea typeface="ＭＳ Ｐゴシック" pitchFamily="-110" charset="-128"/>
                <a:cs typeface="+mn-cs"/>
              </a:rPr>
              <a:t>lab</a:t>
            </a:r>
            <a:r>
              <a:rPr lang="zh-CN" altLang="en-US" sz="1200" kern="1200" dirty="0">
                <a:solidFill>
                  <a:schemeClr val="tx1"/>
                </a:solidFill>
                <a:effectLst/>
                <a:latin typeface="+mn-lt"/>
                <a:ea typeface="ＭＳ Ｐゴシック" pitchFamily="-110" charset="-128"/>
                <a:cs typeface="+mn-cs"/>
              </a:rPr>
              <a:t> </a:t>
            </a:r>
            <a:r>
              <a:rPr lang="en-US" sz="1200" kern="1200" dirty="0">
                <a:solidFill>
                  <a:schemeClr val="tx1"/>
                </a:solidFill>
                <a:effectLst/>
                <a:latin typeface="+mn-lt"/>
                <a:ea typeface="ＭＳ Ｐゴシック" pitchFamily="-110" charset="-128"/>
                <a:cs typeface="+mn-cs"/>
              </a:rPr>
              <a:t>tests were designed and conducted by our industry partner in a composite core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0" charset="-128"/>
                <a:cs typeface="+mn-cs"/>
              </a:rPr>
              <a:t>We then used a lab-scale cylindrical model to match the results of huff-n-puff experiments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0" charset="-128"/>
                <a:cs typeface="+mn-cs"/>
              </a:rPr>
              <a:t>There were 10 grids in the radial direction and 6 grids in the axial direction. The fluid model established earlier was used in this lab-scale compositional model.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pitchFamily="-110" charset="-128"/>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0" charset="-128"/>
                <a:cs typeface="+mn-cs"/>
              </a:rPr>
              <a:t>The composite core consists of two plugs as shown in Figure 1.5.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0" charset="-128"/>
                <a:cs typeface="+mn-cs"/>
              </a:rPr>
              <a:t>The underlying </a:t>
            </a:r>
            <a:r>
              <a:rPr lang="en-US" altLang="zh-CN" sz="1200" kern="1200" dirty="0">
                <a:solidFill>
                  <a:schemeClr val="tx1"/>
                </a:solidFill>
                <a:effectLst/>
                <a:latin typeface="+mn-lt"/>
                <a:ea typeface="ＭＳ Ｐゴシック" pitchFamily="-110" charset="-128"/>
                <a:cs typeface="+mn-cs"/>
              </a:rPr>
              <a:t>five</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layers</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simulated</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the</a:t>
            </a:r>
            <a:r>
              <a:rPr lang="zh-CN" altLang="en-US" sz="1200" kern="1200" dirty="0">
                <a:solidFill>
                  <a:schemeClr val="tx1"/>
                </a:solidFill>
                <a:effectLst/>
                <a:latin typeface="+mn-lt"/>
                <a:ea typeface="ＭＳ Ｐゴシック" pitchFamily="-110" charset="-128"/>
                <a:cs typeface="+mn-cs"/>
              </a:rPr>
              <a:t> </a:t>
            </a:r>
            <a:r>
              <a:rPr lang="en-US" sz="1200" kern="1200" dirty="0" err="1">
                <a:solidFill>
                  <a:schemeClr val="tx1"/>
                </a:solidFill>
                <a:effectLst/>
                <a:latin typeface="+mn-lt"/>
                <a:ea typeface="ＭＳ Ｐゴシック" pitchFamily="-110" charset="-128"/>
                <a:cs typeface="+mn-cs"/>
              </a:rPr>
              <a:t>Wolfcamp</a:t>
            </a:r>
            <a:r>
              <a:rPr lang="en-US" sz="1200" kern="1200" dirty="0">
                <a:solidFill>
                  <a:schemeClr val="tx1"/>
                </a:solidFill>
                <a:effectLst/>
                <a:latin typeface="+mn-lt"/>
                <a:ea typeface="ＭＳ Ｐゴシック" pitchFamily="-110" charset="-128"/>
                <a:cs typeface="+mn-cs"/>
              </a:rPr>
              <a:t> shale core has </a:t>
            </a:r>
            <a:r>
              <a:rPr lang="en-US" altLang="zh-CN" sz="1200" kern="1200" dirty="0">
                <a:solidFill>
                  <a:schemeClr val="tx1"/>
                </a:solidFill>
                <a:effectLst/>
                <a:latin typeface="+mn-lt"/>
                <a:ea typeface="ＭＳ Ｐゴシック" pitchFamily="-110" charset="-128"/>
                <a:cs typeface="+mn-cs"/>
              </a:rPr>
              <a:t>t</a:t>
            </a:r>
            <a:r>
              <a:rPr lang="en-US" sz="1200" kern="1200" dirty="0">
                <a:solidFill>
                  <a:schemeClr val="tx1"/>
                </a:solidFill>
                <a:effectLst/>
                <a:latin typeface="+mn-lt"/>
                <a:ea typeface="ＭＳ Ｐゴシック" pitchFamily="-110" charset="-128"/>
                <a:cs typeface="+mn-cs"/>
              </a:rPr>
              <a:t>he porosity 0.082 and the permeability 0.11 </a:t>
            </a:r>
            <a:r>
              <a:rPr lang="en-US" sz="1200" kern="1200" dirty="0" err="1">
                <a:solidFill>
                  <a:schemeClr val="tx1"/>
                </a:solidFill>
                <a:effectLst/>
                <a:latin typeface="+mn-lt"/>
                <a:ea typeface="ＭＳ Ｐゴシック" pitchFamily="-110" charset="-128"/>
                <a:cs typeface="+mn-cs"/>
              </a:rPr>
              <a:t>mD.</a:t>
            </a:r>
            <a:r>
              <a:rPr lang="en-US" sz="1200" kern="1200" dirty="0">
                <a:solidFill>
                  <a:schemeClr val="tx1"/>
                </a:solidFill>
                <a:effectLst/>
                <a:latin typeface="+mn-lt"/>
                <a:ea typeface="ＭＳ Ｐゴシック" pitchFamily="-110" charset="-128"/>
                <a:cs typeface="+mn-cs"/>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sz="1200" kern="1200" dirty="0">
                <a:solidFill>
                  <a:schemeClr val="tx1"/>
                </a:solidFill>
                <a:effectLst/>
                <a:latin typeface="+mn-lt"/>
                <a:ea typeface="ＭＳ Ｐゴシック" pitchFamily="-110" charset="-128"/>
                <a:cs typeface="+mn-cs"/>
              </a:rPr>
              <a:t>The</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first</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layer</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is</a:t>
            </a:r>
            <a:r>
              <a:rPr lang="zh-CN" altLang="en-US" sz="1200" kern="1200" dirty="0">
                <a:solidFill>
                  <a:schemeClr val="tx1"/>
                </a:solidFill>
                <a:effectLst/>
                <a:latin typeface="+mn-lt"/>
                <a:ea typeface="ＭＳ Ｐゴシック" pitchFamily="-110" charset="-128"/>
                <a:cs typeface="+mn-cs"/>
              </a:rPr>
              <a:t> </a:t>
            </a:r>
            <a:r>
              <a:rPr lang="en-US" sz="1200" kern="1200" dirty="0">
                <a:solidFill>
                  <a:schemeClr val="tx1"/>
                </a:solidFill>
                <a:effectLst/>
                <a:latin typeface="+mn-lt"/>
                <a:ea typeface="ＭＳ Ｐゴシック" pitchFamily="-110" charset="-128"/>
                <a:cs typeface="+mn-cs"/>
              </a:rPr>
              <a:t>A high permeability Berea sandstone core disk (𝑘 = 2200 </a:t>
            </a:r>
            <a:r>
              <a:rPr lang="en-US" sz="1200" kern="1200" dirty="0" err="1">
                <a:solidFill>
                  <a:schemeClr val="tx1"/>
                </a:solidFill>
                <a:effectLst/>
                <a:latin typeface="+mn-lt"/>
                <a:ea typeface="ＭＳ Ｐゴシック" pitchFamily="-110" charset="-128"/>
                <a:cs typeface="+mn-cs"/>
              </a:rPr>
              <a:t>mD</a:t>
            </a:r>
            <a:r>
              <a:rPr lang="en-US" sz="1200" kern="1200" dirty="0">
                <a:solidFill>
                  <a:schemeClr val="tx1"/>
                </a:solidFill>
                <a:effectLst/>
                <a:latin typeface="+mn-lt"/>
                <a:ea typeface="ＭＳ Ｐゴシック" pitchFamily="-110" charset="-128"/>
                <a:cs typeface="+mn-cs"/>
              </a:rPr>
              <a:t>, 𝜙</a:t>
            </a:r>
            <a:r>
              <a:rPr lang="en-US" sz="1200" i="1" kern="1200" dirty="0">
                <a:solidFill>
                  <a:schemeClr val="tx1"/>
                </a:solidFill>
                <a:effectLst/>
                <a:latin typeface="+mn-lt"/>
                <a:ea typeface="ＭＳ Ｐゴシック" pitchFamily="-110" charset="-128"/>
                <a:cs typeface="+mn-cs"/>
              </a:rPr>
              <a:t> </a:t>
            </a:r>
            <a:r>
              <a:rPr lang="en-US" sz="1200" kern="1200" dirty="0">
                <a:solidFill>
                  <a:schemeClr val="tx1"/>
                </a:solidFill>
                <a:effectLst/>
                <a:latin typeface="+mn-lt"/>
                <a:ea typeface="ＭＳ Ｐゴシック" pitchFamily="-110" charset="-128"/>
                <a:cs typeface="+mn-cs"/>
              </a:rPr>
              <a:t>= 0</a:t>
            </a:r>
            <a:r>
              <a:rPr lang="en-US" sz="1200" i="1" kern="1200" dirty="0">
                <a:solidFill>
                  <a:schemeClr val="tx1"/>
                </a:solidFill>
                <a:effectLst/>
                <a:latin typeface="+mn-lt"/>
                <a:ea typeface="ＭＳ Ｐゴシック" pitchFamily="-110" charset="-128"/>
                <a:cs typeface="+mn-cs"/>
              </a:rPr>
              <a:t>.</a:t>
            </a:r>
            <a:r>
              <a:rPr lang="en-US" sz="1200" kern="1200" dirty="0">
                <a:solidFill>
                  <a:schemeClr val="tx1"/>
                </a:solidFill>
                <a:effectLst/>
                <a:latin typeface="+mn-lt"/>
                <a:ea typeface="ＭＳ Ｐゴシック" pitchFamily="-110" charset="-128"/>
                <a:cs typeface="+mn-cs"/>
              </a:rPr>
              <a:t>224), is stacked at the top shale core to represent a hydraulic fracture.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pitchFamily="-110" charset="-128"/>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0" charset="-128"/>
                <a:cs typeface="+mn-cs"/>
              </a:rPr>
              <a:t>The system was first depleted to 600 psi (4</a:t>
            </a:r>
            <a:r>
              <a:rPr lang="en-US" sz="1200" i="1" kern="1200" dirty="0">
                <a:solidFill>
                  <a:schemeClr val="tx1"/>
                </a:solidFill>
                <a:effectLst/>
                <a:latin typeface="+mn-lt"/>
                <a:ea typeface="ＭＳ Ｐゴシック" pitchFamily="-110" charset="-128"/>
                <a:cs typeface="+mn-cs"/>
              </a:rPr>
              <a:t>.</a:t>
            </a:r>
            <a:r>
              <a:rPr lang="en-US" sz="1200" kern="1200" dirty="0">
                <a:solidFill>
                  <a:schemeClr val="tx1"/>
                </a:solidFill>
                <a:effectLst/>
                <a:latin typeface="+mn-lt"/>
                <a:ea typeface="ＭＳ Ｐゴシック" pitchFamily="-110" charset="-128"/>
                <a:cs typeface="+mn-cs"/>
              </a:rPr>
              <a:t>14 × 106 Pa) to simulate the primary production before the gas injection.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0" charset="-128"/>
                <a:cs typeface="+mn-cs"/>
              </a:rPr>
              <a:t>Gas (CH4) was then injected through top rock and pressurized the system to 4000 psi (2</a:t>
            </a:r>
            <a:r>
              <a:rPr lang="en-US" sz="1200" i="1" kern="1200" dirty="0">
                <a:solidFill>
                  <a:schemeClr val="tx1"/>
                </a:solidFill>
                <a:effectLst/>
                <a:latin typeface="+mn-lt"/>
                <a:ea typeface="ＭＳ Ｐゴシック" pitchFamily="-110" charset="-128"/>
                <a:cs typeface="+mn-cs"/>
              </a:rPr>
              <a:t>.</a:t>
            </a:r>
            <a:r>
              <a:rPr lang="en-US" sz="1200" kern="1200" dirty="0">
                <a:solidFill>
                  <a:schemeClr val="tx1"/>
                </a:solidFill>
                <a:effectLst/>
                <a:latin typeface="+mn-lt"/>
                <a:ea typeface="ＭＳ Ｐゴシック" pitchFamily="-110" charset="-128"/>
                <a:cs typeface="+mn-cs"/>
              </a:rPr>
              <a:t>76 × 107 Pa). The system was subsequently closed to simulate soaking processes and was depleted again to 600 psi (4</a:t>
            </a:r>
            <a:r>
              <a:rPr lang="en-US" sz="1200" i="1" kern="1200" dirty="0">
                <a:solidFill>
                  <a:schemeClr val="tx1"/>
                </a:solidFill>
                <a:effectLst/>
                <a:latin typeface="+mn-lt"/>
                <a:ea typeface="ＭＳ Ｐゴシック" pitchFamily="-110" charset="-128"/>
                <a:cs typeface="+mn-cs"/>
              </a:rPr>
              <a:t>.</a:t>
            </a:r>
            <a:r>
              <a:rPr lang="en-US" sz="1200" kern="1200" dirty="0">
                <a:solidFill>
                  <a:schemeClr val="tx1"/>
                </a:solidFill>
                <a:effectLst/>
                <a:latin typeface="+mn-lt"/>
                <a:ea typeface="ＭＳ Ｐゴシック" pitchFamily="-110" charset="-128"/>
                <a:cs typeface="+mn-cs"/>
              </a:rPr>
              <a:t>14 × 106 Pa) , representing the puff stage. The production stage stopped when no additional fluid could be produced. </a:t>
            </a:r>
          </a:p>
          <a:p>
            <a:endParaRPr lang="en-US" sz="1200" kern="1200" dirty="0">
              <a:solidFill>
                <a:schemeClr val="tx1"/>
              </a:solidFill>
              <a:effectLst/>
              <a:latin typeface="+mn-lt"/>
              <a:ea typeface="ＭＳ Ｐゴシック" pitchFamily="-110" charset="-128"/>
              <a:cs typeface="+mn-cs"/>
            </a:endParaRPr>
          </a:p>
          <a:p>
            <a:r>
              <a:rPr lang="en-US" sz="1200" kern="1200" dirty="0">
                <a:solidFill>
                  <a:schemeClr val="tx1"/>
                </a:solidFill>
                <a:effectLst/>
                <a:latin typeface="+mn-lt"/>
                <a:ea typeface="ＭＳ Ｐゴシック" pitchFamily="-110" charset="-128"/>
                <a:cs typeface="+mn-cs"/>
              </a:rPr>
              <a:t>History matching of the experimental results were then completed</a:t>
            </a:r>
            <a:r>
              <a:rPr lang="en-US" dirty="0">
                <a:effectLst/>
              </a:rPr>
              <a:t> </a:t>
            </a:r>
          </a:p>
          <a:p>
            <a:r>
              <a:rPr lang="en-US" sz="1200" kern="1200" dirty="0">
                <a:solidFill>
                  <a:schemeClr val="tx1"/>
                </a:solidFill>
                <a:effectLst/>
                <a:latin typeface="+mn-lt"/>
                <a:ea typeface="ＭＳ Ｐゴシック" pitchFamily="-110" charset="-128"/>
                <a:cs typeface="+mn-cs"/>
              </a:rPr>
              <a:t>Relative permeability curves of the low permeability rock representing matrix were tuned primarily to match the cumulative oil and water production</a:t>
            </a:r>
            <a:r>
              <a:rPr lang="en-US" dirty="0">
                <a:effectLst/>
              </a:rPr>
              <a:t> </a:t>
            </a:r>
          </a:p>
          <a:p>
            <a:endParaRPr lang="en-US" dirty="0">
              <a:effectLst/>
            </a:endParaRPr>
          </a:p>
          <a:p>
            <a:endParaRPr lang="en-US" dirty="0">
              <a:effectLst/>
            </a:endParaRPr>
          </a:p>
          <a:p>
            <a:endParaRPr lang="en-US" dirty="0">
              <a:effectLst/>
            </a:endParaRPr>
          </a:p>
          <a:p>
            <a:endParaRPr lang="en-US" dirty="0">
              <a:effectLst/>
            </a:endParaRPr>
          </a:p>
          <a:p>
            <a:endParaRPr lang="en-US" dirty="0">
              <a:effectLst/>
            </a:endParaRPr>
          </a:p>
          <a:p>
            <a:endParaRPr lang="en-US" dirty="0">
              <a:effectLst/>
            </a:endParaRPr>
          </a:p>
          <a:p>
            <a:r>
              <a:rPr lang="en-US" sz="1200" kern="1200" dirty="0">
                <a:solidFill>
                  <a:schemeClr val="tx1"/>
                </a:solidFill>
                <a:effectLst/>
                <a:latin typeface="+mn-lt"/>
                <a:ea typeface="ＭＳ Ｐゴシック" pitchFamily="-110" charset="-128"/>
                <a:cs typeface="+mn-cs"/>
              </a:rPr>
              <a:t>The underlying </a:t>
            </a:r>
            <a:r>
              <a:rPr lang="en-US" sz="1200" kern="1200" dirty="0" err="1">
                <a:solidFill>
                  <a:schemeClr val="tx1"/>
                </a:solidFill>
                <a:effectLst/>
                <a:latin typeface="+mn-lt"/>
                <a:ea typeface="ＭＳ Ｐゴシック" pitchFamily="-110" charset="-128"/>
                <a:cs typeface="+mn-cs"/>
              </a:rPr>
              <a:t>Wolfcamp</a:t>
            </a:r>
            <a:r>
              <a:rPr lang="en-US" sz="1200" kern="1200" dirty="0">
                <a:solidFill>
                  <a:schemeClr val="tx1"/>
                </a:solidFill>
                <a:effectLst/>
                <a:latin typeface="+mn-lt"/>
                <a:ea typeface="ＭＳ Ｐゴシック" pitchFamily="-110" charset="-128"/>
                <a:cs typeface="+mn-cs"/>
              </a:rPr>
              <a:t> shale core has a diameter of 2.11 inch (5</a:t>
            </a:r>
            <a:r>
              <a:rPr lang="en-US" sz="1200" i="1" kern="1200" dirty="0">
                <a:solidFill>
                  <a:schemeClr val="tx1"/>
                </a:solidFill>
                <a:effectLst/>
                <a:latin typeface="+mn-lt"/>
                <a:ea typeface="ＭＳ Ｐゴシック" pitchFamily="-110" charset="-128"/>
                <a:cs typeface="+mn-cs"/>
              </a:rPr>
              <a:t>.</a:t>
            </a:r>
            <a:r>
              <a:rPr lang="en-US" sz="1200" kern="1200" dirty="0">
                <a:solidFill>
                  <a:schemeClr val="tx1"/>
                </a:solidFill>
                <a:effectLst/>
                <a:latin typeface="+mn-lt"/>
                <a:ea typeface="ＭＳ Ｐゴシック" pitchFamily="-110" charset="-128"/>
                <a:cs typeface="+mn-cs"/>
              </a:rPr>
              <a:t>36 × 10−2 m) and a length of 2.57 inch (6</a:t>
            </a:r>
            <a:r>
              <a:rPr lang="en-US" sz="1200" i="1" kern="1200" dirty="0">
                <a:solidFill>
                  <a:schemeClr val="tx1"/>
                </a:solidFill>
                <a:effectLst/>
                <a:latin typeface="+mn-lt"/>
                <a:ea typeface="ＭＳ Ｐゴシック" pitchFamily="-110" charset="-128"/>
                <a:cs typeface="+mn-cs"/>
              </a:rPr>
              <a:t>.</a:t>
            </a:r>
            <a:r>
              <a:rPr lang="en-US" sz="1200" kern="1200" dirty="0">
                <a:solidFill>
                  <a:schemeClr val="tx1"/>
                </a:solidFill>
                <a:effectLst/>
                <a:latin typeface="+mn-lt"/>
                <a:ea typeface="ＭＳ Ｐゴシック" pitchFamily="-110" charset="-128"/>
                <a:cs typeface="+mn-cs"/>
              </a:rPr>
              <a:t>53 × 10−2 m). The porosity is 0.082 and the permeability is 0.11 </a:t>
            </a:r>
            <a:r>
              <a:rPr lang="en-US" sz="1200" kern="1200" dirty="0" err="1">
                <a:solidFill>
                  <a:schemeClr val="tx1"/>
                </a:solidFill>
                <a:effectLst/>
                <a:latin typeface="+mn-lt"/>
                <a:ea typeface="ＭＳ Ｐゴシック" pitchFamily="-110" charset="-128"/>
                <a:cs typeface="+mn-cs"/>
              </a:rPr>
              <a:t>mD.</a:t>
            </a:r>
            <a:r>
              <a:rPr lang="en-US" sz="1200" kern="1200" dirty="0">
                <a:solidFill>
                  <a:schemeClr val="tx1"/>
                </a:solidFill>
                <a:effectLst/>
                <a:latin typeface="+mn-lt"/>
                <a:ea typeface="ＭＳ Ｐゴシック" pitchFamily="-110" charset="-128"/>
                <a:cs typeface="+mn-cs"/>
              </a:rPr>
              <a:t> </a:t>
            </a:r>
          </a:p>
          <a:p>
            <a:r>
              <a:rPr lang="en-US" sz="1200" kern="1200" dirty="0">
                <a:solidFill>
                  <a:schemeClr val="tx1"/>
                </a:solidFill>
                <a:effectLst/>
                <a:latin typeface="+mn-lt"/>
                <a:ea typeface="ＭＳ Ｐゴシック" pitchFamily="-110" charset="-128"/>
                <a:cs typeface="+mn-cs"/>
              </a:rPr>
              <a:t>A high permeability Berea sandstone core disk (𝑘 = 2200 </a:t>
            </a:r>
            <a:r>
              <a:rPr lang="en-US" sz="1200" kern="1200" dirty="0" err="1">
                <a:solidFill>
                  <a:schemeClr val="tx1"/>
                </a:solidFill>
                <a:effectLst/>
                <a:latin typeface="+mn-lt"/>
                <a:ea typeface="ＭＳ Ｐゴシック" pitchFamily="-110" charset="-128"/>
                <a:cs typeface="+mn-cs"/>
              </a:rPr>
              <a:t>mD</a:t>
            </a:r>
            <a:r>
              <a:rPr lang="en-US" sz="1200" kern="1200" dirty="0">
                <a:solidFill>
                  <a:schemeClr val="tx1"/>
                </a:solidFill>
                <a:effectLst/>
                <a:latin typeface="+mn-lt"/>
                <a:ea typeface="ＭＳ Ｐゴシック" pitchFamily="-110" charset="-128"/>
                <a:cs typeface="+mn-cs"/>
              </a:rPr>
              <a:t>, 𝜙</a:t>
            </a:r>
            <a:r>
              <a:rPr lang="en-US" sz="1200" i="1" kern="1200" dirty="0">
                <a:solidFill>
                  <a:schemeClr val="tx1"/>
                </a:solidFill>
                <a:effectLst/>
                <a:latin typeface="+mn-lt"/>
                <a:ea typeface="ＭＳ Ｐゴシック" pitchFamily="-110" charset="-128"/>
                <a:cs typeface="+mn-cs"/>
              </a:rPr>
              <a:t> </a:t>
            </a:r>
            <a:r>
              <a:rPr lang="en-US" sz="1200" kern="1200" dirty="0">
                <a:solidFill>
                  <a:schemeClr val="tx1"/>
                </a:solidFill>
                <a:effectLst/>
                <a:latin typeface="+mn-lt"/>
                <a:ea typeface="ＭＳ Ｐゴシック" pitchFamily="-110" charset="-128"/>
                <a:cs typeface="+mn-cs"/>
              </a:rPr>
              <a:t>= 0</a:t>
            </a:r>
            <a:r>
              <a:rPr lang="en-US" sz="1200" i="1" kern="1200" dirty="0">
                <a:solidFill>
                  <a:schemeClr val="tx1"/>
                </a:solidFill>
                <a:effectLst/>
                <a:latin typeface="+mn-lt"/>
                <a:ea typeface="ＭＳ Ｐゴシック" pitchFamily="-110" charset="-128"/>
                <a:cs typeface="+mn-cs"/>
              </a:rPr>
              <a:t>.</a:t>
            </a:r>
            <a:r>
              <a:rPr lang="en-US" sz="1200" kern="1200" dirty="0">
                <a:solidFill>
                  <a:schemeClr val="tx1"/>
                </a:solidFill>
                <a:effectLst/>
                <a:latin typeface="+mn-lt"/>
                <a:ea typeface="ＭＳ Ｐゴシック" pitchFamily="-110" charset="-128"/>
                <a:cs typeface="+mn-cs"/>
              </a:rPr>
              <a:t>224), which has a diameter of 2.11 (5</a:t>
            </a:r>
            <a:r>
              <a:rPr lang="en-US" sz="1200" i="1" kern="1200" dirty="0">
                <a:solidFill>
                  <a:schemeClr val="tx1"/>
                </a:solidFill>
                <a:effectLst/>
                <a:latin typeface="+mn-lt"/>
                <a:ea typeface="ＭＳ Ｐゴシック" pitchFamily="-110" charset="-128"/>
                <a:cs typeface="+mn-cs"/>
              </a:rPr>
              <a:t>.</a:t>
            </a:r>
            <a:r>
              <a:rPr lang="en-US" sz="1200" kern="1200" dirty="0">
                <a:solidFill>
                  <a:schemeClr val="tx1"/>
                </a:solidFill>
                <a:effectLst/>
                <a:latin typeface="+mn-lt"/>
                <a:ea typeface="ＭＳ Ｐゴシック" pitchFamily="-110" charset="-128"/>
                <a:cs typeface="+mn-cs"/>
              </a:rPr>
              <a:t>36 × 10−2 m) inch and a length of 0.25 inch (0</a:t>
            </a:r>
            <a:r>
              <a:rPr lang="en-US" sz="1200" i="1" kern="1200" dirty="0">
                <a:solidFill>
                  <a:schemeClr val="tx1"/>
                </a:solidFill>
                <a:effectLst/>
                <a:latin typeface="+mn-lt"/>
                <a:ea typeface="ＭＳ Ｐゴシック" pitchFamily="-110" charset="-128"/>
                <a:cs typeface="+mn-cs"/>
              </a:rPr>
              <a:t>.</a:t>
            </a:r>
            <a:r>
              <a:rPr lang="en-US" sz="1200" kern="1200" dirty="0">
                <a:solidFill>
                  <a:schemeClr val="tx1"/>
                </a:solidFill>
                <a:effectLst/>
                <a:latin typeface="+mn-lt"/>
                <a:ea typeface="ＭＳ Ｐゴシック" pitchFamily="-110" charset="-128"/>
                <a:cs typeface="+mn-cs"/>
              </a:rPr>
              <a:t>64 × 10−2 m) </a:t>
            </a:r>
            <a:endParaRPr lang="en-US"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6</a:t>
            </a:fld>
            <a:endParaRPr lang="en-US"/>
          </a:p>
        </p:txBody>
      </p:sp>
    </p:spTree>
    <p:extLst>
      <p:ext uri="{BB962C8B-B14F-4D97-AF65-F5344CB8AC3E}">
        <p14:creationId xmlns:p14="http://schemas.microsoft.com/office/powerpoint/2010/main" val="687196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110" charset="-128"/>
                <a:cs typeface="+mn-cs"/>
              </a:rPr>
              <a:t> The relative permeability curves for high permeability rock representing fractures were generated as straight lines </a:t>
            </a:r>
            <a:r>
              <a:rPr lang="en-US" sz="1200" strike="sngStrike" kern="1200" dirty="0">
                <a:solidFill>
                  <a:schemeClr val="tx1"/>
                </a:solidFill>
                <a:effectLst/>
                <a:latin typeface="+mn-lt"/>
                <a:ea typeface="ＭＳ Ｐゴシック" pitchFamily="-110" charset="-128"/>
                <a:cs typeface="+mn-cs"/>
              </a:rPr>
              <a:t>by assuming negligible capillary pressures</a:t>
            </a:r>
            <a:r>
              <a:rPr lang="en-US" sz="1200" kern="1200" dirty="0">
                <a:solidFill>
                  <a:schemeClr val="tx1"/>
                </a:solidFill>
                <a:effectLst/>
                <a:latin typeface="+mn-lt"/>
                <a:ea typeface="ＭＳ Ｐゴシック" pitchFamily="-110" charset="-128"/>
                <a:cs typeface="+mn-cs"/>
              </a:rPr>
              <a:t>. </a:t>
            </a:r>
          </a:p>
          <a:p>
            <a:r>
              <a:rPr lang="en-US" sz="1200" kern="1200" dirty="0">
                <a:solidFill>
                  <a:schemeClr val="tx1"/>
                </a:solidFill>
                <a:effectLst/>
                <a:latin typeface="+mn-lt"/>
                <a:ea typeface="ＭＳ Ｐゴシック" pitchFamily="-110" charset="-128"/>
                <a:cs typeface="+mn-cs"/>
              </a:rPr>
              <a:t>The final relative permeability curves that led to the best match are shown in. Matrix rock compressibility was also found important in the matching process and a final value of </a:t>
            </a:r>
            <a:r>
              <a:rPr lang="en-US" sz="1200" strike="sngStrike" kern="1200" dirty="0">
                <a:solidFill>
                  <a:schemeClr val="tx1"/>
                </a:solidFill>
                <a:effectLst/>
                <a:latin typeface="+mn-lt"/>
                <a:ea typeface="ＭＳ Ｐゴシック" pitchFamily="-110" charset="-128"/>
                <a:cs typeface="+mn-cs"/>
              </a:rPr>
              <a:t>5×10−6 psi−1 (7</a:t>
            </a:r>
            <a:r>
              <a:rPr lang="en-US" sz="1200" i="1" strike="sngStrike" kern="1200" dirty="0">
                <a:solidFill>
                  <a:schemeClr val="tx1"/>
                </a:solidFill>
                <a:effectLst/>
                <a:latin typeface="+mn-lt"/>
                <a:ea typeface="ＭＳ Ｐゴシック" pitchFamily="-110" charset="-128"/>
                <a:cs typeface="+mn-cs"/>
              </a:rPr>
              <a:t>.</a:t>
            </a:r>
            <a:r>
              <a:rPr lang="en-US" sz="1200" strike="sngStrike" kern="1200" dirty="0">
                <a:solidFill>
                  <a:schemeClr val="tx1"/>
                </a:solidFill>
                <a:effectLst/>
                <a:latin typeface="+mn-lt"/>
                <a:ea typeface="ＭＳ Ｐゴシック" pitchFamily="-110" charset="-128"/>
                <a:cs typeface="+mn-cs"/>
              </a:rPr>
              <a:t>25×10−10 Pa−1) </a:t>
            </a:r>
            <a:r>
              <a:rPr lang="en-US" sz="1200" kern="1200" dirty="0">
                <a:solidFill>
                  <a:schemeClr val="tx1"/>
                </a:solidFill>
                <a:effectLst/>
                <a:latin typeface="+mn-lt"/>
                <a:ea typeface="ＭＳ Ｐゴシック" pitchFamily="-110" charset="-128"/>
                <a:cs typeface="+mn-cs"/>
              </a:rPr>
              <a:t>was found to provide the best match. </a:t>
            </a:r>
            <a:endParaRPr lang="en-US"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7</a:t>
            </a:fld>
            <a:endParaRPr lang="en-US"/>
          </a:p>
        </p:txBody>
      </p:sp>
    </p:spTree>
    <p:extLst>
      <p:ext uri="{BB962C8B-B14F-4D97-AF65-F5344CB8AC3E}">
        <p14:creationId xmlns:p14="http://schemas.microsoft.com/office/powerpoint/2010/main" val="31105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ＭＳ Ｐゴシック" pitchFamily="-110" charset="-128"/>
                <a:cs typeface="+mn-cs"/>
              </a:rPr>
              <a:t>As</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shown</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in</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left,</a:t>
            </a:r>
            <a:r>
              <a:rPr lang="zh-CN" altLang="en-US" sz="1200" kern="1200" dirty="0">
                <a:solidFill>
                  <a:schemeClr val="tx1"/>
                </a:solidFill>
                <a:effectLst/>
                <a:latin typeface="+mn-lt"/>
                <a:ea typeface="ＭＳ Ｐゴシック" pitchFamily="-110" charset="-128"/>
                <a:cs typeface="+mn-cs"/>
              </a:rPr>
              <a:t> </a:t>
            </a:r>
            <a:r>
              <a:rPr lang="en-US" sz="1200" kern="1200" dirty="0">
                <a:solidFill>
                  <a:schemeClr val="tx1"/>
                </a:solidFill>
                <a:effectLst/>
                <a:latin typeface="+mn-lt"/>
                <a:ea typeface="ＭＳ Ｐゴシック" pitchFamily="-110" charset="-128"/>
                <a:cs typeface="+mn-cs"/>
              </a:rPr>
              <a:t>Propped and unpropped hydraulic fracture, enhanced permeability region, and natural fracture and matrix were taken into consideration in the model, as shown in Figure </a:t>
            </a:r>
          </a:p>
          <a:p>
            <a:r>
              <a:rPr lang="en-US" sz="1200" kern="1200" dirty="0">
                <a:solidFill>
                  <a:schemeClr val="tx1"/>
                </a:solidFill>
                <a:effectLst/>
                <a:latin typeface="+mn-lt"/>
                <a:ea typeface="ＭＳ Ｐゴシック" pitchFamily="-110" charset="-128"/>
                <a:cs typeface="+mn-cs"/>
              </a:rPr>
              <a:t>The dual permeability model was used to capture natural fracture networks. Within a hydraulic fracture, it is assumed that the fracture tip region is unpropped, therefore has a smaller conductivity (blue region </a:t>
            </a:r>
            <a:endParaRPr lang="en-US"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8</a:t>
            </a:fld>
            <a:endParaRPr lang="en-US"/>
          </a:p>
        </p:txBody>
      </p:sp>
    </p:spTree>
    <p:extLst>
      <p:ext uri="{BB962C8B-B14F-4D97-AF65-F5344CB8AC3E}">
        <p14:creationId xmlns:p14="http://schemas.microsoft.com/office/powerpoint/2010/main" val="3183242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effectLst/>
                <a:latin typeface="+mn-lt"/>
                <a:ea typeface="ＭＳ Ｐゴシック" pitchFamily="-110" charset="-128"/>
                <a:cs typeface="+mn-cs"/>
              </a:rPr>
              <a:t>The base model was established with six CO2 huff-n-puff cycles simulated</a:t>
            </a:r>
            <a:r>
              <a:rPr lang="en-US" dirty="0">
                <a:effectLst/>
              </a:rPr>
              <a:t> </a:t>
            </a:r>
            <a:r>
              <a:rPr lang="en-US" sz="1200" kern="1200" dirty="0">
                <a:solidFill>
                  <a:schemeClr val="tx1"/>
                </a:solidFill>
                <a:effectLst/>
                <a:latin typeface="+mn-lt"/>
                <a:ea typeface="ＭＳ Ｐゴシック" pitchFamily="-110" charset="-128"/>
                <a:cs typeface="+mn-cs"/>
              </a:rPr>
              <a:t> </a:t>
            </a:r>
          </a:p>
          <a:p>
            <a:r>
              <a:rPr lang="en-US" sz="1200" kern="1200" dirty="0">
                <a:solidFill>
                  <a:schemeClr val="tx1"/>
                </a:solidFill>
                <a:effectLst/>
                <a:latin typeface="+mn-lt"/>
                <a:ea typeface="ＭＳ Ｐゴシック" pitchFamily="-110" charset="-128"/>
                <a:cs typeface="+mn-cs"/>
              </a:rPr>
              <a:t>With respect to the water cut, </a:t>
            </a:r>
            <a:r>
              <a:rPr lang="en-US" altLang="zh-CN" sz="1200" kern="1200" dirty="0">
                <a:solidFill>
                  <a:schemeClr val="tx1"/>
                </a:solidFill>
                <a:effectLst/>
                <a:latin typeface="+mn-lt"/>
                <a:ea typeface="ＭＳ Ｐゴシック" pitchFamily="-110" charset="-128"/>
                <a:cs typeface="+mn-cs"/>
              </a:rPr>
              <a:t>red</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line,</a:t>
            </a:r>
            <a:r>
              <a:rPr lang="zh-CN" altLang="en-US" sz="1200" kern="1200" dirty="0">
                <a:solidFill>
                  <a:schemeClr val="tx1"/>
                </a:solidFill>
                <a:effectLst/>
                <a:latin typeface="+mn-lt"/>
                <a:ea typeface="ＭＳ Ｐゴシック" pitchFamily="-110" charset="-128"/>
                <a:cs typeface="+mn-cs"/>
              </a:rPr>
              <a:t> </a:t>
            </a:r>
            <a:r>
              <a:rPr lang="en-US" sz="1200" kern="1200" dirty="0">
                <a:solidFill>
                  <a:schemeClr val="tx1"/>
                </a:solidFill>
                <a:effectLst/>
                <a:latin typeface="+mn-lt"/>
                <a:ea typeface="ＭＳ Ｐゴシック" pitchFamily="-110" charset="-128"/>
                <a:cs typeface="+mn-cs"/>
              </a:rPr>
              <a:t>it initially reached a peak at 1.0 due to flowback, then it fell and remained almost constant as 0.39 which represented a typical water cut behavior during depletion.</a:t>
            </a:r>
          </a:p>
          <a:p>
            <a:r>
              <a:rPr lang="en-US" sz="1200" kern="1200" dirty="0">
                <a:solidFill>
                  <a:schemeClr val="tx1"/>
                </a:solidFill>
                <a:effectLst/>
                <a:latin typeface="+mn-lt"/>
                <a:ea typeface="ＭＳ Ｐゴシック" pitchFamily="-110" charset="-128"/>
                <a:cs typeface="+mn-cs"/>
              </a:rPr>
              <a:t> </a:t>
            </a:r>
          </a:p>
          <a:p>
            <a:r>
              <a:rPr lang="en-US" sz="1200" kern="1200" dirty="0">
                <a:solidFill>
                  <a:schemeClr val="tx1"/>
                </a:solidFill>
                <a:effectLst/>
                <a:latin typeface="+mn-lt"/>
                <a:ea typeface="ＭＳ Ｐゴシック" pitchFamily="-110" charset="-128"/>
                <a:cs typeface="+mn-cs"/>
              </a:rPr>
              <a:t>For huff-n-puff, the water cut would start at a very low value as only CO2 was being produced when the well was first opened. It then would reach a peak as 0.47 in around 250 days and remain constant for the rest of the puff stage. With more cycles, the peak would gradually decrease but remain at a level still higher than the primary depletion</a:t>
            </a:r>
          </a:p>
          <a:p>
            <a:endParaRPr lang="en-US" sz="1200" kern="1200" dirty="0">
              <a:solidFill>
                <a:schemeClr val="tx1"/>
              </a:solidFill>
              <a:effectLst/>
              <a:latin typeface="+mn-lt"/>
              <a:ea typeface="ＭＳ Ｐゴシック" pitchFamily="-110" charset="-128"/>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0" charset="-128"/>
                <a:cs typeface="+mn-cs"/>
              </a:rPr>
              <a:t>First, we assumed there were errors in the estimation of initial water saturation, and hence raised the initial water saturation 𝑆𝑤𝑖</a:t>
            </a:r>
            <a:r>
              <a:rPr lang="en-US" sz="1200" i="1" kern="1200" dirty="0">
                <a:solidFill>
                  <a:schemeClr val="tx1"/>
                </a:solidFill>
                <a:effectLst/>
                <a:latin typeface="+mn-lt"/>
                <a:ea typeface="ＭＳ Ｐゴシック" pitchFamily="-110" charset="-128"/>
                <a:cs typeface="+mn-cs"/>
              </a:rPr>
              <a:t> </a:t>
            </a:r>
            <a:r>
              <a:rPr lang="en-US" sz="1200" kern="1200" dirty="0">
                <a:solidFill>
                  <a:schemeClr val="tx1"/>
                </a:solidFill>
                <a:effectLst/>
                <a:latin typeface="+mn-lt"/>
                <a:ea typeface="ＭＳ Ｐゴシック" pitchFamily="-110" charset="-128"/>
                <a:cs typeface="+mn-cs"/>
              </a:rPr>
              <a:t>of each layer by 10%.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0" charset="-128"/>
                <a:cs typeface="+mn-cs"/>
              </a:rPr>
              <a:t>The new water cut </a:t>
            </a:r>
            <a:r>
              <a:rPr lang="en-US" altLang="zh-CN" sz="1200" kern="1200" dirty="0">
                <a:solidFill>
                  <a:schemeClr val="tx1"/>
                </a:solidFill>
                <a:effectLst/>
                <a:latin typeface="+mn-lt"/>
                <a:ea typeface="ＭＳ Ｐゴシック" pitchFamily="-110" charset="-128"/>
                <a:cs typeface="+mn-cs"/>
              </a:rPr>
              <a:t>color</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by</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blue</a:t>
            </a:r>
            <a:r>
              <a:rPr lang="zh-CN" altLang="en-US" sz="1200" kern="1200" dirty="0">
                <a:solidFill>
                  <a:schemeClr val="tx1"/>
                </a:solidFill>
                <a:effectLst/>
                <a:latin typeface="+mn-lt"/>
                <a:ea typeface="ＭＳ Ｐゴシック" pitchFamily="-110" charset="-128"/>
                <a:cs typeface="+mn-cs"/>
              </a:rPr>
              <a:t> </a:t>
            </a:r>
            <a:r>
              <a:rPr lang="en-US" sz="1200" kern="1200" dirty="0">
                <a:solidFill>
                  <a:schemeClr val="tx1"/>
                </a:solidFill>
                <a:effectLst/>
                <a:latin typeface="+mn-lt"/>
                <a:ea typeface="ＭＳ Ｐゴシック" pitchFamily="-110" charset="-128"/>
                <a:cs typeface="+mn-cs"/>
              </a:rPr>
              <a:t>showed approximately a translation of 0.1 in vertical axis based on the previous curve as shown in Figure 1.19. But the trend still could not match the field observation as the water cut of primary depletion also witness and increase of 0.1.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10" charset="-128"/>
                <a:cs typeface="+mn-cs"/>
              </a:rPr>
              <a:t>Though initial water saturation could potentially impact water production, it might not be the main reason behind the above-mentioned abnormal water cut behaviors after huff-n-puff. </a:t>
            </a:r>
          </a:p>
          <a:p>
            <a:endParaRPr lang="en-US" dirty="0"/>
          </a:p>
          <a:p>
            <a:r>
              <a:rPr lang="en-US" sz="1200" kern="1200" dirty="0">
                <a:solidFill>
                  <a:schemeClr val="tx1"/>
                </a:solidFill>
                <a:effectLst/>
                <a:latin typeface="+mn-lt"/>
                <a:ea typeface="ＭＳ Ｐゴシック" pitchFamily="-110" charset="-128"/>
                <a:cs typeface="+mn-cs"/>
              </a:rPr>
              <a:t>Then we simulated the reopening of </a:t>
            </a:r>
            <a:r>
              <a:rPr lang="en-US" altLang="zh-CN" sz="1200" kern="1200" dirty="0">
                <a:solidFill>
                  <a:schemeClr val="tx1"/>
                </a:solidFill>
                <a:effectLst/>
                <a:latin typeface="+mn-lt"/>
                <a:ea typeface="ＭＳ Ｐゴシック" pitchFamily="-110" charset="-128"/>
                <a:cs typeface="+mn-cs"/>
              </a:rPr>
              <a:t>several</a:t>
            </a:r>
            <a:r>
              <a:rPr lang="zh-CN" altLang="en-US" sz="1200" kern="1200" dirty="0">
                <a:solidFill>
                  <a:schemeClr val="tx1"/>
                </a:solidFill>
                <a:effectLst/>
                <a:latin typeface="+mn-lt"/>
                <a:ea typeface="ＭＳ Ｐゴシック" pitchFamily="-110" charset="-128"/>
                <a:cs typeface="+mn-cs"/>
              </a:rPr>
              <a:t> </a:t>
            </a:r>
            <a:r>
              <a:rPr lang="en-US" sz="1200" kern="1200" dirty="0">
                <a:solidFill>
                  <a:schemeClr val="tx1"/>
                </a:solidFill>
                <a:effectLst/>
                <a:latin typeface="+mn-lt"/>
                <a:ea typeface="ＭＳ Ｐゴシック" pitchFamily="-110" charset="-128"/>
                <a:cs typeface="+mn-cs"/>
              </a:rPr>
              <a:t>water bearing layers</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in</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the</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research</a:t>
            </a:r>
            <a:r>
              <a:rPr lang="zh-CN" altLang="en-US" sz="1200" kern="1200" dirty="0">
                <a:solidFill>
                  <a:schemeClr val="tx1"/>
                </a:solidFill>
                <a:effectLst/>
                <a:latin typeface="+mn-lt"/>
                <a:ea typeface="ＭＳ Ｐゴシック" pitchFamily="-110" charset="-128"/>
                <a:cs typeface="+mn-cs"/>
              </a:rPr>
              <a:t> </a:t>
            </a:r>
            <a:r>
              <a:rPr lang="en-US" altLang="zh-CN" sz="1200" kern="1200" dirty="0">
                <a:solidFill>
                  <a:schemeClr val="tx1"/>
                </a:solidFill>
                <a:effectLst/>
                <a:latin typeface="+mn-lt"/>
                <a:ea typeface="ＭＳ Ｐゴシック" pitchFamily="-110" charset="-128"/>
                <a:cs typeface="+mn-cs"/>
              </a:rPr>
              <a:t>area</a:t>
            </a:r>
            <a:r>
              <a:rPr lang="en-US" sz="1200" kern="1200" dirty="0">
                <a:solidFill>
                  <a:schemeClr val="tx1"/>
                </a:solidFill>
                <a:effectLst/>
                <a:latin typeface="+mn-lt"/>
                <a:ea typeface="ＭＳ Ｐゴシック" pitchFamily="-110" charset="-128"/>
                <a:cs typeface="+mn-cs"/>
              </a:rPr>
              <a:t> </a:t>
            </a:r>
            <a:r>
              <a:rPr lang="en-US" sz="1200" strike="sngStrike" kern="1200" dirty="0">
                <a:solidFill>
                  <a:schemeClr val="tx1"/>
                </a:solidFill>
                <a:effectLst/>
                <a:latin typeface="+mn-lt"/>
                <a:ea typeface="ＭＳ Ｐゴシック" pitchFamily="-110" charset="-128"/>
                <a:cs typeface="+mn-cs"/>
              </a:rPr>
              <a:t>i.e. layer 9, 10, 11, and 12 </a:t>
            </a:r>
            <a:r>
              <a:rPr lang="en-US" sz="1200" kern="1200" dirty="0">
                <a:solidFill>
                  <a:schemeClr val="tx1"/>
                </a:solidFill>
                <a:effectLst/>
                <a:latin typeface="+mn-lt"/>
                <a:ea typeface="ＭＳ Ｐゴシック" pitchFamily="-110" charset="-128"/>
                <a:cs typeface="+mn-cs"/>
              </a:rPr>
              <a:t>by increasing the permeability of NF grid blocks from 0.025 </a:t>
            </a:r>
            <a:r>
              <a:rPr lang="en-US" sz="1200" kern="1200" dirty="0" err="1">
                <a:solidFill>
                  <a:schemeClr val="tx1"/>
                </a:solidFill>
                <a:effectLst/>
                <a:latin typeface="+mn-lt"/>
                <a:ea typeface="ＭＳ Ｐゴシック" pitchFamily="-110" charset="-128"/>
                <a:cs typeface="+mn-cs"/>
              </a:rPr>
              <a:t>mD</a:t>
            </a:r>
            <a:r>
              <a:rPr lang="en-US" sz="1200" kern="1200" dirty="0">
                <a:solidFill>
                  <a:schemeClr val="tx1"/>
                </a:solidFill>
                <a:effectLst/>
                <a:latin typeface="+mn-lt"/>
                <a:ea typeface="ＭＳ Ｐゴシック" pitchFamily="-110" charset="-128"/>
                <a:cs typeface="+mn-cs"/>
              </a:rPr>
              <a:t> (2</a:t>
            </a:r>
            <a:r>
              <a:rPr lang="en-US" sz="1200" i="1" kern="1200" dirty="0">
                <a:solidFill>
                  <a:schemeClr val="tx1"/>
                </a:solidFill>
                <a:effectLst/>
                <a:latin typeface="+mn-lt"/>
                <a:ea typeface="ＭＳ Ｐゴシック" pitchFamily="-110" charset="-128"/>
                <a:cs typeface="+mn-cs"/>
              </a:rPr>
              <a:t>.</a:t>
            </a:r>
            <a:r>
              <a:rPr lang="en-US" sz="1200" kern="1200" dirty="0">
                <a:solidFill>
                  <a:schemeClr val="tx1"/>
                </a:solidFill>
                <a:effectLst/>
                <a:latin typeface="+mn-lt"/>
                <a:ea typeface="ＭＳ Ｐゴシック" pitchFamily="-110" charset="-128"/>
                <a:cs typeface="+mn-cs"/>
              </a:rPr>
              <a:t>47 × 10−17 m2) to 0.25 </a:t>
            </a:r>
            <a:r>
              <a:rPr lang="en-US" sz="1200" kern="1200" dirty="0" err="1">
                <a:solidFill>
                  <a:schemeClr val="tx1"/>
                </a:solidFill>
                <a:effectLst/>
                <a:latin typeface="+mn-lt"/>
                <a:ea typeface="ＭＳ Ｐゴシック" pitchFamily="-110" charset="-128"/>
                <a:cs typeface="+mn-cs"/>
              </a:rPr>
              <a:t>mD</a:t>
            </a:r>
            <a:r>
              <a:rPr lang="en-US" sz="1200" kern="1200" dirty="0">
                <a:solidFill>
                  <a:schemeClr val="tx1"/>
                </a:solidFill>
                <a:effectLst/>
                <a:latin typeface="+mn-lt"/>
                <a:ea typeface="ＭＳ Ｐゴシック" pitchFamily="-110" charset="-128"/>
                <a:cs typeface="+mn-cs"/>
              </a:rPr>
              <a:t> (2</a:t>
            </a:r>
            <a:r>
              <a:rPr lang="en-US" sz="1200" i="1" kern="1200" dirty="0">
                <a:solidFill>
                  <a:schemeClr val="tx1"/>
                </a:solidFill>
                <a:effectLst/>
                <a:latin typeface="+mn-lt"/>
                <a:ea typeface="ＭＳ Ｐゴシック" pitchFamily="-110" charset="-128"/>
                <a:cs typeface="+mn-cs"/>
              </a:rPr>
              <a:t>.</a:t>
            </a:r>
            <a:r>
              <a:rPr lang="en-US" sz="1200" kern="1200" dirty="0">
                <a:solidFill>
                  <a:schemeClr val="tx1"/>
                </a:solidFill>
                <a:effectLst/>
                <a:latin typeface="+mn-lt"/>
                <a:ea typeface="ＭＳ Ｐゴシック" pitchFamily="-110" charset="-128"/>
                <a:cs typeface="+mn-cs"/>
              </a:rPr>
              <a:t>47 × 10−16 m2), on the assumption that natural fracture in these layers were reactivated due to gas injection. As shown in Figure 1.21, the water cut did increase, but the increase was minor and the peak value was </a:t>
            </a:r>
            <a:r>
              <a:rPr lang="en-US" altLang="zh-CN" sz="1200" kern="1200" dirty="0">
                <a:solidFill>
                  <a:schemeClr val="tx1"/>
                </a:solidFill>
                <a:effectLst/>
                <a:latin typeface="+mn-lt"/>
                <a:ea typeface="ＭＳ Ｐゴシック" pitchFamily="-110" charset="-128"/>
                <a:cs typeface="+mn-cs"/>
              </a:rPr>
              <a:t>still</a:t>
            </a:r>
            <a:r>
              <a:rPr lang="zh-CN" altLang="en-US" sz="1200" kern="1200" dirty="0">
                <a:solidFill>
                  <a:schemeClr val="tx1"/>
                </a:solidFill>
                <a:effectLst/>
                <a:latin typeface="+mn-lt"/>
                <a:ea typeface="ＭＳ Ｐゴシック" pitchFamily="-110" charset="-128"/>
                <a:cs typeface="+mn-cs"/>
              </a:rPr>
              <a:t> </a:t>
            </a:r>
            <a:r>
              <a:rPr lang="en-US" sz="1200" kern="1200" dirty="0">
                <a:solidFill>
                  <a:schemeClr val="tx1"/>
                </a:solidFill>
                <a:effectLst/>
                <a:latin typeface="+mn-lt"/>
                <a:ea typeface="ＭＳ Ｐゴシック" pitchFamily="-110" charset="-128"/>
                <a:cs typeface="+mn-cs"/>
              </a:rPr>
              <a:t>far lower than the observation from the field. Hence we do not recognize it as the major mechanism behind the surging water cut. </a:t>
            </a:r>
            <a:endParaRPr lang="en-US"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9</a:t>
            </a:fld>
            <a:endParaRPr lang="en-US"/>
          </a:p>
        </p:txBody>
      </p:sp>
    </p:spTree>
    <p:extLst>
      <p:ext uri="{BB962C8B-B14F-4D97-AF65-F5344CB8AC3E}">
        <p14:creationId xmlns:p14="http://schemas.microsoft.com/office/powerpoint/2010/main" val="3112933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D1F44AC-FF31-44E2-B4A2-480C439A19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613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B1948FB-EB97-4906-997C-8C6372295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21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B848787F-3637-433B-A113-2048EEF52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466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499150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392078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380430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E69EBB-88AA-FF4D-B28A-BBBAC72B9446}"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3447664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E69EBB-88AA-FF4D-B28A-BBBAC72B9446}" type="datetimeFigureOut">
              <a:rPr lang="en-US" smtClean="0"/>
              <a:t>8/4/2020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307507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E69EBB-88AA-FF4D-B28A-BBBAC72B9446}" type="datetimeFigureOut">
              <a:rPr lang="en-US" smtClean="0"/>
              <a:t>8/4/2020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621454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E69EBB-88AA-FF4D-B28A-BBBAC72B9446}" type="datetimeFigureOut">
              <a:rPr lang="en-US" smtClean="0"/>
              <a:t>8/4/2020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604776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E69EBB-88AA-FF4D-B28A-BBBAC72B9446}"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983205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4C536313-D09D-426F-9168-BB9685A1F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263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E69EBB-88AA-FF4D-B28A-BBBAC72B9446}"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1755874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607424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433213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E69EBB-88AA-FF4D-B28A-BBBAC72B9446}" type="datetimeFigureOut">
              <a:rPr lang="en-US" smtClean="0"/>
              <a:t>8/4/2020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109891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2D19E29E-F8D2-4C4E-8E2B-55C28DB713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833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340B6F0-C5A0-4E37-9B94-CC8CE845A7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899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84BC040-8E91-43E6-AAB0-D2AE304F06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6385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235FB0F1-B868-4019-8DBF-3AC41040F0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258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0F6B5EBD-17E3-42E7-BC06-011F46054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756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B7556CA7-C1D9-46A4-BA0A-E8C8433822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7293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94049B7-D457-40B6-A048-600E1A554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3163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40738"/>
            </a:gs>
            <a:gs pos="0">
              <a:srgbClr val="000000"/>
            </a:gs>
            <a:gs pos="74001">
              <a:srgbClr val="0A128C"/>
            </a:gs>
            <a:gs pos="100000">
              <a:srgbClr val="181CC7"/>
            </a:gs>
            <a:gs pos="100000">
              <a:srgbClr val="7005D4"/>
            </a:gs>
          </a:gsLst>
          <a:lin ang="5400000" scaled="0"/>
          <a:tileRect/>
        </a:gradFill>
        <a:effectLst/>
      </p:bgPr>
    </p:bg>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a:xfrm>
            <a:off x="7020088"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fld id="{1C1468E3-C147-42ED-BB11-8D32A00DC131}" type="slidenum">
              <a:rPr lang="en-US" sz="1400" smtClean="0">
                <a:solidFill>
                  <a:srgbClr val="FFFFFF"/>
                </a:solidFill>
              </a:rPr>
              <a:pPr/>
              <a:t>‹#›</a:t>
            </a:fld>
            <a:endParaRPr lang="en-US" sz="1400" dirty="0">
              <a:solidFill>
                <a:srgbClr val="FFFFFF"/>
              </a:solidFill>
            </a:endParaRPr>
          </a:p>
        </p:txBody>
      </p:sp>
      <p:sp>
        <p:nvSpPr>
          <p:cNvPr id="9" name="Rectangle 8"/>
          <p:cNvSpPr/>
          <p:nvPr userDrawn="1"/>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0" name="TextBox 9"/>
          <p:cNvSpPr txBox="1"/>
          <p:nvPr userDrawn="1"/>
        </p:nvSpPr>
        <p:spPr>
          <a:xfrm>
            <a:off x="1040958" y="6538119"/>
            <a:ext cx="4692097" cy="307777"/>
          </a:xfrm>
          <a:prstGeom prst="rect">
            <a:avLst/>
          </a:prstGeom>
          <a:noFill/>
        </p:spPr>
        <p:txBody>
          <a:bodyPr wrap="none" rtlCol="0">
            <a:spAutoFit/>
          </a:bodyPr>
          <a:lstStyle/>
          <a:p>
            <a:r>
              <a:rPr lang="en-US" sz="1400" dirty="0">
                <a:solidFill>
                  <a:srgbClr val="000000"/>
                </a:solidFill>
              </a:rPr>
              <a:t>Kick-Off Meeting, November 16, 2012, Golden, Colorado</a:t>
            </a:r>
          </a:p>
        </p:txBody>
      </p:sp>
      <p:grpSp>
        <p:nvGrpSpPr>
          <p:cNvPr id="11" name="Group 10"/>
          <p:cNvGrpSpPr>
            <a:grpSpLocks noChangeAspect="1"/>
          </p:cNvGrpSpPr>
          <p:nvPr userDrawn="1"/>
        </p:nvGrpSpPr>
        <p:grpSpPr>
          <a:xfrm>
            <a:off x="141396" y="6146400"/>
            <a:ext cx="763435" cy="609674"/>
            <a:chOff x="-32212" y="427945"/>
            <a:chExt cx="5134907" cy="4100706"/>
          </a:xfrm>
        </p:grpSpPr>
        <p:grpSp>
          <p:nvGrpSpPr>
            <p:cNvPr id="12" name="Group 11"/>
            <p:cNvGrpSpPr/>
            <p:nvPr/>
          </p:nvGrpSpPr>
          <p:grpSpPr>
            <a:xfrm>
              <a:off x="1124624" y="1927737"/>
              <a:ext cx="3978071" cy="2600914"/>
              <a:chOff x="918033" y="1927737"/>
              <a:chExt cx="3978071" cy="2600914"/>
            </a:xfrm>
          </p:grpSpPr>
          <p:sp>
            <p:nvSpPr>
              <p:cNvPr id="14" name="Isosceles Triangle 13"/>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ight Triangle 14"/>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Arc 12"/>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6" name="TextBox 15"/>
          <p:cNvSpPr txBox="1"/>
          <p:nvPr userDrawn="1"/>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Tree>
    <p:extLst>
      <p:ext uri="{BB962C8B-B14F-4D97-AF65-F5344CB8AC3E}">
        <p14:creationId xmlns:p14="http://schemas.microsoft.com/office/powerpoint/2010/main" val="4286618153"/>
      </p:ext>
    </p:extLst>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0"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5pPr>
      <a:lvl6pPr marL="457200" algn="ctr" rtl="0" fontAlgn="base">
        <a:spcBef>
          <a:spcPct val="0"/>
        </a:spcBef>
        <a:spcAft>
          <a:spcPct val="0"/>
        </a:spcAft>
        <a:defRPr sz="4400">
          <a:solidFill>
            <a:schemeClr val="tx2"/>
          </a:solidFill>
          <a:latin typeface="Arial" charset="0"/>
          <a:ea typeface="ヒラギノ角ゴ Pro W3" pitchFamily="8" charset="-128"/>
        </a:defRPr>
      </a:lvl6pPr>
      <a:lvl7pPr marL="914400" algn="ctr" rtl="0" fontAlgn="base">
        <a:spcBef>
          <a:spcPct val="0"/>
        </a:spcBef>
        <a:spcAft>
          <a:spcPct val="0"/>
        </a:spcAft>
        <a:defRPr sz="4400">
          <a:solidFill>
            <a:schemeClr val="tx2"/>
          </a:solidFill>
          <a:latin typeface="Arial" charset="0"/>
          <a:ea typeface="ヒラギノ角ゴ Pro W3" pitchFamily="8" charset="-128"/>
        </a:defRPr>
      </a:lvl7pPr>
      <a:lvl8pPr marL="1371600" algn="ctr" rtl="0" fontAlgn="base">
        <a:spcBef>
          <a:spcPct val="0"/>
        </a:spcBef>
        <a:spcAft>
          <a:spcPct val="0"/>
        </a:spcAft>
        <a:defRPr sz="4400">
          <a:solidFill>
            <a:schemeClr val="tx2"/>
          </a:solidFill>
          <a:latin typeface="Arial" charset="0"/>
          <a:ea typeface="ヒラギノ角ゴ Pro W3" pitchFamily="8" charset="-128"/>
        </a:defRPr>
      </a:lvl8pPr>
      <a:lvl9pPr marL="1828800" algn="ctr" rtl="0" fontAlgn="base">
        <a:spcBef>
          <a:spcPct val="0"/>
        </a:spcBef>
        <a:spcAft>
          <a:spcPct val="0"/>
        </a:spcAft>
        <a:defRPr sz="4400">
          <a:solidFill>
            <a:schemeClr val="tx2"/>
          </a:solidFill>
          <a:latin typeface="Arial" charset="0"/>
          <a:ea typeface="ヒラギノ角ゴ Pro W3" pitchFamily="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E69EBB-88AA-FF4D-B28A-BBBAC72B9446}" type="datetimeFigureOut">
              <a:rPr lang="en-US" smtClean="0"/>
              <a:t>8/4/2020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6BBDE6-E92C-0749-93DB-4C1438A3C8C1}" type="slidenum">
              <a:rPr lang="en-US" smtClean="0"/>
              <a:t>‹#›</a:t>
            </a:fld>
            <a:endParaRPr lang="en-US"/>
          </a:p>
        </p:txBody>
      </p:sp>
    </p:spTree>
    <p:extLst>
      <p:ext uri="{BB962C8B-B14F-4D97-AF65-F5344CB8AC3E}">
        <p14:creationId xmlns:p14="http://schemas.microsoft.com/office/powerpoint/2010/main" val="601919703"/>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 id="214748464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2.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jp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file:////var/folders/f7/sktwwp4d38b33xt1y9zpngn80000gn/T/com.microsoft.Word/WebArchiveCopyPasteTempFiles/page21image17219792"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jpe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hyperlink" Target="http://petroleum-research.mines.edu/emg/"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authors.elsevier.com/a/1b4IP_KxNwDWNN" TargetMode="External"/><Relationship Id="rId5" Type="http://schemas.openxmlformats.org/officeDocument/2006/relationships/image" Target="../media/image24.jpe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1.xml"/><Relationship Id="rId7" Type="http://schemas.openxmlformats.org/officeDocument/2006/relationships/image" Target="../media/image8.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10.jp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2.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file:////var/folders/f7/sktwwp4d38b33xt1y9zpngn80000gn/T/com.microsoft.Word/WebArchiveCopyPasteTempFiles/page11image17207984" TargetMode="External"/><Relationship Id="rId3" Type="http://schemas.openxmlformats.org/officeDocument/2006/relationships/slideLayout" Target="../slideLayouts/slideLayout1.xml"/><Relationship Id="rId7" Type="http://schemas.openxmlformats.org/officeDocument/2006/relationships/image" Target="file:////var/folders/f7/sktwwp4d38b33xt1y9zpngn80000gn/T/com.microsoft.Word/WebArchiveCopyPasteTempFiles/page10image17440480" TargetMode="External"/><Relationship Id="rId12" Type="http://schemas.openxmlformats.org/officeDocument/2006/relationships/image" Target="../media/image16.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eg"/><Relationship Id="rId11" Type="http://schemas.openxmlformats.org/officeDocument/2006/relationships/image" Target="file:////var/folders/f7/sktwwp4d38b33xt1y9zpngn80000gn/T/com.microsoft.Word/WebArchiveCopyPasteTempFiles/page11image17231648" TargetMode="External"/><Relationship Id="rId5" Type="http://schemas.openxmlformats.org/officeDocument/2006/relationships/image" Target="../media/image1.png"/><Relationship Id="rId10" Type="http://schemas.openxmlformats.org/officeDocument/2006/relationships/image" Target="../media/image15.jpeg"/><Relationship Id="rId4" Type="http://schemas.openxmlformats.org/officeDocument/2006/relationships/notesSlide" Target="../notesSlides/notesSlide7.xml"/><Relationship Id="rId9" Type="http://schemas.openxmlformats.org/officeDocument/2006/relationships/image" Target="file:////var/folders/f7/sktwwp4d38b33xt1y9zpngn80000gn/T/com.microsoft.Word/WebArchiveCopyPasteTempFiles/page10image17444432" TargetMode="External"/><Relationship Id="rId1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file:////var/folders/f7/sktwwp4d38b33xt1y9zpngn80000gn/T/com.microsoft.Word/WebArchiveCopyPasteTempFiles/page12image17363344" TargetMode="External"/><Relationship Id="rId3" Type="http://schemas.openxmlformats.org/officeDocument/2006/relationships/slideLayout" Target="../slideLayouts/slideLayout1.xml"/><Relationship Id="rId7" Type="http://schemas.openxmlformats.org/officeDocument/2006/relationships/image" Target="../media/image18.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jpg"/><Relationship Id="rId5"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Layout" Target="../slideLayouts/slideLayout1.xml"/><Relationship Id="rId7" Type="http://schemas.openxmlformats.org/officeDocument/2006/relationships/image" Target="file:////var/folders/f7/sktwwp4d38b33xt1y9zpngn80000gn/T/com.microsoft.Word/WebArchiveCopyPasteTempFiles/page18image17272480"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jpeg"/><Relationship Id="rId5" Type="http://schemas.openxmlformats.org/officeDocument/2006/relationships/image" Target="../media/image1.png"/><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27"/>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1723715"/>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0" name="Rectangle 9"/>
          <p:cNvSpPr/>
          <p:nvPr/>
        </p:nvSpPr>
        <p:spPr bwMode="auto">
          <a:xfrm>
            <a:off x="0" y="-13510"/>
            <a:ext cx="9144000" cy="19184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824671" y="2412202"/>
            <a:ext cx="76390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ctr">
              <a:spcBef>
                <a:spcPct val="50000"/>
              </a:spcBef>
            </a:pPr>
            <a:r>
              <a:rPr lang="en-US" sz="2800" dirty="0"/>
              <a:t>Simulation study of water cut surge after CO</a:t>
            </a:r>
            <a:r>
              <a:rPr lang="en-US" sz="2800" baseline="-25000" dirty="0"/>
              <a:t>2</a:t>
            </a:r>
            <a:r>
              <a:rPr lang="en-US" sz="2800" dirty="0"/>
              <a:t> injection in tight oil reservoirs</a:t>
            </a:r>
            <a:endParaRPr lang="en-US" sz="2800" dirty="0">
              <a:solidFill>
                <a:srgbClr val="FFFFFF"/>
              </a:solidFill>
              <a:latin typeface="Arial Rounded MT Bold"/>
              <a:cs typeface="Arial Rounded MT Bold"/>
            </a:endParaRPr>
          </a:p>
        </p:txBody>
      </p:sp>
      <p:sp>
        <p:nvSpPr>
          <p:cNvPr id="6147" name="Text Box 29"/>
          <p:cNvSpPr txBox="1">
            <a:spLocks noChangeArrowheads="1"/>
          </p:cNvSpPr>
          <p:nvPr/>
        </p:nvSpPr>
        <p:spPr bwMode="auto">
          <a:xfrm>
            <a:off x="1053271" y="4388882"/>
            <a:ext cx="7181850" cy="96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ctr">
              <a:lnSpc>
                <a:spcPct val="60000"/>
              </a:lnSpc>
              <a:spcBef>
                <a:spcPct val="50000"/>
              </a:spcBef>
            </a:pPr>
            <a:r>
              <a:rPr lang="en-US" sz="2000" dirty="0">
                <a:solidFill>
                  <a:srgbClr val="FFFFFF"/>
                </a:solidFill>
                <a:latin typeface="Times New Roman" panose="02020603050405020304" pitchFamily="18" charset="0"/>
                <a:cs typeface="Times New Roman" panose="02020603050405020304" pitchFamily="18" charset="0"/>
              </a:rPr>
              <a:t>Chi</a:t>
            </a:r>
            <a:r>
              <a:rPr lang="zh-CN" altLang="en-US" sz="2000" dirty="0">
                <a:solidFill>
                  <a:srgbClr val="FFFFFF"/>
                </a:solidFill>
                <a:latin typeface="Times New Roman" panose="02020603050405020304" pitchFamily="18" charset="0"/>
                <a:cs typeface="Times New Roman" panose="02020603050405020304" pitchFamily="18" charset="0"/>
              </a:rPr>
              <a:t> </a:t>
            </a:r>
            <a:r>
              <a:rPr lang="en-US" altLang="zh-CN" sz="2000" dirty="0">
                <a:solidFill>
                  <a:srgbClr val="FFFFFF"/>
                </a:solidFill>
                <a:latin typeface="Times New Roman" panose="02020603050405020304" pitchFamily="18" charset="0"/>
                <a:cs typeface="Times New Roman" panose="02020603050405020304" pitchFamily="18" charset="0"/>
              </a:rPr>
              <a:t>Zhang</a:t>
            </a:r>
          </a:p>
          <a:p>
            <a:pPr algn="ctr">
              <a:lnSpc>
                <a:spcPct val="60000"/>
              </a:lnSpc>
              <a:spcBef>
                <a:spcPct val="50000"/>
              </a:spcBef>
            </a:pPr>
            <a:r>
              <a:rPr lang="en-US" altLang="zh-CN" sz="2000" dirty="0">
                <a:solidFill>
                  <a:srgbClr val="FFFFFF"/>
                </a:solidFill>
                <a:latin typeface="Times New Roman" panose="02020603050405020304" pitchFamily="18" charset="0"/>
                <a:cs typeface="Times New Roman" panose="02020603050405020304" pitchFamily="18" charset="0"/>
              </a:rPr>
              <a:t>Ph.D.</a:t>
            </a:r>
            <a:r>
              <a:rPr lang="zh-CN" altLang="en-US" sz="2000" dirty="0">
                <a:solidFill>
                  <a:srgbClr val="FFFFFF"/>
                </a:solidFill>
                <a:latin typeface="Times New Roman" panose="02020603050405020304" pitchFamily="18" charset="0"/>
                <a:cs typeface="Times New Roman" panose="02020603050405020304" pitchFamily="18" charset="0"/>
              </a:rPr>
              <a:t> </a:t>
            </a:r>
            <a:r>
              <a:rPr lang="en-US" altLang="zh-CN" sz="2000" dirty="0">
                <a:solidFill>
                  <a:srgbClr val="FFFFFF"/>
                </a:solidFill>
                <a:latin typeface="Times New Roman" panose="02020603050405020304" pitchFamily="18" charset="0"/>
                <a:cs typeface="Times New Roman" panose="02020603050405020304" pitchFamily="18" charset="0"/>
              </a:rPr>
              <a:t>Student</a:t>
            </a:r>
          </a:p>
          <a:p>
            <a:pPr algn="ctr">
              <a:lnSpc>
                <a:spcPct val="60000"/>
              </a:lnSpc>
              <a:spcBef>
                <a:spcPct val="50000"/>
              </a:spcBef>
            </a:pPr>
            <a:r>
              <a:rPr lang="en-US" altLang="zh-CN" sz="2000" dirty="0">
                <a:solidFill>
                  <a:srgbClr val="FFFFFF"/>
                </a:solidFill>
                <a:latin typeface="Times New Roman" panose="02020603050405020304" pitchFamily="18" charset="0"/>
                <a:cs typeface="Times New Roman" panose="02020603050405020304" pitchFamily="18" charset="0"/>
              </a:rPr>
              <a:t>Colorado</a:t>
            </a:r>
            <a:r>
              <a:rPr lang="zh-CN" altLang="en-US" sz="2000" dirty="0">
                <a:solidFill>
                  <a:srgbClr val="FFFFFF"/>
                </a:solidFill>
                <a:latin typeface="Times New Roman" panose="02020603050405020304" pitchFamily="18" charset="0"/>
                <a:cs typeface="Times New Roman" panose="02020603050405020304" pitchFamily="18" charset="0"/>
              </a:rPr>
              <a:t> </a:t>
            </a:r>
            <a:r>
              <a:rPr lang="en-US" altLang="zh-CN" sz="2000" dirty="0">
                <a:solidFill>
                  <a:srgbClr val="FFFFFF"/>
                </a:solidFill>
                <a:latin typeface="Times New Roman" panose="02020603050405020304" pitchFamily="18" charset="0"/>
                <a:cs typeface="Times New Roman" panose="02020603050405020304" pitchFamily="18" charset="0"/>
              </a:rPr>
              <a:t>School</a:t>
            </a:r>
            <a:r>
              <a:rPr lang="zh-CN" altLang="en-US" sz="2000" dirty="0">
                <a:solidFill>
                  <a:srgbClr val="FFFFFF"/>
                </a:solidFill>
                <a:latin typeface="Times New Roman" panose="02020603050405020304" pitchFamily="18" charset="0"/>
                <a:cs typeface="Times New Roman" panose="02020603050405020304" pitchFamily="18" charset="0"/>
              </a:rPr>
              <a:t> </a:t>
            </a:r>
            <a:r>
              <a:rPr lang="en-US" altLang="zh-CN" sz="2000" dirty="0">
                <a:solidFill>
                  <a:srgbClr val="FFFFFF"/>
                </a:solidFill>
                <a:latin typeface="Times New Roman" panose="02020603050405020304" pitchFamily="18" charset="0"/>
                <a:cs typeface="Times New Roman" panose="02020603050405020304" pitchFamily="18" charset="0"/>
              </a:rPr>
              <a:t>of</a:t>
            </a:r>
            <a:r>
              <a:rPr lang="zh-CN" altLang="en-US" sz="2000" dirty="0">
                <a:solidFill>
                  <a:srgbClr val="FFFFFF"/>
                </a:solidFill>
                <a:latin typeface="Times New Roman" panose="02020603050405020304" pitchFamily="18" charset="0"/>
                <a:cs typeface="Times New Roman" panose="02020603050405020304" pitchFamily="18" charset="0"/>
              </a:rPr>
              <a:t> </a:t>
            </a:r>
            <a:r>
              <a:rPr lang="en-US" altLang="zh-CN" sz="2000" dirty="0">
                <a:solidFill>
                  <a:srgbClr val="FFFFFF"/>
                </a:solidFill>
                <a:latin typeface="Times New Roman" panose="02020603050405020304" pitchFamily="18" charset="0"/>
                <a:cs typeface="Times New Roman" panose="02020603050405020304" pitchFamily="18" charset="0"/>
              </a:rPr>
              <a:t>Mines</a:t>
            </a:r>
            <a:endParaRPr lang="en-US" sz="2000" dirty="0">
              <a:solidFill>
                <a:srgbClr val="FFFFFF"/>
              </a:solidFill>
              <a:latin typeface="Times New Roman" panose="02020603050405020304" pitchFamily="18" charset="0"/>
              <a:cs typeface="Times New Roman" panose="02020603050405020304" pitchFamily="18" charset="0"/>
            </a:endParaRPr>
          </a:p>
        </p:txBody>
      </p:sp>
      <p:sp>
        <p:nvSpPr>
          <p:cNvPr id="6150" name="Slide Number Placeholder 6"/>
          <p:cNvSpPr>
            <a:spLocks noGrp="1"/>
          </p:cNvSpPr>
          <p:nvPr>
            <p:ph type="sldNum" sz="quarter" idx="12"/>
          </p:nvPr>
        </p:nvSpPr>
        <p:spPr>
          <a:xfrm>
            <a:off x="7020088" y="627108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fld id="{1C1468E3-C147-42ED-BB11-8D32A00DC131}" type="slidenum">
              <a:rPr lang="en-US" sz="1400" smtClean="0">
                <a:solidFill>
                  <a:srgbClr val="FFFFFF"/>
                </a:solidFill>
              </a:rPr>
              <a:pPr/>
              <a:t>1</a:t>
            </a:fld>
            <a:endParaRPr lang="en-US" sz="1400" dirty="0">
              <a:solidFill>
                <a:srgbClr val="FFFFFF"/>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12" name="Group 11"/>
          <p:cNvGrpSpPr>
            <a:grpSpLocks noChangeAspect="1"/>
          </p:cNvGrpSpPr>
          <p:nvPr/>
        </p:nvGrpSpPr>
        <p:grpSpPr>
          <a:xfrm>
            <a:off x="162139" y="121590"/>
            <a:ext cx="1661931" cy="1737607"/>
            <a:chOff x="-32212" y="427945"/>
            <a:chExt cx="5226747" cy="5464750"/>
          </a:xfrm>
        </p:grpSpPr>
        <p:sp>
          <p:nvSpPr>
            <p:cNvPr id="13" name="Rectangle 12"/>
            <p:cNvSpPr/>
            <p:nvPr/>
          </p:nvSpPr>
          <p:spPr>
            <a:xfrm>
              <a:off x="1032783" y="4415367"/>
              <a:ext cx="4161752" cy="1477328"/>
            </a:xfrm>
            <a:prstGeom prst="rect">
              <a:avLst/>
            </a:prstGeom>
            <a:noFill/>
          </p:spPr>
          <p:txBody>
            <a:bodyPr wrap="square" lIns="0" tIns="0" rIns="0" bIns="0">
              <a:normAutofit/>
            </a:bodyPr>
            <a:lstStyle/>
            <a:p>
              <a:pPr algn="ctr"/>
              <a:r>
                <a:rPr lang="en-US" sz="28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Britannic Bold"/>
                  <a:cs typeface="Britannic Bold"/>
                </a:rPr>
                <a:t>U R E P</a:t>
              </a:r>
            </a:p>
          </p:txBody>
        </p:sp>
        <p:grpSp>
          <p:nvGrpSpPr>
            <p:cNvPr id="14" name="Group 13"/>
            <p:cNvGrpSpPr/>
            <p:nvPr/>
          </p:nvGrpSpPr>
          <p:grpSpPr>
            <a:xfrm>
              <a:off x="-32212" y="427945"/>
              <a:ext cx="5134907" cy="4100706"/>
              <a:chOff x="-32212" y="427945"/>
              <a:chExt cx="5134907" cy="4100706"/>
            </a:xfrm>
          </p:grpSpPr>
          <p:grpSp>
            <p:nvGrpSpPr>
              <p:cNvPr id="15" name="Group 14"/>
              <p:cNvGrpSpPr/>
              <p:nvPr/>
            </p:nvGrpSpPr>
            <p:grpSpPr>
              <a:xfrm>
                <a:off x="1124624" y="1927737"/>
                <a:ext cx="3978071" cy="2600914"/>
                <a:chOff x="918033" y="1927737"/>
                <a:chExt cx="3978071" cy="2600914"/>
              </a:xfrm>
            </p:grpSpPr>
            <p:sp>
              <p:nvSpPr>
                <p:cNvPr id="17" name="Isosceles Triangle 16"/>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ight Triangle 17"/>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Arc 15"/>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6" name="TextBox 5"/>
          <p:cNvSpPr txBox="1"/>
          <p:nvPr/>
        </p:nvSpPr>
        <p:spPr>
          <a:xfrm>
            <a:off x="1759473" y="661987"/>
            <a:ext cx="6237605" cy="769441"/>
          </a:xfrm>
          <a:prstGeom prst="rect">
            <a:avLst/>
          </a:prstGeom>
          <a:noFill/>
        </p:spPr>
        <p:txBody>
          <a:bodyPr wrap="none" rtlCol="0">
            <a:spAutoFit/>
          </a:bodyPr>
          <a:lstStyle/>
          <a:p>
            <a:pPr algn="ctr"/>
            <a:r>
              <a:rPr lang="en-US" sz="2000" dirty="0">
                <a:solidFill>
                  <a:schemeClr val="tx1"/>
                </a:solidFill>
                <a:latin typeface="Britannic Bold"/>
                <a:cs typeface="Britannic Bold"/>
              </a:rPr>
              <a:t>UNCONVENTIONAL RESERVOIR ENGINEERING PROJECT</a:t>
            </a:r>
          </a:p>
          <a:p>
            <a:pPr algn="ctr"/>
            <a:r>
              <a:rPr lang="en-US" dirty="0">
                <a:solidFill>
                  <a:schemeClr val="tx1"/>
                </a:solidFill>
                <a:latin typeface="Copperplate"/>
                <a:cs typeface="Copperplate"/>
              </a:rPr>
              <a:t>Colorado School of Mines</a:t>
            </a:r>
          </a:p>
        </p:txBody>
      </p:sp>
      <p:pic>
        <p:nvPicPr>
          <p:cNvPr id="9" name="Picture 8"/>
          <p:cNvPicPr>
            <a:picLocks noChangeAspect="1"/>
          </p:cNvPicPr>
          <p:nvPr/>
        </p:nvPicPr>
        <p:blipFill>
          <a:blip r:embed="rId6"/>
          <a:stretch>
            <a:fillRect/>
          </a:stretch>
        </p:blipFill>
        <p:spPr>
          <a:xfrm>
            <a:off x="7890798" y="587600"/>
            <a:ext cx="918793" cy="936834"/>
          </a:xfrm>
          <a:prstGeom prst="rect">
            <a:avLst/>
          </a:prstGeom>
        </p:spPr>
      </p:pic>
      <p:sp>
        <p:nvSpPr>
          <p:cNvPr id="20" name="TextBox 19"/>
          <p:cNvSpPr txBox="1"/>
          <p:nvPr/>
        </p:nvSpPr>
        <p:spPr>
          <a:xfrm>
            <a:off x="7904307" y="1445567"/>
            <a:ext cx="961922" cy="461665"/>
          </a:xfrm>
          <a:prstGeom prst="rect">
            <a:avLst/>
          </a:prstGeom>
          <a:noFill/>
        </p:spPr>
        <p:txBody>
          <a:bodyPr wrap="none" rtlCol="0">
            <a:spAutoFit/>
          </a:bodyPr>
          <a:lstStyle/>
          <a:p>
            <a:r>
              <a:rPr lang="en-US" b="1" dirty="0">
                <a:solidFill>
                  <a:srgbClr val="000000"/>
                </a:solidFill>
                <a:latin typeface="Copperplate Gothic Bold"/>
                <a:cs typeface="Copperplate Gothic Bold"/>
              </a:rPr>
              <a:t>CSM</a:t>
            </a:r>
          </a:p>
        </p:txBody>
      </p:sp>
      <p:sp>
        <p:nvSpPr>
          <p:cNvPr id="31" name="Rectangle 30"/>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grpSp>
        <p:nvGrpSpPr>
          <p:cNvPr id="33" name="Group 32"/>
          <p:cNvGrpSpPr>
            <a:grpSpLocks noChangeAspect="1"/>
          </p:cNvGrpSpPr>
          <p:nvPr/>
        </p:nvGrpSpPr>
        <p:grpSpPr>
          <a:xfrm>
            <a:off x="141396" y="6146400"/>
            <a:ext cx="763435" cy="609674"/>
            <a:chOff x="-32212" y="427945"/>
            <a:chExt cx="5134907" cy="4100706"/>
          </a:xfrm>
        </p:grpSpPr>
        <p:grpSp>
          <p:nvGrpSpPr>
            <p:cNvPr id="34" name="Group 33"/>
            <p:cNvGrpSpPr/>
            <p:nvPr/>
          </p:nvGrpSpPr>
          <p:grpSpPr>
            <a:xfrm>
              <a:off x="1124624" y="1927737"/>
              <a:ext cx="3978071" cy="2600914"/>
              <a:chOff x="918033" y="1927737"/>
              <a:chExt cx="3978071" cy="2600914"/>
            </a:xfrm>
          </p:grpSpPr>
          <p:sp>
            <p:nvSpPr>
              <p:cNvPr id="36" name="Isosceles Triangle 35"/>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ight Triangle 36"/>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Arc 34"/>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8" name="TextBox 37"/>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0" name="TextBox 29">
            <a:extLst>
              <a:ext uri="{FF2B5EF4-FFF2-40B4-BE49-F238E27FC236}">
                <a16:creationId xmlns:a16="http://schemas.microsoft.com/office/drawing/2014/main" id="{2668DE8F-4B3C-8B49-A0AB-7FB95B9BF244}"/>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9" name="Audio 18">
            <a:hlinkClick r:id="" action="ppaction://media"/>
            <a:extLst>
              <a:ext uri="{FF2B5EF4-FFF2-40B4-BE49-F238E27FC236}">
                <a16:creationId xmlns:a16="http://schemas.microsoft.com/office/drawing/2014/main" id="{99AEDD09-9620-7940-AAF9-CA1E961F6C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7213" y="5891213"/>
            <a:ext cx="812800" cy="812800"/>
          </a:xfrm>
          <a:prstGeom prst="rect">
            <a:avLst/>
          </a:prstGeom>
        </p:spPr>
      </p:pic>
    </p:spTree>
    <p:extLst>
      <p:ext uri="{BB962C8B-B14F-4D97-AF65-F5344CB8AC3E}">
        <p14:creationId xmlns:p14="http://schemas.microsoft.com/office/powerpoint/2010/main" val="1298712595"/>
      </p:ext>
    </p:extLst>
  </p:cSld>
  <p:clrMapOvr>
    <a:masterClrMapping/>
  </p:clrMapOvr>
  <mc:AlternateContent xmlns:mc="http://schemas.openxmlformats.org/markup-compatibility/2006" xmlns:p14="http://schemas.microsoft.com/office/powerpoint/2010/main">
    <mc:Choice Requires="p14">
      <p:transition spd="slow" p14:dur="2000" advTm="15437"/>
    </mc:Choice>
    <mc:Fallback xmlns="">
      <p:transition spd="slow" advTm="15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10</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2688356" cy="523220"/>
          </a:xfrm>
          <a:prstGeom prst="rect">
            <a:avLst/>
          </a:prstGeom>
        </p:spPr>
        <p:txBody>
          <a:bodyPr wrap="none">
            <a:spAutoFit/>
          </a:bodyPr>
          <a:lstStyle/>
          <a:p>
            <a:r>
              <a:rPr lang="en-US" sz="2800" b="1" dirty="0">
                <a:solidFill>
                  <a:srgbClr val="000000"/>
                </a:solidFill>
                <a:latin typeface="Arial Rounded MT Bold"/>
                <a:cs typeface="Arial Rounded MT Bold"/>
              </a:rPr>
              <a:t>Results/Status</a:t>
            </a:r>
          </a:p>
        </p:txBody>
      </p:sp>
      <p:sp>
        <p:nvSpPr>
          <p:cNvPr id="18" name="TextBox 17">
            <a:extLst>
              <a:ext uri="{FF2B5EF4-FFF2-40B4-BE49-F238E27FC236}">
                <a16:creationId xmlns:a16="http://schemas.microsoft.com/office/drawing/2014/main" id="{8D3CB475-607D-1A41-8EDD-6690C61A19A6}"/>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9" name="Picture 18" descr="A close up of a map&#10;&#10;Description automatically generated">
            <a:extLst>
              <a:ext uri="{FF2B5EF4-FFF2-40B4-BE49-F238E27FC236}">
                <a16:creationId xmlns:a16="http://schemas.microsoft.com/office/drawing/2014/main" id="{4FAD51F8-4B85-8445-B1E8-30C607381DB9}"/>
              </a:ext>
            </a:extLst>
          </p:cNvPr>
          <p:cNvPicPr>
            <a:picLocks noChangeAspect="1"/>
          </p:cNvPicPr>
          <p:nvPr/>
        </p:nvPicPr>
        <p:blipFill>
          <a:blip r:embed="rId6"/>
          <a:stretch>
            <a:fillRect/>
          </a:stretch>
        </p:blipFill>
        <p:spPr>
          <a:xfrm>
            <a:off x="77892" y="3728341"/>
            <a:ext cx="5705579" cy="2487047"/>
          </a:xfrm>
          <a:prstGeom prst="rect">
            <a:avLst/>
          </a:prstGeom>
        </p:spPr>
      </p:pic>
      <p:pic>
        <p:nvPicPr>
          <p:cNvPr id="20" name="Picture 19">
            <a:extLst>
              <a:ext uri="{FF2B5EF4-FFF2-40B4-BE49-F238E27FC236}">
                <a16:creationId xmlns:a16="http://schemas.microsoft.com/office/drawing/2014/main" id="{AF9A743D-8C19-6540-83DE-75E6F579DDC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376" y="924061"/>
            <a:ext cx="5682095" cy="2778589"/>
          </a:xfrm>
          <a:prstGeom prst="rect">
            <a:avLst/>
          </a:prstGeom>
          <a:noFill/>
          <a:ln>
            <a:noFill/>
          </a:ln>
        </p:spPr>
      </p:pic>
      <p:sp>
        <p:nvSpPr>
          <p:cNvPr id="21" name="Rectangle 20">
            <a:extLst>
              <a:ext uri="{FF2B5EF4-FFF2-40B4-BE49-F238E27FC236}">
                <a16:creationId xmlns:a16="http://schemas.microsoft.com/office/drawing/2014/main" id="{A49A1A59-53BC-7140-8618-0527CB805ADC}"/>
              </a:ext>
            </a:extLst>
          </p:cNvPr>
          <p:cNvSpPr/>
          <p:nvPr/>
        </p:nvSpPr>
        <p:spPr>
          <a:xfrm>
            <a:off x="5783471" y="4037732"/>
            <a:ext cx="3184048" cy="1200329"/>
          </a:xfrm>
          <a:prstGeom prst="rect">
            <a:avLst/>
          </a:prstGeom>
        </p:spPr>
        <p:txBody>
          <a:bodyPr wrap="square">
            <a:spAutoFit/>
          </a:bodyPr>
          <a:lstStyle/>
          <a:p>
            <a:pPr algn="just"/>
            <a:r>
              <a:rPr lang="en-US" sz="1800" dirty="0"/>
              <a:t>Water cut response with and without reactivation of the unpropped HF</a:t>
            </a:r>
          </a:p>
          <a:p>
            <a:pPr algn="just"/>
            <a:endParaRPr lang="en-US" sz="1800" dirty="0"/>
          </a:p>
        </p:txBody>
      </p:sp>
      <p:sp>
        <p:nvSpPr>
          <p:cNvPr id="22" name="Rectangle 21">
            <a:extLst>
              <a:ext uri="{FF2B5EF4-FFF2-40B4-BE49-F238E27FC236}">
                <a16:creationId xmlns:a16="http://schemas.microsoft.com/office/drawing/2014/main" id="{917C6CDD-53EC-EC42-9D03-033EF4A0A619}"/>
              </a:ext>
            </a:extLst>
          </p:cNvPr>
          <p:cNvSpPr/>
          <p:nvPr/>
        </p:nvSpPr>
        <p:spPr>
          <a:xfrm>
            <a:off x="5857899" y="2009247"/>
            <a:ext cx="3184048" cy="646331"/>
          </a:xfrm>
          <a:prstGeom prst="rect">
            <a:avLst/>
          </a:prstGeom>
        </p:spPr>
        <p:txBody>
          <a:bodyPr wrap="square">
            <a:spAutoFit/>
          </a:bodyPr>
          <a:lstStyle/>
          <a:p>
            <a:pPr algn="just"/>
            <a:r>
              <a:rPr lang="en-US" sz="1800" dirty="0"/>
              <a:t>Water cut with di</a:t>
            </a:r>
            <a:r>
              <a:rPr lang="en-US" altLang="zh-CN" sz="1800" dirty="0"/>
              <a:t>ff</a:t>
            </a:r>
            <a:r>
              <a:rPr lang="en-US" sz="1800" dirty="0"/>
              <a:t>erent levels of IFT-dependent </a:t>
            </a:r>
            <a:r>
              <a:rPr lang="en-US" sz="1800" dirty="0" err="1"/>
              <a:t>krog</a:t>
            </a:r>
            <a:endParaRPr lang="en-US" sz="1800" dirty="0"/>
          </a:p>
        </p:txBody>
      </p:sp>
      <p:sp>
        <p:nvSpPr>
          <p:cNvPr id="23" name="Rectangle 22">
            <a:extLst>
              <a:ext uri="{FF2B5EF4-FFF2-40B4-BE49-F238E27FC236}">
                <a16:creationId xmlns:a16="http://schemas.microsoft.com/office/drawing/2014/main" id="{E6C610ED-CF1E-7A46-8256-B73E250FB1DA}"/>
              </a:ext>
            </a:extLst>
          </p:cNvPr>
          <p:cNvSpPr/>
          <p:nvPr/>
        </p:nvSpPr>
        <p:spPr>
          <a:xfrm>
            <a:off x="5733748" y="5217845"/>
            <a:ext cx="3432350" cy="707886"/>
          </a:xfrm>
          <a:prstGeom prst="rect">
            <a:avLst/>
          </a:prstGeom>
        </p:spPr>
        <p:txBody>
          <a:bodyPr wrap="none">
            <a:spAutoFit/>
          </a:bodyPr>
          <a:lstStyle/>
          <a:p>
            <a:pPr algn="ctr"/>
            <a:r>
              <a:rPr lang="en-US" altLang="zh-CN" sz="2000" b="1" dirty="0">
                <a:latin typeface="+mj-lt"/>
                <a:ea typeface="宋体" panose="02010600030101010101" pitchFamily="2" charset="-122"/>
                <a:cs typeface="Times New Roman" panose="02020603050405020304" pitchFamily="18" charset="0"/>
              </a:rPr>
              <a:t>Matrix</a:t>
            </a:r>
            <a:r>
              <a:rPr lang="zh-CN" altLang="en-US" sz="2000" b="1" dirty="0">
                <a:latin typeface="+mj-lt"/>
                <a:ea typeface="宋体" panose="02010600030101010101" pitchFamily="2" charset="-122"/>
                <a:cs typeface="Times New Roman" panose="02020603050405020304" pitchFamily="18" charset="0"/>
              </a:rPr>
              <a:t> </a:t>
            </a:r>
            <a:r>
              <a:rPr lang="en-US" altLang="zh-CN" sz="2000" b="1" i="1" dirty="0">
                <a:latin typeface="+mj-lt"/>
                <a:ea typeface="宋体" panose="02010600030101010101" pitchFamily="2" charset="-122"/>
                <a:cs typeface="Times New Roman" panose="02020603050405020304" pitchFamily="18" charset="0"/>
              </a:rPr>
              <a:t>Kr</a:t>
            </a:r>
            <a:r>
              <a:rPr lang="zh-CN" altLang="en-US" sz="2000" b="1" i="1" dirty="0">
                <a:latin typeface="+mj-lt"/>
                <a:ea typeface="宋体" panose="02010600030101010101" pitchFamily="2" charset="-122"/>
                <a:cs typeface="Times New Roman" panose="02020603050405020304" pitchFamily="18" charset="0"/>
              </a:rPr>
              <a:t> </a:t>
            </a:r>
            <a:r>
              <a:rPr lang="en-US" altLang="zh-CN" sz="2000" b="1" dirty="0">
                <a:latin typeface="+mj-lt"/>
                <a:ea typeface="宋体" panose="02010600030101010101" pitchFamily="2" charset="-122"/>
                <a:cs typeface="Times New Roman" panose="02020603050405020304" pitchFamily="18" charset="0"/>
              </a:rPr>
              <a:t>to</a:t>
            </a:r>
            <a:r>
              <a:rPr lang="zh-CN" altLang="en-US" sz="2000" b="1" dirty="0">
                <a:latin typeface="+mj-lt"/>
                <a:ea typeface="宋体" panose="02010600030101010101" pitchFamily="2" charset="-122"/>
                <a:cs typeface="Times New Roman" panose="02020603050405020304" pitchFamily="18" charset="0"/>
              </a:rPr>
              <a:t> </a:t>
            </a:r>
            <a:r>
              <a:rPr lang="en-US" altLang="zh-CN" sz="2000" b="1" dirty="0">
                <a:latin typeface="+mj-lt"/>
                <a:ea typeface="宋体" panose="02010600030101010101" pitchFamily="2" charset="-122"/>
                <a:cs typeface="Times New Roman" panose="02020603050405020304" pitchFamily="18" charset="0"/>
              </a:rPr>
              <a:t>Fracture</a:t>
            </a:r>
            <a:r>
              <a:rPr lang="zh-CN" altLang="en-US" sz="2000" b="1" dirty="0">
                <a:latin typeface="+mj-lt"/>
                <a:ea typeface="宋体" panose="02010600030101010101" pitchFamily="2" charset="-122"/>
                <a:cs typeface="Times New Roman" panose="02020603050405020304" pitchFamily="18" charset="0"/>
              </a:rPr>
              <a:t> </a:t>
            </a:r>
            <a:r>
              <a:rPr lang="en-US" altLang="zh-CN" sz="2000" b="1" i="1" dirty="0">
                <a:latin typeface="+mj-lt"/>
                <a:ea typeface="宋体" panose="02010600030101010101" pitchFamily="2" charset="-122"/>
                <a:cs typeface="Times New Roman" panose="02020603050405020304" pitchFamily="18" charset="0"/>
              </a:rPr>
              <a:t>Kr</a:t>
            </a:r>
            <a:endParaRPr lang="en-US" altLang="zh-CN" sz="2000" b="1" dirty="0">
              <a:latin typeface="+mj-lt"/>
              <a:ea typeface="宋体" panose="02010600030101010101" pitchFamily="2" charset="-122"/>
              <a:cs typeface="Times New Roman" panose="02020603050405020304" pitchFamily="18" charset="0"/>
            </a:endParaRPr>
          </a:p>
          <a:p>
            <a:pPr algn="ctr"/>
            <a:r>
              <a:rPr lang="en-US" altLang="zh-CN" sz="2000" b="1" dirty="0">
                <a:latin typeface="+mj-lt"/>
                <a:ea typeface="宋体" panose="02010600030101010101" pitchFamily="2" charset="-122"/>
                <a:cs typeface="Times New Roman" panose="02020603050405020304" pitchFamily="18" charset="0"/>
              </a:rPr>
              <a:t>Field</a:t>
            </a:r>
            <a:r>
              <a:rPr lang="zh-CN" altLang="en-US" sz="2000" b="1" dirty="0">
                <a:latin typeface="+mj-lt"/>
                <a:ea typeface="宋体" panose="02010600030101010101" pitchFamily="2" charset="-122"/>
                <a:cs typeface="Times New Roman" panose="02020603050405020304" pitchFamily="18" charset="0"/>
              </a:rPr>
              <a:t> </a:t>
            </a:r>
            <a:r>
              <a:rPr lang="en-US" altLang="zh-CN" sz="2000" b="1" dirty="0">
                <a:latin typeface="+mj-lt"/>
                <a:ea typeface="宋体" panose="02010600030101010101" pitchFamily="2" charset="-122"/>
                <a:cs typeface="Times New Roman" panose="02020603050405020304" pitchFamily="18" charset="0"/>
              </a:rPr>
              <a:t>observation</a:t>
            </a:r>
            <a:r>
              <a:rPr lang="zh-CN" altLang="en-US" sz="2000" b="1" dirty="0">
                <a:latin typeface="+mj-lt"/>
                <a:ea typeface="宋体" panose="02010600030101010101" pitchFamily="2" charset="-122"/>
                <a:cs typeface="Times New Roman" panose="02020603050405020304" pitchFamily="18" charset="0"/>
              </a:rPr>
              <a:t> </a:t>
            </a:r>
            <a:r>
              <a:rPr lang="en-US" altLang="zh-CN" sz="2000" b="1" dirty="0">
                <a:latin typeface="+mj-lt"/>
                <a:ea typeface="宋体" panose="02010600030101010101" pitchFamily="2" charset="-122"/>
                <a:cs typeface="Times New Roman" panose="02020603050405020304" pitchFamily="18" charset="0"/>
              </a:rPr>
              <a:t>matched</a:t>
            </a:r>
            <a:endParaRPr lang="en-US" sz="2000" b="1" dirty="0">
              <a:latin typeface="+mj-lt"/>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CA9C083E-87EE-7748-8EDC-8C4E49E4D9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7213" y="5891213"/>
            <a:ext cx="812800" cy="812800"/>
          </a:xfrm>
          <a:prstGeom prst="rect">
            <a:avLst/>
          </a:prstGeom>
        </p:spPr>
      </p:pic>
    </p:spTree>
    <p:extLst>
      <p:ext uri="{BB962C8B-B14F-4D97-AF65-F5344CB8AC3E}">
        <p14:creationId xmlns:p14="http://schemas.microsoft.com/office/powerpoint/2010/main" val="287578003"/>
      </p:ext>
    </p:extLst>
  </p:cSld>
  <p:clrMapOvr>
    <a:masterClrMapping/>
  </p:clrMapOvr>
  <mc:AlternateContent xmlns:mc="http://schemas.openxmlformats.org/markup-compatibility/2006" xmlns:p14="http://schemas.microsoft.com/office/powerpoint/2010/main">
    <mc:Choice Requires="p14">
      <p:transition spd="slow" p14:dur="2000" advTm="140133"/>
    </mc:Choice>
    <mc:Fallback xmlns="">
      <p:transition spd="slow" advTm="140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7"/>
                </p:tgtEl>
              </p:cMediaNode>
            </p:audio>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11</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2688356" cy="523220"/>
          </a:xfrm>
          <a:prstGeom prst="rect">
            <a:avLst/>
          </a:prstGeom>
        </p:spPr>
        <p:txBody>
          <a:bodyPr wrap="none">
            <a:spAutoFit/>
          </a:bodyPr>
          <a:lstStyle/>
          <a:p>
            <a:r>
              <a:rPr lang="en-US" sz="2800" b="1" dirty="0">
                <a:solidFill>
                  <a:srgbClr val="000000"/>
                </a:solidFill>
                <a:latin typeface="Arial Rounded MT Bold"/>
                <a:cs typeface="Arial Rounded MT Bold"/>
              </a:rPr>
              <a:t>Results/Status</a:t>
            </a:r>
          </a:p>
        </p:txBody>
      </p:sp>
      <p:sp>
        <p:nvSpPr>
          <p:cNvPr id="18" name="TextBox 17">
            <a:extLst>
              <a:ext uri="{FF2B5EF4-FFF2-40B4-BE49-F238E27FC236}">
                <a16:creationId xmlns:a16="http://schemas.microsoft.com/office/drawing/2014/main" id="{8D3CB475-607D-1A41-8EDD-6690C61A19A6}"/>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6" name="Rectangle 2">
            <a:extLst>
              <a:ext uri="{FF2B5EF4-FFF2-40B4-BE49-F238E27FC236}">
                <a16:creationId xmlns:a16="http://schemas.microsoft.com/office/drawing/2014/main" id="{54E3EE23-D66A-F741-B538-456635DF6CC8}"/>
              </a:ext>
            </a:extLst>
          </p:cNvPr>
          <p:cNvSpPr>
            <a:spLocks noChangeArrowheads="1"/>
          </p:cNvSpPr>
          <p:nvPr/>
        </p:nvSpPr>
        <p:spPr bwMode="auto">
          <a:xfrm>
            <a:off x="313389" y="16693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74" descr="page21image17219792">
            <a:extLst>
              <a:ext uri="{FF2B5EF4-FFF2-40B4-BE49-F238E27FC236}">
                <a16:creationId xmlns:a16="http://schemas.microsoft.com/office/drawing/2014/main" id="{6CC8F03C-5966-E34F-A7EF-B49611EA6AC7}"/>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120380" y="2300347"/>
            <a:ext cx="7459518" cy="32532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69E0D1B-CC37-F941-B294-F1B1B0434369}"/>
              </a:ext>
            </a:extLst>
          </p:cNvPr>
          <p:cNvSpPr/>
          <p:nvPr/>
        </p:nvSpPr>
        <p:spPr>
          <a:xfrm>
            <a:off x="1120380" y="5684276"/>
            <a:ext cx="7640356" cy="338554"/>
          </a:xfrm>
          <a:prstGeom prst="rect">
            <a:avLst/>
          </a:prstGeom>
        </p:spPr>
        <p:txBody>
          <a:bodyPr wrap="square">
            <a:spAutoFit/>
          </a:bodyPr>
          <a:lstStyle/>
          <a:p>
            <a:pPr algn="ctr"/>
            <a:r>
              <a:rPr lang="en-US" sz="1600" dirty="0">
                <a:latin typeface="+mj-lt"/>
                <a:ea typeface="Times New Roman" panose="02020603050405020304" pitchFamily="18" charset="0"/>
              </a:rPr>
              <a:t>Comparison of recovery factors among three representative cases</a:t>
            </a:r>
            <a:r>
              <a:rPr lang="en-US" sz="1600" dirty="0">
                <a:latin typeface="+mj-lt"/>
              </a:rPr>
              <a:t> </a:t>
            </a:r>
          </a:p>
        </p:txBody>
      </p:sp>
      <p:sp>
        <p:nvSpPr>
          <p:cNvPr id="9" name="Rectangle 8">
            <a:extLst>
              <a:ext uri="{FF2B5EF4-FFF2-40B4-BE49-F238E27FC236}">
                <a16:creationId xmlns:a16="http://schemas.microsoft.com/office/drawing/2014/main" id="{8DE4FE8B-61A2-8D46-A3A1-DE453C03AEBA}"/>
              </a:ext>
            </a:extLst>
          </p:cNvPr>
          <p:cNvSpPr/>
          <p:nvPr/>
        </p:nvSpPr>
        <p:spPr>
          <a:xfrm>
            <a:off x="260372" y="884303"/>
            <a:ext cx="8500364" cy="1200329"/>
          </a:xfrm>
          <a:prstGeom prst="rect">
            <a:avLst/>
          </a:prstGeom>
        </p:spPr>
        <p:txBody>
          <a:bodyPr wrap="square">
            <a:spAutoFit/>
          </a:bodyPr>
          <a:lstStyle/>
          <a:p>
            <a:pPr marL="342900" marR="0" indent="-342900" algn="just">
              <a:spcBef>
                <a:spcPts val="0"/>
              </a:spcBef>
              <a:spcAft>
                <a:spcPts val="0"/>
              </a:spcAft>
              <a:buFont typeface="Arial" panose="020B0604020202020204" pitchFamily="34" charset="0"/>
              <a:buChar char="•"/>
            </a:pPr>
            <a:r>
              <a:rPr lang="en-US" altLang="zh-CN" sz="1800" dirty="0">
                <a:latin typeface="+mj-lt"/>
                <a:ea typeface="Times New Roman" panose="02020603050405020304" pitchFamily="18" charset="0"/>
              </a:rPr>
              <a:t>I</a:t>
            </a:r>
            <a:r>
              <a:rPr lang="en-US" sz="1800" dirty="0">
                <a:latin typeface="+mj-lt"/>
                <a:ea typeface="Times New Roman" panose="02020603050405020304" pitchFamily="18" charset="0"/>
              </a:rPr>
              <a:t>mproved oil RF from 7.96% of depletion to 12.16% after six cycles of CO2 huff-n-puff</a:t>
            </a:r>
          </a:p>
          <a:p>
            <a:pPr marL="342900" marR="0" indent="-342900" algn="just">
              <a:spcBef>
                <a:spcPts val="0"/>
              </a:spcBef>
              <a:spcAft>
                <a:spcPts val="0"/>
              </a:spcAft>
              <a:buFont typeface="Arial" panose="020B0604020202020204" pitchFamily="34" charset="0"/>
              <a:buChar char="•"/>
            </a:pPr>
            <a:r>
              <a:rPr lang="en-US" sz="1800" dirty="0">
                <a:latin typeface="+mj-lt"/>
                <a:ea typeface="Times New Roman" panose="02020603050405020304" pitchFamily="18" charset="0"/>
              </a:rPr>
              <a:t>Improvement factor 1.53 which matches the published results of gas EOR in unconventional reservoirs. </a:t>
            </a:r>
          </a:p>
        </p:txBody>
      </p:sp>
      <p:pic>
        <p:nvPicPr>
          <p:cNvPr id="11" name="Audio 10">
            <a:hlinkClick r:id="" action="ppaction://media"/>
            <a:extLst>
              <a:ext uri="{FF2B5EF4-FFF2-40B4-BE49-F238E27FC236}">
                <a16:creationId xmlns:a16="http://schemas.microsoft.com/office/drawing/2014/main" id="{2914FADD-792A-824B-A15C-E416AB9120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7213" y="5891213"/>
            <a:ext cx="812800" cy="812800"/>
          </a:xfrm>
          <a:prstGeom prst="rect">
            <a:avLst/>
          </a:prstGeom>
        </p:spPr>
      </p:pic>
    </p:spTree>
    <p:extLst>
      <p:ext uri="{BB962C8B-B14F-4D97-AF65-F5344CB8AC3E}">
        <p14:creationId xmlns:p14="http://schemas.microsoft.com/office/powerpoint/2010/main" val="1888704044"/>
      </p:ext>
    </p:extLst>
  </p:cSld>
  <p:clrMapOvr>
    <a:masterClrMapping/>
  </p:clrMapOvr>
  <mc:AlternateContent xmlns:mc="http://schemas.openxmlformats.org/markup-compatibility/2006" xmlns:p14="http://schemas.microsoft.com/office/powerpoint/2010/main">
    <mc:Choice Requires="p14">
      <p:transition spd="slow" p14:dur="2000" advTm="37793"/>
    </mc:Choice>
    <mc:Fallback xmlns="">
      <p:transition spd="slow" advTm="37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12</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1842171" cy="523220"/>
          </a:xfrm>
          <a:prstGeom prst="rect">
            <a:avLst/>
          </a:prstGeom>
        </p:spPr>
        <p:txBody>
          <a:bodyPr wrap="none">
            <a:spAutoFit/>
          </a:bodyPr>
          <a:lstStyle/>
          <a:p>
            <a:r>
              <a:rPr lang="en-US" altLang="zh-CN" sz="2800" b="1" dirty="0">
                <a:solidFill>
                  <a:srgbClr val="000000"/>
                </a:solidFill>
                <a:latin typeface="Arial Rounded MT Bold"/>
                <a:cs typeface="Arial Rounded MT Bold"/>
              </a:rPr>
              <a:t>Summary</a:t>
            </a:r>
            <a:endParaRPr lang="en-US" sz="2800" b="1" dirty="0">
              <a:solidFill>
                <a:srgbClr val="000000"/>
              </a:solidFill>
              <a:latin typeface="Arial Rounded MT Bold"/>
              <a:cs typeface="Arial Rounded MT Bold"/>
            </a:endParaRPr>
          </a:p>
        </p:txBody>
      </p:sp>
      <p:sp>
        <p:nvSpPr>
          <p:cNvPr id="18" name="TextBox 17">
            <a:extLst>
              <a:ext uri="{FF2B5EF4-FFF2-40B4-BE49-F238E27FC236}">
                <a16:creationId xmlns:a16="http://schemas.microsoft.com/office/drawing/2014/main" id="{8D3CB475-607D-1A41-8EDD-6690C61A19A6}"/>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6" name="Rectangle 5">
            <a:extLst>
              <a:ext uri="{FF2B5EF4-FFF2-40B4-BE49-F238E27FC236}">
                <a16:creationId xmlns:a16="http://schemas.microsoft.com/office/drawing/2014/main" id="{30445B0A-C0A3-1D48-A602-B3EE8F8009C5}"/>
              </a:ext>
            </a:extLst>
          </p:cNvPr>
          <p:cNvSpPr/>
          <p:nvPr/>
        </p:nvSpPr>
        <p:spPr>
          <a:xfrm>
            <a:off x="134088" y="1142824"/>
            <a:ext cx="8548402" cy="1015663"/>
          </a:xfrm>
          <a:prstGeom prst="rect">
            <a:avLst/>
          </a:prstGeom>
        </p:spPr>
        <p:txBody>
          <a:bodyPr wrap="square">
            <a:spAutoFit/>
          </a:bodyPr>
          <a:lstStyle/>
          <a:p>
            <a:pPr marL="342900" indent="-342900" algn="just">
              <a:buFont typeface="Arial" panose="020B0604020202020204" pitchFamily="34" charset="0"/>
              <a:buChar char="•"/>
            </a:pPr>
            <a:r>
              <a:rPr lang="en-US" sz="2000" dirty="0">
                <a:latin typeface="+mn-lt"/>
                <a:ea typeface="Times New Roman" panose="02020603050405020304" pitchFamily="18" charset="0"/>
              </a:rPr>
              <a:t>A compositional modeling framework was established and implemented to investigate the reasons </a:t>
            </a:r>
            <a:r>
              <a:rPr lang="en-US" altLang="zh-CN" sz="2000" dirty="0">
                <a:latin typeface="+mn-lt"/>
                <a:ea typeface="Times New Roman" panose="02020603050405020304" pitchFamily="18" charset="0"/>
              </a:rPr>
              <a:t>and</a:t>
            </a:r>
            <a:r>
              <a:rPr lang="zh-CN" altLang="en-US" sz="2000" dirty="0">
                <a:latin typeface="+mn-lt"/>
                <a:ea typeface="Times New Roman" panose="02020603050405020304" pitchFamily="18" charset="0"/>
              </a:rPr>
              <a:t> </a:t>
            </a:r>
            <a:r>
              <a:rPr lang="en-US" sz="2000" dirty="0">
                <a:latin typeface="+mn-lt"/>
                <a:ea typeface="Times New Roman" panose="02020603050405020304" pitchFamily="18" charset="0"/>
              </a:rPr>
              <a:t>the impact of the excessive water production during CO</a:t>
            </a:r>
            <a:r>
              <a:rPr lang="en-US" sz="2000" baseline="-25000" dirty="0">
                <a:latin typeface="+mn-lt"/>
                <a:ea typeface="Times New Roman" panose="02020603050405020304" pitchFamily="18" charset="0"/>
              </a:rPr>
              <a:t>2</a:t>
            </a:r>
            <a:r>
              <a:rPr lang="en-US" sz="2000" dirty="0">
                <a:latin typeface="+mn-lt"/>
                <a:ea typeface="Times New Roman" panose="02020603050405020304" pitchFamily="18" charset="0"/>
              </a:rPr>
              <a:t> huff-n-puff in tight oil reservoirs. </a:t>
            </a:r>
            <a:endParaRPr lang="en-US" sz="2000" dirty="0">
              <a:latin typeface="+mn-lt"/>
            </a:endParaRPr>
          </a:p>
        </p:txBody>
      </p:sp>
      <p:sp>
        <p:nvSpPr>
          <p:cNvPr id="7" name="Rectangle 6">
            <a:extLst>
              <a:ext uri="{FF2B5EF4-FFF2-40B4-BE49-F238E27FC236}">
                <a16:creationId xmlns:a16="http://schemas.microsoft.com/office/drawing/2014/main" id="{5AC21BCA-AF8B-EB44-9381-29D4D8501915}"/>
              </a:ext>
            </a:extLst>
          </p:cNvPr>
          <p:cNvSpPr/>
          <p:nvPr/>
        </p:nvSpPr>
        <p:spPr>
          <a:xfrm>
            <a:off x="134088" y="2690038"/>
            <a:ext cx="8699413" cy="1015663"/>
          </a:xfrm>
          <a:prstGeom prst="rect">
            <a:avLst/>
          </a:prstGeom>
        </p:spPr>
        <p:txBody>
          <a:bodyPr wrap="square">
            <a:spAutoFit/>
          </a:bodyPr>
          <a:lstStyle/>
          <a:p>
            <a:pPr marL="342900" indent="-342900" algn="just">
              <a:buFont typeface="Arial" panose="020B0604020202020204" pitchFamily="34" charset="0"/>
              <a:buChar char="•"/>
            </a:pPr>
            <a:r>
              <a:rPr lang="en-US" sz="2000" dirty="0">
                <a:latin typeface="+mn-lt"/>
              </a:rPr>
              <a:t>Fluid PVT and lab-scale model were established and tuned to match the experimental data</a:t>
            </a:r>
            <a:r>
              <a:rPr lang="en-US" altLang="zh-CN" sz="2000" dirty="0">
                <a:latin typeface="+mn-lt"/>
              </a:rPr>
              <a:t>.</a:t>
            </a:r>
            <a:r>
              <a:rPr lang="zh-CN" altLang="en-US" sz="2000" dirty="0">
                <a:latin typeface="+mn-lt"/>
              </a:rPr>
              <a:t> </a:t>
            </a:r>
            <a:r>
              <a:rPr lang="en-US" sz="2000" dirty="0">
                <a:latin typeface="+mn-lt"/>
              </a:rPr>
              <a:t>A half-stage model of five fractures representing a typical well design was then simulated as the base case</a:t>
            </a:r>
            <a:r>
              <a:rPr lang="en-US" altLang="zh-CN" sz="2000" dirty="0">
                <a:latin typeface="+mn-lt"/>
              </a:rPr>
              <a:t>.</a:t>
            </a:r>
            <a:endParaRPr lang="en-US" sz="2000" dirty="0">
              <a:latin typeface="+mn-lt"/>
            </a:endParaRPr>
          </a:p>
        </p:txBody>
      </p:sp>
      <p:sp>
        <p:nvSpPr>
          <p:cNvPr id="8" name="Rectangle 7">
            <a:extLst>
              <a:ext uri="{FF2B5EF4-FFF2-40B4-BE49-F238E27FC236}">
                <a16:creationId xmlns:a16="http://schemas.microsoft.com/office/drawing/2014/main" id="{37D866A6-5AF1-9140-850C-07C668B4ABFF}"/>
              </a:ext>
            </a:extLst>
          </p:cNvPr>
          <p:cNvSpPr/>
          <p:nvPr/>
        </p:nvSpPr>
        <p:spPr>
          <a:xfrm>
            <a:off x="172249" y="4147731"/>
            <a:ext cx="8774102" cy="1323439"/>
          </a:xfrm>
          <a:prstGeom prst="rect">
            <a:avLst/>
          </a:prstGeom>
        </p:spPr>
        <p:txBody>
          <a:bodyPr wrap="square">
            <a:spAutoFit/>
          </a:bodyPr>
          <a:lstStyle/>
          <a:p>
            <a:pPr marL="342900" indent="-342900" algn="just">
              <a:buFont typeface="Arial" panose="020B0604020202020204" pitchFamily="34" charset="0"/>
              <a:buChar char="•"/>
            </a:pPr>
            <a:r>
              <a:rPr lang="en-US" altLang="zh-CN" sz="2000" dirty="0">
                <a:latin typeface="+mn-lt"/>
                <a:ea typeface="TimesNewRomanPSMT"/>
                <a:cs typeface="Times New Roman" panose="02020603050405020304" pitchFamily="18" charset="0"/>
              </a:rPr>
              <a:t>U</a:t>
            </a:r>
            <a:r>
              <a:rPr lang="en-US" altLang="en-US" sz="2000" dirty="0">
                <a:latin typeface="+mn-lt"/>
                <a:ea typeface="TimesNewRomanPSMT"/>
                <a:cs typeface="Times New Roman" panose="02020603050405020304" pitchFamily="18" charset="0"/>
              </a:rPr>
              <a:t>nderestimation of </a:t>
            </a:r>
            <a:r>
              <a:rPr lang="en-US" altLang="zh-CN" sz="2000" i="1" dirty="0" err="1">
                <a:latin typeface="+mn-lt"/>
                <a:ea typeface="TimesNewRomanPSMT"/>
                <a:cs typeface="Times New Roman" panose="02020603050405020304" pitchFamily="18" charset="0"/>
              </a:rPr>
              <a:t>Swi</a:t>
            </a:r>
            <a:r>
              <a:rPr lang="en-US" altLang="en-US" sz="2000" dirty="0">
                <a:latin typeface="+mn-lt"/>
                <a:ea typeface="TimesNewRomanPSMT"/>
                <a:cs typeface="Times New Roman" panose="02020603050405020304" pitchFamily="18" charset="0"/>
              </a:rPr>
              <a:t>, IFT-dependent </a:t>
            </a:r>
            <a:r>
              <a:rPr lang="en-US" altLang="zh-CN" sz="2000" i="1" dirty="0">
                <a:latin typeface="+mn-lt"/>
                <a:ea typeface="TimesNewRomanPSMT"/>
                <a:cs typeface="Times New Roman" panose="02020603050405020304" pitchFamily="18" charset="0"/>
              </a:rPr>
              <a:t>Kr</a:t>
            </a:r>
            <a:r>
              <a:rPr lang="en-US" altLang="en-US" sz="2000" dirty="0">
                <a:latin typeface="+mn-lt"/>
                <a:ea typeface="TimesNewRomanPSMT"/>
                <a:cs typeface="Times New Roman" panose="02020603050405020304" pitchFamily="18" charset="0"/>
              </a:rPr>
              <a:t>, reactivation of water-bearing layers, and re-opening of </a:t>
            </a:r>
            <a:r>
              <a:rPr lang="en-US" altLang="zh-CN" sz="2000" dirty="0">
                <a:latin typeface="+mn-lt"/>
                <a:ea typeface="TimesNewRomanPSMT"/>
                <a:cs typeface="Times New Roman" panose="02020603050405020304" pitchFamily="18" charset="0"/>
              </a:rPr>
              <a:t>un-</a:t>
            </a:r>
            <a:r>
              <a:rPr lang="en-US" altLang="en-US" sz="2000" dirty="0">
                <a:latin typeface="+mn-lt"/>
                <a:ea typeface="TimesNewRomanPSMT"/>
                <a:cs typeface="Times New Roman" panose="02020603050405020304" pitchFamily="18" charset="0"/>
              </a:rPr>
              <a:t>propped </a:t>
            </a:r>
            <a:r>
              <a:rPr lang="en-US" altLang="zh-CN" sz="2000" dirty="0">
                <a:latin typeface="+mn-lt"/>
                <a:ea typeface="TimesNewRomanPSMT"/>
                <a:cs typeface="Times New Roman" panose="02020603050405020304" pitchFamily="18" charset="0"/>
              </a:rPr>
              <a:t>HF</a:t>
            </a:r>
            <a:r>
              <a:rPr lang="zh-CN" altLang="en-US" sz="2000" dirty="0">
                <a:latin typeface="+mn-lt"/>
                <a:ea typeface="TimesNewRomanPSMT"/>
                <a:cs typeface="Times New Roman" panose="02020603050405020304" pitchFamily="18" charset="0"/>
              </a:rPr>
              <a:t> </a:t>
            </a:r>
            <a:r>
              <a:rPr lang="en-US" altLang="en-US" sz="2000" dirty="0">
                <a:latin typeface="+mn-lt"/>
                <a:ea typeface="TimesNewRomanPSMT"/>
                <a:cs typeface="Times New Roman" panose="02020603050405020304" pitchFamily="18" charset="0"/>
              </a:rPr>
              <a:t>on water-cut were all simulated. </a:t>
            </a:r>
            <a:r>
              <a:rPr lang="en-US" sz="2000" dirty="0">
                <a:latin typeface="+mn-lt"/>
                <a:ea typeface="Times New Roman" panose="02020603050405020304" pitchFamily="18" charset="0"/>
              </a:rPr>
              <a:t>Our sensitivity studies based on simulation identified the re-opening of </a:t>
            </a:r>
            <a:r>
              <a:rPr lang="en-US" sz="2000" dirty="0">
                <a:latin typeface="+mn-lt"/>
              </a:rPr>
              <a:t>unpropped</a:t>
            </a:r>
            <a:r>
              <a:rPr lang="en-US" sz="2000" dirty="0">
                <a:latin typeface="+mn-lt"/>
                <a:ea typeface="Times New Roman" panose="02020603050405020304" pitchFamily="18" charset="0"/>
              </a:rPr>
              <a:t> hydraulic fractures as the most plausible cause. </a:t>
            </a:r>
            <a:endParaRPr lang="en-US" sz="2000" dirty="0">
              <a:latin typeface="+mn-lt"/>
            </a:endParaRPr>
          </a:p>
        </p:txBody>
      </p:sp>
      <p:pic>
        <p:nvPicPr>
          <p:cNvPr id="11" name="Audio 10">
            <a:hlinkClick r:id="" action="ppaction://media"/>
            <a:extLst>
              <a:ext uri="{FF2B5EF4-FFF2-40B4-BE49-F238E27FC236}">
                <a16:creationId xmlns:a16="http://schemas.microsoft.com/office/drawing/2014/main" id="{45F618D0-5819-7946-81C7-4A094D3B81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7213" y="5891213"/>
            <a:ext cx="812800" cy="812800"/>
          </a:xfrm>
          <a:prstGeom prst="rect">
            <a:avLst/>
          </a:prstGeom>
        </p:spPr>
      </p:pic>
    </p:spTree>
    <p:extLst>
      <p:ext uri="{BB962C8B-B14F-4D97-AF65-F5344CB8AC3E}">
        <p14:creationId xmlns:p14="http://schemas.microsoft.com/office/powerpoint/2010/main" val="3622960693"/>
      </p:ext>
    </p:extLst>
  </p:cSld>
  <p:clrMapOvr>
    <a:masterClrMapping/>
  </p:clrMapOvr>
  <mc:AlternateContent xmlns:mc="http://schemas.openxmlformats.org/markup-compatibility/2006" xmlns:p14="http://schemas.microsoft.com/office/powerpoint/2010/main">
    <mc:Choice Requires="p14">
      <p:transition spd="slow" p14:dur="2000" advTm="63578"/>
    </mc:Choice>
    <mc:Fallback xmlns="">
      <p:transition spd="slow" advTm="63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167217" y="1000316"/>
            <a:ext cx="0" cy="369569"/>
          </a:xfrm>
          <a:custGeom>
            <a:avLst/>
            <a:gdLst/>
            <a:ahLst/>
            <a:cxnLst/>
            <a:rect l="l" t="t" r="r" b="b"/>
            <a:pathLst>
              <a:path h="492759">
                <a:moveTo>
                  <a:pt x="0" y="0"/>
                </a:moveTo>
                <a:lnTo>
                  <a:pt x="0" y="492506"/>
                </a:lnTo>
              </a:path>
            </a:pathLst>
          </a:custGeom>
          <a:ln w="38100">
            <a:solidFill>
              <a:srgbClr val="FFFFFF"/>
            </a:solidFill>
          </a:ln>
        </p:spPr>
        <p:txBody>
          <a:bodyPr wrap="square" lIns="0" tIns="0" rIns="0" bIns="0" rtlCol="0"/>
          <a:lstStyle/>
          <a:p>
            <a:endParaRPr sz="1800"/>
          </a:p>
        </p:txBody>
      </p:sp>
      <p:sp>
        <p:nvSpPr>
          <p:cNvPr id="5" name="object 5"/>
          <p:cNvSpPr txBox="1"/>
          <p:nvPr/>
        </p:nvSpPr>
        <p:spPr>
          <a:xfrm>
            <a:off x="8702706" y="1000791"/>
            <a:ext cx="218123" cy="240931"/>
          </a:xfrm>
          <a:prstGeom prst="rect">
            <a:avLst/>
          </a:prstGeom>
        </p:spPr>
        <p:txBody>
          <a:bodyPr vert="horz" wrap="square" lIns="0" tIns="10001" rIns="0" bIns="0" rtlCol="0">
            <a:spAutoFit/>
          </a:bodyPr>
          <a:lstStyle/>
          <a:p>
            <a:pPr marL="9525">
              <a:spcBef>
                <a:spcPts val="79"/>
              </a:spcBef>
            </a:pPr>
            <a:r>
              <a:rPr sz="1500" b="1" spc="-56" dirty="0">
                <a:solidFill>
                  <a:srgbClr val="FFFFFF"/>
                </a:solidFill>
                <a:latin typeface="Arial"/>
                <a:cs typeface="Arial"/>
              </a:rPr>
              <a:t>18</a:t>
            </a:r>
            <a:endParaRPr sz="1500">
              <a:latin typeface="Arial"/>
              <a:cs typeface="Arial"/>
            </a:endParaRPr>
          </a:p>
        </p:txBody>
      </p:sp>
      <p:sp>
        <p:nvSpPr>
          <p:cNvPr id="21" name="Rectangle 20">
            <a:extLst>
              <a:ext uri="{FF2B5EF4-FFF2-40B4-BE49-F238E27FC236}">
                <a16:creationId xmlns:a16="http://schemas.microsoft.com/office/drawing/2014/main" id="{08B6E8BB-45F9-4C66-8EA5-DA1468F1BA24}"/>
              </a:ext>
            </a:extLst>
          </p:cNvPr>
          <p:cNvSpPr/>
          <p:nvPr/>
        </p:nvSpPr>
        <p:spPr>
          <a:xfrm>
            <a:off x="7429500" y="912625"/>
            <a:ext cx="1657346" cy="859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12" descr="C:\CSM PE Department\Meetings and Conferences\ARMA\ARMA Student Chapter\ARMA Student Chapter\guggenheimFall.jpg">
            <a:extLst>
              <a:ext uri="{FF2B5EF4-FFF2-40B4-BE49-F238E27FC236}">
                <a16:creationId xmlns:a16="http://schemas.microsoft.com/office/drawing/2014/main" id="{25549DA8-FB1A-4546-B7F5-04ABD0289D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973"/>
            <a:ext cx="9144000" cy="2162563"/>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82855FF5-1737-49D6-BD61-55313F2D77F1}"/>
              </a:ext>
            </a:extLst>
          </p:cNvPr>
          <p:cNvSpPr/>
          <p:nvPr/>
        </p:nvSpPr>
        <p:spPr>
          <a:xfrm>
            <a:off x="2085975" y="3303079"/>
            <a:ext cx="4972049" cy="610552"/>
          </a:xfrm>
          <a:prstGeom prst="rect">
            <a:avLst/>
          </a:prstGeom>
        </p:spPr>
        <p:txBody>
          <a:bodyPr wrap="square">
            <a:spAutoFit/>
          </a:bodyPr>
          <a:lstStyle/>
          <a:p>
            <a:pPr marL="273844" marR="3810" algn="ctr">
              <a:lnSpc>
                <a:spcPct val="140700"/>
              </a:lnSpc>
              <a:spcBef>
                <a:spcPts val="510"/>
              </a:spcBef>
            </a:pPr>
            <a:r>
              <a:rPr lang="en-US" sz="2700" b="1" dirty="0">
                <a:ea typeface="DengXian" panose="02010600030101010101" pitchFamily="2" charset="-122"/>
                <a:cs typeface="Arial" panose="020B0604020202020204" pitchFamily="34" charset="0"/>
              </a:rPr>
              <a:t>Thank you! Questions?</a:t>
            </a:r>
          </a:p>
        </p:txBody>
      </p:sp>
      <p:sp>
        <p:nvSpPr>
          <p:cNvPr id="25" name="Slide Number Placeholder 3">
            <a:extLst>
              <a:ext uri="{FF2B5EF4-FFF2-40B4-BE49-F238E27FC236}">
                <a16:creationId xmlns:a16="http://schemas.microsoft.com/office/drawing/2014/main" id="{CFA349E9-3E15-4DC2-B048-86858CE4A1EE}"/>
              </a:ext>
            </a:extLst>
          </p:cNvPr>
          <p:cNvSpPr>
            <a:spLocks noGrp="1"/>
          </p:cNvSpPr>
          <p:nvPr>
            <p:ph type="sldNum" sz="quarter" idx="7"/>
          </p:nvPr>
        </p:nvSpPr>
        <p:spPr>
          <a:xfrm>
            <a:off x="6583680" y="5640706"/>
            <a:ext cx="2103120" cy="207749"/>
          </a:xfrm>
          <a:prstGeom prst="rect">
            <a:avLst/>
          </a:prstGeom>
        </p:spPr>
        <p:txBody>
          <a:bodyPr wrap="square" lIns="0" tIns="0" rIns="0" bIns="0">
            <a:spAutoFit/>
          </a:bodyPr>
          <a:lstStyle>
            <a:defPPr>
              <a:defRPr lang="en-US"/>
            </a:defPPr>
            <a:lvl1pPr marL="0" algn="r" defTabSz="685800" rtl="0" eaLnBrk="1" latinLnBrk="0" hangingPunct="1">
              <a:defRPr sz="1350" kern="1200">
                <a:solidFill>
                  <a:schemeClr val="tx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B6F15528-21DE-4FAA-801E-634DDDAF4B2B}" type="slidenum">
              <a:rPr lang="en-US" smtClean="0"/>
              <a:pPr/>
              <a:t>13</a:t>
            </a:fld>
            <a:endParaRPr lang="en-US" dirty="0">
              <a:solidFill>
                <a:schemeClr val="tx1"/>
              </a:solidFill>
            </a:endParaRPr>
          </a:p>
        </p:txBody>
      </p:sp>
      <p:sp>
        <p:nvSpPr>
          <p:cNvPr id="26" name="Rectangle 25">
            <a:extLst>
              <a:ext uri="{FF2B5EF4-FFF2-40B4-BE49-F238E27FC236}">
                <a16:creationId xmlns:a16="http://schemas.microsoft.com/office/drawing/2014/main" id="{EC883AA8-957F-4979-AF6C-79CDB08FFBF9}"/>
              </a:ext>
            </a:extLst>
          </p:cNvPr>
          <p:cNvSpPr/>
          <p:nvPr/>
        </p:nvSpPr>
        <p:spPr>
          <a:xfrm>
            <a:off x="1710053" y="4549240"/>
            <a:ext cx="6548120" cy="1906291"/>
          </a:xfrm>
          <a:prstGeom prst="rect">
            <a:avLst/>
          </a:prstGeom>
        </p:spPr>
        <p:txBody>
          <a:bodyPr wrap="square">
            <a:spAutoFit/>
          </a:bodyPr>
          <a:lstStyle/>
          <a:p>
            <a:pPr marL="273844" marR="3810">
              <a:lnSpc>
                <a:spcPct val="140700"/>
              </a:lnSpc>
              <a:spcBef>
                <a:spcPts val="510"/>
              </a:spcBef>
            </a:pPr>
            <a:r>
              <a:rPr lang="en-US" sz="2000" dirty="0">
                <a:cs typeface="Arial" panose="020B0604020202020204" pitchFamily="34" charset="0"/>
              </a:rPr>
              <a:t>For more, please contact: </a:t>
            </a:r>
            <a:r>
              <a:rPr lang="en-US" altLang="zh-CN" sz="2000" dirty="0">
                <a:cs typeface="Arial" panose="020B0604020202020204" pitchFamily="34" charset="0"/>
              </a:rPr>
              <a:t>chizhang1</a:t>
            </a:r>
            <a:r>
              <a:rPr lang="en-US" sz="2000" dirty="0">
                <a:cs typeface="Arial" panose="020B0604020202020204" pitchFamily="34" charset="0"/>
              </a:rPr>
              <a:t>@mines.edu</a:t>
            </a:r>
          </a:p>
          <a:p>
            <a:pPr marL="273844" marR="3810">
              <a:lnSpc>
                <a:spcPct val="140700"/>
              </a:lnSpc>
              <a:spcBef>
                <a:spcPts val="510"/>
              </a:spcBef>
            </a:pPr>
            <a:r>
              <a:rPr lang="en-US" sz="2000" dirty="0">
                <a:cs typeface="Arial" panose="020B0604020202020204" pitchFamily="34" charset="0"/>
              </a:rPr>
              <a:t>Or visit: </a:t>
            </a:r>
            <a:r>
              <a:rPr lang="en-US" sz="2000" dirty="0">
                <a:ea typeface="ＭＳ Ｐゴシック" pitchFamily="-110" charset="-128"/>
                <a:hlinkClick r:id="rId6">
                  <a:extLst>
                    <a:ext uri="{A12FA001-AC4F-418D-AE19-62706E023703}">
                      <ahyp:hlinkClr xmlns:ahyp="http://schemas.microsoft.com/office/drawing/2018/hyperlinkcolor" xmlns="" val="tx"/>
                    </a:ext>
                  </a:extLst>
                </a:hlinkClick>
              </a:rPr>
              <a:t>https://authors.elsevier.com/a/1b4IP_KxNwDWNN</a:t>
            </a:r>
            <a:endParaRPr lang="en-US" sz="2000" dirty="0">
              <a:ea typeface="ＭＳ Ｐゴシック" pitchFamily="-110" charset="-128"/>
            </a:endParaRPr>
          </a:p>
          <a:p>
            <a:pPr marL="273844" marR="3810">
              <a:lnSpc>
                <a:spcPct val="140700"/>
              </a:lnSpc>
              <a:spcBef>
                <a:spcPts val="510"/>
              </a:spcBef>
            </a:pPr>
            <a:endParaRPr lang="en-US" sz="2000" dirty="0">
              <a:cs typeface="Arial" panose="020B0604020202020204" pitchFamily="34" charset="0"/>
              <a:hlinkClick r:id="rId7">
                <a:extLst>
                  <a:ext uri="{A12FA001-AC4F-418D-AE19-62706E023703}">
                    <ahyp:hlinkClr xmlns:ahyp="http://schemas.microsoft.com/office/drawing/2018/hyperlinkcolor" xmlns="" val="tx"/>
                  </a:ext>
                </a:extLst>
              </a:hlinkClick>
            </a:endParaRPr>
          </a:p>
        </p:txBody>
      </p:sp>
      <p:sp>
        <p:nvSpPr>
          <p:cNvPr id="36" name="Rectangle 35">
            <a:extLst>
              <a:ext uri="{FF2B5EF4-FFF2-40B4-BE49-F238E27FC236}">
                <a16:creationId xmlns:a16="http://schemas.microsoft.com/office/drawing/2014/main" id="{1C063ECC-F0AC-BC49-BBB1-32F4A4342FEC}"/>
              </a:ext>
            </a:extLst>
          </p:cNvPr>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grpSp>
        <p:nvGrpSpPr>
          <p:cNvPr id="29" name="Group 28">
            <a:extLst>
              <a:ext uri="{FF2B5EF4-FFF2-40B4-BE49-F238E27FC236}">
                <a16:creationId xmlns:a16="http://schemas.microsoft.com/office/drawing/2014/main" id="{1B829ADA-EE3E-6A40-90A2-0A856B4C0FCF}"/>
              </a:ext>
            </a:extLst>
          </p:cNvPr>
          <p:cNvGrpSpPr>
            <a:grpSpLocks noChangeAspect="1"/>
          </p:cNvGrpSpPr>
          <p:nvPr/>
        </p:nvGrpSpPr>
        <p:grpSpPr>
          <a:xfrm>
            <a:off x="141396" y="6146400"/>
            <a:ext cx="763435" cy="609674"/>
            <a:chOff x="-32212" y="427945"/>
            <a:chExt cx="5134907" cy="4100706"/>
          </a:xfrm>
        </p:grpSpPr>
        <p:grpSp>
          <p:nvGrpSpPr>
            <p:cNvPr id="30" name="Group 29">
              <a:extLst>
                <a:ext uri="{FF2B5EF4-FFF2-40B4-BE49-F238E27FC236}">
                  <a16:creationId xmlns:a16="http://schemas.microsoft.com/office/drawing/2014/main" id="{52EBCBBD-7287-A74B-851B-CCDE687177EB}"/>
                </a:ext>
              </a:extLst>
            </p:cNvPr>
            <p:cNvGrpSpPr/>
            <p:nvPr/>
          </p:nvGrpSpPr>
          <p:grpSpPr>
            <a:xfrm>
              <a:off x="1124624" y="1927737"/>
              <a:ext cx="3978071" cy="2600914"/>
              <a:chOff x="918033" y="1927737"/>
              <a:chExt cx="3978071" cy="2600914"/>
            </a:xfrm>
          </p:grpSpPr>
          <p:sp>
            <p:nvSpPr>
              <p:cNvPr id="32" name="Isosceles Triangle 34">
                <a:extLst>
                  <a:ext uri="{FF2B5EF4-FFF2-40B4-BE49-F238E27FC236}">
                    <a16:creationId xmlns:a16="http://schemas.microsoft.com/office/drawing/2014/main" id="{996F5B6F-2391-B24C-9B85-48CC8CCC921D}"/>
                  </a:ext>
                </a:extLst>
              </p:cNvPr>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ight Triangle 32">
                <a:extLst>
                  <a:ext uri="{FF2B5EF4-FFF2-40B4-BE49-F238E27FC236}">
                    <a16:creationId xmlns:a16="http://schemas.microsoft.com/office/drawing/2014/main" id="{DBBFE12C-726D-4544-B3C2-97ACA79E2FBC}"/>
                  </a:ext>
                </a:extLst>
              </p:cNvPr>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Arc 30">
              <a:extLst>
                <a:ext uri="{FF2B5EF4-FFF2-40B4-BE49-F238E27FC236}">
                  <a16:creationId xmlns:a16="http://schemas.microsoft.com/office/drawing/2014/main" id="{0C600336-F435-0A41-8AE8-5651D0C67134}"/>
                </a:ext>
              </a:extLst>
            </p:cNvPr>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4" name="TextBox 33">
            <a:extLst>
              <a:ext uri="{FF2B5EF4-FFF2-40B4-BE49-F238E27FC236}">
                <a16:creationId xmlns:a16="http://schemas.microsoft.com/office/drawing/2014/main" id="{75C1EEFF-95D7-5440-8314-A996E8E0D0C4}"/>
              </a:ext>
            </a:extLst>
          </p:cNvPr>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5" name="TextBox 34">
            <a:extLst>
              <a:ext uri="{FF2B5EF4-FFF2-40B4-BE49-F238E27FC236}">
                <a16:creationId xmlns:a16="http://schemas.microsoft.com/office/drawing/2014/main" id="{932C8602-47E5-624E-BFE3-CACA79EBC79F}"/>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4" name="Audio 3">
            <a:hlinkClick r:id="" action="ppaction://media"/>
            <a:extLst>
              <a:ext uri="{FF2B5EF4-FFF2-40B4-BE49-F238E27FC236}">
                <a16:creationId xmlns:a16="http://schemas.microsoft.com/office/drawing/2014/main" id="{80379C9B-111F-C242-9B5F-F6D9BE7B1D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7213" y="5891213"/>
            <a:ext cx="812800" cy="812800"/>
          </a:xfrm>
          <a:prstGeom prst="rect">
            <a:avLst/>
          </a:prstGeom>
        </p:spPr>
      </p:pic>
    </p:spTree>
    <p:extLst>
      <p:ext uri="{BB962C8B-B14F-4D97-AF65-F5344CB8AC3E}">
        <p14:creationId xmlns:p14="http://schemas.microsoft.com/office/powerpoint/2010/main" val="2565481094"/>
      </p:ext>
    </p:extLst>
  </p:cSld>
  <p:clrMapOvr>
    <a:masterClrMapping/>
  </p:clrMapOvr>
  <mc:AlternateContent xmlns:mc="http://schemas.openxmlformats.org/markup-compatibility/2006" xmlns:p14="http://schemas.microsoft.com/office/powerpoint/2010/main">
    <mc:Choice Requires="p14">
      <p:transition spd="slow" p14:dur="2000" advTm="7679"/>
    </mc:Choice>
    <mc:Fallback xmlns="">
      <p:transition spd="slow" advTm="7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6" name="Rectangle 15"/>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2</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3531736" cy="523220"/>
          </a:xfrm>
          <a:prstGeom prst="rect">
            <a:avLst/>
          </a:prstGeom>
        </p:spPr>
        <p:txBody>
          <a:bodyPr wrap="none">
            <a:spAutoFit/>
          </a:bodyPr>
          <a:lstStyle/>
          <a:p>
            <a:r>
              <a:rPr lang="en-US" sz="2800" b="1" dirty="0">
                <a:solidFill>
                  <a:srgbClr val="000000"/>
                </a:solidFill>
                <a:latin typeface="Arial Rounded MT Bold"/>
                <a:cs typeface="Arial Rounded MT Bold"/>
              </a:rPr>
              <a:t>Problem Statement</a:t>
            </a:r>
          </a:p>
        </p:txBody>
      </p:sp>
      <p:sp>
        <p:nvSpPr>
          <p:cNvPr id="19" name="TextBox 18">
            <a:extLst>
              <a:ext uri="{FF2B5EF4-FFF2-40B4-BE49-F238E27FC236}">
                <a16:creationId xmlns:a16="http://schemas.microsoft.com/office/drawing/2014/main" id="{3F1E81FF-4903-2140-9323-476F6E58593C}"/>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8" name="Picture 17">
            <a:extLst>
              <a:ext uri="{FF2B5EF4-FFF2-40B4-BE49-F238E27FC236}">
                <a16:creationId xmlns:a16="http://schemas.microsoft.com/office/drawing/2014/main" id="{CDE0661F-CD3C-314B-B51C-164D4658F8A1}"/>
              </a:ext>
            </a:extLst>
          </p:cNvPr>
          <p:cNvPicPr>
            <a:picLocks noChangeAspect="1"/>
          </p:cNvPicPr>
          <p:nvPr/>
        </p:nvPicPr>
        <p:blipFill>
          <a:blip r:embed="rId6"/>
          <a:stretch>
            <a:fillRect/>
          </a:stretch>
        </p:blipFill>
        <p:spPr>
          <a:xfrm>
            <a:off x="42298" y="1768834"/>
            <a:ext cx="4863861" cy="3084535"/>
          </a:xfrm>
          <a:prstGeom prst="rect">
            <a:avLst/>
          </a:prstGeom>
        </p:spPr>
      </p:pic>
      <p:sp>
        <p:nvSpPr>
          <p:cNvPr id="20" name="TextBox 19">
            <a:extLst>
              <a:ext uri="{FF2B5EF4-FFF2-40B4-BE49-F238E27FC236}">
                <a16:creationId xmlns:a16="http://schemas.microsoft.com/office/drawing/2014/main" id="{E8B0BB97-6FC3-E94B-BDB1-7BB563FE347C}"/>
              </a:ext>
            </a:extLst>
          </p:cNvPr>
          <p:cNvSpPr txBox="1"/>
          <p:nvPr/>
        </p:nvSpPr>
        <p:spPr>
          <a:xfrm>
            <a:off x="297799" y="4951607"/>
            <a:ext cx="4352858" cy="338554"/>
          </a:xfrm>
          <a:prstGeom prst="rect">
            <a:avLst/>
          </a:prstGeom>
          <a:noFill/>
        </p:spPr>
        <p:txBody>
          <a:bodyPr wrap="none" rtlCol="0">
            <a:spAutoFit/>
          </a:bodyPr>
          <a:lstStyle/>
          <a:p>
            <a:r>
              <a:rPr lang="en-US" altLang="zh-CN" sz="1600" dirty="0"/>
              <a:t>Water</a:t>
            </a:r>
            <a:r>
              <a:rPr lang="zh-CN" altLang="en-US" sz="1600" dirty="0"/>
              <a:t> </a:t>
            </a:r>
            <a:r>
              <a:rPr lang="en-US" altLang="zh-CN" sz="1600" dirty="0"/>
              <a:t>cut response</a:t>
            </a:r>
            <a:r>
              <a:rPr lang="zh-CN" altLang="en-US" sz="1600" dirty="0"/>
              <a:t> </a:t>
            </a:r>
            <a:r>
              <a:rPr lang="en-US" altLang="zh-CN" sz="1600" dirty="0"/>
              <a:t>of</a:t>
            </a:r>
            <a:r>
              <a:rPr lang="zh-CN" altLang="en-US" sz="1600" dirty="0"/>
              <a:t> </a:t>
            </a:r>
            <a:r>
              <a:rPr lang="en-US" altLang="zh-CN" sz="1600" dirty="0"/>
              <a:t>one</a:t>
            </a:r>
            <a:r>
              <a:rPr lang="zh-CN" altLang="en-US" sz="1600" dirty="0"/>
              <a:t> </a:t>
            </a:r>
            <a:r>
              <a:rPr lang="en-US" altLang="zh-CN" sz="1600" dirty="0"/>
              <a:t>pilot</a:t>
            </a:r>
            <a:r>
              <a:rPr lang="zh-CN" altLang="en-US" sz="1600" dirty="0"/>
              <a:t> </a:t>
            </a:r>
            <a:r>
              <a:rPr lang="en-US" altLang="zh-CN" sz="1600" dirty="0"/>
              <a:t>well after </a:t>
            </a:r>
            <a:r>
              <a:rPr lang="en-US" altLang="zh-CN" sz="1600" dirty="0" err="1"/>
              <a:t>HnP</a:t>
            </a:r>
            <a:endParaRPr lang="en-US" sz="1600" dirty="0"/>
          </a:p>
        </p:txBody>
      </p:sp>
      <p:sp>
        <p:nvSpPr>
          <p:cNvPr id="21" name="TextBox 20">
            <a:extLst>
              <a:ext uri="{FF2B5EF4-FFF2-40B4-BE49-F238E27FC236}">
                <a16:creationId xmlns:a16="http://schemas.microsoft.com/office/drawing/2014/main" id="{8E17D781-19D1-064A-A3BE-D7F9850CAC55}"/>
              </a:ext>
            </a:extLst>
          </p:cNvPr>
          <p:cNvSpPr txBox="1"/>
          <p:nvPr/>
        </p:nvSpPr>
        <p:spPr>
          <a:xfrm>
            <a:off x="4983119" y="1712776"/>
            <a:ext cx="3959392" cy="3477875"/>
          </a:xfrm>
          <a:prstGeom prst="rect">
            <a:avLst/>
          </a:prstGeom>
          <a:noFill/>
        </p:spPr>
        <p:txBody>
          <a:bodyPr wrap="square" rtlCol="0">
            <a:spAutoFit/>
          </a:bodyPr>
          <a:lstStyle/>
          <a:p>
            <a:pPr marL="285750" indent="-285750" algn="just">
              <a:buFont typeface="Arial" panose="020B0604020202020204" pitchFamily="34" charset="0"/>
              <a:buChar char="•"/>
            </a:pPr>
            <a:r>
              <a:rPr lang="en-US" altLang="zh-CN" sz="2000" dirty="0"/>
              <a:t>Gas</a:t>
            </a:r>
            <a:r>
              <a:rPr lang="zh-CN" altLang="en-US" sz="2000" dirty="0"/>
              <a:t> </a:t>
            </a:r>
            <a:r>
              <a:rPr lang="en-CA" sz="2000" b="1" dirty="0">
                <a:solidFill>
                  <a:srgbClr val="00B0F0"/>
                </a:solidFill>
              </a:rPr>
              <a:t>huff-n-puff</a:t>
            </a:r>
            <a:r>
              <a:rPr lang="en-CA" sz="2000" dirty="0"/>
              <a:t> </a:t>
            </a:r>
            <a:r>
              <a:rPr lang="en-US" altLang="zh-CN" sz="2000" dirty="0"/>
              <a:t>in tight oil </a:t>
            </a:r>
            <a:r>
              <a:rPr lang="en-CA" altLang="zh-CN" sz="2000" dirty="0"/>
              <a:t>has shown</a:t>
            </a:r>
            <a:r>
              <a:rPr lang="en-CA" sz="2000" dirty="0"/>
              <a:t> successes in field pilots.</a:t>
            </a:r>
          </a:p>
          <a:p>
            <a:pPr marL="285750" indent="-285750" algn="just">
              <a:buFont typeface="Arial" panose="020B0604020202020204" pitchFamily="34" charset="0"/>
              <a:buChar char="•"/>
            </a:pPr>
            <a:endParaRPr lang="en-CA" sz="2000" dirty="0"/>
          </a:p>
          <a:p>
            <a:pPr marL="285750" indent="-285750" algn="just">
              <a:buFont typeface="Arial" panose="020B0604020202020204" pitchFamily="34" charset="0"/>
              <a:buChar char="•"/>
            </a:pPr>
            <a:r>
              <a:rPr lang="en-CA" sz="2000" dirty="0"/>
              <a:t>But </a:t>
            </a:r>
            <a:r>
              <a:rPr lang="en-CA" sz="2000" b="1" dirty="0">
                <a:solidFill>
                  <a:srgbClr val="00B0F0"/>
                </a:solidFill>
              </a:rPr>
              <a:t>elevated water cut </a:t>
            </a:r>
            <a:r>
              <a:rPr lang="en-CA" sz="2000" dirty="0"/>
              <a:t>is a challenge</a:t>
            </a:r>
            <a:endParaRPr lang="en-US" altLang="zh-CN" sz="2000" dirty="0"/>
          </a:p>
          <a:p>
            <a:pPr marL="285750" indent="-285750" algn="just">
              <a:buFont typeface="Arial" panose="020B0604020202020204" pitchFamily="34" charset="0"/>
              <a:buChar char="•"/>
            </a:pPr>
            <a:endParaRPr lang="en-CA" sz="2000" dirty="0"/>
          </a:p>
          <a:p>
            <a:pPr marL="285750" indent="-285750" algn="just">
              <a:buFont typeface="Arial" panose="020B0604020202020204" pitchFamily="34" charset="0"/>
              <a:buChar char="•"/>
            </a:pPr>
            <a:r>
              <a:rPr lang="en-CA" sz="2000" b="1" dirty="0">
                <a:solidFill>
                  <a:srgbClr val="00B0F0"/>
                </a:solidFill>
              </a:rPr>
              <a:t>To explore potential solutions</a:t>
            </a:r>
            <a:r>
              <a:rPr lang="en-CA" sz="2000" dirty="0"/>
              <a:t>,</a:t>
            </a:r>
            <a:r>
              <a:rPr lang="zh-CN" altLang="en-US" sz="2000" dirty="0"/>
              <a:t> </a:t>
            </a:r>
            <a:r>
              <a:rPr lang="en-US" altLang="zh-CN" sz="2000" dirty="0"/>
              <a:t>investigating</a:t>
            </a:r>
            <a:r>
              <a:rPr lang="zh-CN" altLang="en-US" sz="2000" dirty="0"/>
              <a:t> </a:t>
            </a:r>
            <a:r>
              <a:rPr lang="en-CA" altLang="zh-CN" sz="2000" dirty="0"/>
              <a:t>the complex </a:t>
            </a:r>
            <a:r>
              <a:rPr lang="en-CA" sz="2000" dirty="0"/>
              <a:t>transport processes in tight reservoirs</a:t>
            </a:r>
            <a:r>
              <a:rPr lang="zh-CN" altLang="en-US" sz="2000" dirty="0"/>
              <a:t> </a:t>
            </a:r>
            <a:r>
              <a:rPr lang="en-US" altLang="zh-CN" sz="2000" dirty="0"/>
              <a:t>is</a:t>
            </a:r>
            <a:r>
              <a:rPr lang="zh-CN" altLang="en-US" sz="2000" dirty="0"/>
              <a:t> </a:t>
            </a:r>
            <a:r>
              <a:rPr lang="en-US" altLang="zh-CN" sz="2000" dirty="0"/>
              <a:t>needed.</a:t>
            </a:r>
            <a:endParaRPr lang="en-US" sz="2000" dirty="0"/>
          </a:p>
        </p:txBody>
      </p:sp>
      <p:pic>
        <p:nvPicPr>
          <p:cNvPr id="9" name="Audio 8">
            <a:hlinkClick r:id="" action="ppaction://media"/>
            <a:extLst>
              <a:ext uri="{FF2B5EF4-FFF2-40B4-BE49-F238E27FC236}">
                <a16:creationId xmlns:a16="http://schemas.microsoft.com/office/drawing/2014/main" id="{51531E61-97C3-0C41-8A0E-57638B50D6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7213" y="5891213"/>
            <a:ext cx="812800" cy="812800"/>
          </a:xfrm>
          <a:prstGeom prst="rect">
            <a:avLst/>
          </a:prstGeom>
        </p:spPr>
      </p:pic>
    </p:spTree>
    <p:extLst>
      <p:ext uri="{BB962C8B-B14F-4D97-AF65-F5344CB8AC3E}">
        <p14:creationId xmlns:p14="http://schemas.microsoft.com/office/powerpoint/2010/main" val="2937196677"/>
      </p:ext>
    </p:extLst>
  </p:cSld>
  <p:clrMapOvr>
    <a:masterClrMapping/>
  </p:clrMapOvr>
  <mc:AlternateContent xmlns:mc="http://schemas.openxmlformats.org/markup-compatibility/2006" xmlns:p14="http://schemas.microsoft.com/office/powerpoint/2010/main">
    <mc:Choice Requires="p14">
      <p:transition spd="slow" p14:dur="2000" advTm="33158"/>
    </mc:Choice>
    <mc:Fallback xmlns="">
      <p:transition spd="slow" advTm="33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6" name="Rectangle 15"/>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3</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3531736" cy="523220"/>
          </a:xfrm>
          <a:prstGeom prst="rect">
            <a:avLst/>
          </a:prstGeom>
        </p:spPr>
        <p:txBody>
          <a:bodyPr wrap="none">
            <a:spAutoFit/>
          </a:bodyPr>
          <a:lstStyle/>
          <a:p>
            <a:r>
              <a:rPr lang="en-US" sz="2800" b="1" dirty="0">
                <a:solidFill>
                  <a:srgbClr val="000000"/>
                </a:solidFill>
                <a:latin typeface="Arial Rounded MT Bold"/>
                <a:cs typeface="Arial Rounded MT Bold"/>
              </a:rPr>
              <a:t>Problem Statement</a:t>
            </a:r>
          </a:p>
        </p:txBody>
      </p:sp>
      <p:sp>
        <p:nvSpPr>
          <p:cNvPr id="19" name="TextBox 18">
            <a:extLst>
              <a:ext uri="{FF2B5EF4-FFF2-40B4-BE49-F238E27FC236}">
                <a16:creationId xmlns:a16="http://schemas.microsoft.com/office/drawing/2014/main" id="{3F1E81FF-4903-2140-9323-476F6E58593C}"/>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22" name="Rectangle 21">
            <a:extLst>
              <a:ext uri="{FF2B5EF4-FFF2-40B4-BE49-F238E27FC236}">
                <a16:creationId xmlns:a16="http://schemas.microsoft.com/office/drawing/2014/main" id="{87B2CB07-5EEA-7349-8D6F-B1886EEF282C}"/>
              </a:ext>
            </a:extLst>
          </p:cNvPr>
          <p:cNvSpPr/>
          <p:nvPr/>
        </p:nvSpPr>
        <p:spPr>
          <a:xfrm>
            <a:off x="-368289" y="878627"/>
            <a:ext cx="9400618" cy="404598"/>
          </a:xfrm>
          <a:prstGeom prst="rect">
            <a:avLst/>
          </a:prstGeom>
        </p:spPr>
        <p:txBody>
          <a:bodyPr wrap="square">
            <a:spAutoFit/>
          </a:bodyPr>
          <a:lstStyle/>
          <a:p>
            <a:pPr lvl="1" algn="just">
              <a:lnSpc>
                <a:spcPct val="125000"/>
              </a:lnSpc>
            </a:pPr>
            <a:r>
              <a:rPr lang="en-US" altLang="zh-CN" sz="1800" dirty="0">
                <a:ea typeface="宋体" panose="02010600030101010101" pitchFamily="2" charset="-122"/>
                <a:cs typeface="Times New Roman" panose="02020603050405020304" pitchFamily="18" charset="0"/>
              </a:rPr>
              <a:t>CO</a:t>
            </a:r>
            <a:r>
              <a:rPr lang="en-US" altLang="zh-CN" sz="1800" baseline="-25000" dirty="0">
                <a:ea typeface="宋体" panose="02010600030101010101" pitchFamily="2" charset="-122"/>
                <a:cs typeface="Times New Roman" panose="02020603050405020304" pitchFamily="18" charset="0"/>
              </a:rPr>
              <a:t>2</a:t>
            </a:r>
            <a:r>
              <a:rPr lang="en-US" altLang="zh-CN" sz="1800" dirty="0">
                <a:ea typeface="宋体" panose="02010600030101010101" pitchFamily="2" charset="-122"/>
                <a:cs typeface="Times New Roman" panose="02020603050405020304" pitchFamily="18" charset="0"/>
              </a:rPr>
              <a:t> </a:t>
            </a:r>
            <a:r>
              <a:rPr lang="en-US" altLang="zh-CN" sz="1800" dirty="0" err="1">
                <a:ea typeface="宋体" panose="02010600030101010101" pitchFamily="2" charset="-122"/>
                <a:cs typeface="Times New Roman" panose="02020603050405020304" pitchFamily="18" charset="0"/>
              </a:rPr>
              <a:t>HnP</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in</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conventional</a:t>
            </a:r>
            <a:r>
              <a:rPr lang="zh-CN" altLang="en-US" sz="1800" dirty="0">
                <a:ea typeface="宋体" panose="02010600030101010101" pitchFamily="2" charset="-122"/>
                <a:cs typeface="Times New Roman" panose="02020603050405020304" pitchFamily="18" charset="0"/>
              </a:rPr>
              <a:t> </a:t>
            </a:r>
            <a:r>
              <a:rPr lang="en-CA" altLang="zh-CN" sz="1800" dirty="0">
                <a:ea typeface="宋体" panose="02010600030101010101" pitchFamily="2" charset="-122"/>
                <a:cs typeface="Times New Roman" panose="02020603050405020304" pitchFamily="18" charset="0"/>
              </a:rPr>
              <a:t>all </a:t>
            </a:r>
            <a:r>
              <a:rPr lang="en-US" altLang="zh-CN" sz="1800" dirty="0">
                <a:ea typeface="宋体" panose="02010600030101010101" pitchFamily="2" charset="-122"/>
                <a:cs typeface="Times New Roman" panose="02020603050405020304" pitchFamily="18" charset="0"/>
              </a:rPr>
              <a:t>witness</a:t>
            </a:r>
            <a:r>
              <a:rPr lang="zh-CN" altLang="en-US" sz="1800" dirty="0">
                <a:ea typeface="宋体" panose="02010600030101010101" pitchFamily="2" charset="-122"/>
                <a:cs typeface="Times New Roman" panose="02020603050405020304" pitchFamily="18" charset="0"/>
              </a:rPr>
              <a:t> </a:t>
            </a:r>
            <a:r>
              <a:rPr lang="en-US" altLang="zh-CN" sz="1800" b="1" dirty="0">
                <a:ea typeface="宋体" panose="02010600030101010101" pitchFamily="2" charset="-122"/>
                <a:cs typeface="Times New Roman" panose="02020603050405020304" pitchFamily="18" charset="0"/>
              </a:rPr>
              <a:t>reduced</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water</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cut, except one case above MMP.</a:t>
            </a:r>
            <a:r>
              <a:rPr lang="zh-CN" altLang="en-US" sz="1800" dirty="0">
                <a:ea typeface="宋体" panose="02010600030101010101" pitchFamily="2" charset="-122"/>
                <a:cs typeface="Times New Roman" panose="02020603050405020304" pitchFamily="18" charset="0"/>
              </a:rPr>
              <a:t> </a:t>
            </a:r>
            <a:endParaRPr lang="en-US" altLang="zh-CN" sz="1800" dirty="0">
              <a:ea typeface="宋体" panose="02010600030101010101" pitchFamily="2" charset="-122"/>
              <a:cs typeface="Times New Roman" panose="02020603050405020304" pitchFamily="18" charset="0"/>
            </a:endParaRPr>
          </a:p>
        </p:txBody>
      </p:sp>
      <p:sp>
        <p:nvSpPr>
          <p:cNvPr id="39" name="Rectangle 38">
            <a:extLst>
              <a:ext uri="{FF2B5EF4-FFF2-40B4-BE49-F238E27FC236}">
                <a16:creationId xmlns:a16="http://schemas.microsoft.com/office/drawing/2014/main" id="{20FC34F2-6ADF-A243-8B26-60558A1A570D}"/>
              </a:ext>
            </a:extLst>
          </p:cNvPr>
          <p:cNvSpPr/>
          <p:nvPr/>
        </p:nvSpPr>
        <p:spPr>
          <a:xfrm>
            <a:off x="236302" y="5534824"/>
            <a:ext cx="2964664" cy="338554"/>
          </a:xfrm>
          <a:prstGeom prst="rect">
            <a:avLst/>
          </a:prstGeom>
        </p:spPr>
        <p:txBody>
          <a:bodyPr wrap="square">
            <a:spAutoFit/>
          </a:bodyPr>
          <a:lstStyle/>
          <a:p>
            <a:r>
              <a:rPr lang="en-US" sz="1600" dirty="0">
                <a:cs typeface="Times New Roman" panose="02020603050405020304" pitchFamily="18" charset="0"/>
              </a:rPr>
              <a:t>(Pettit &amp; </a:t>
            </a:r>
            <a:r>
              <a:rPr lang="en-US" sz="1600" dirty="0" err="1">
                <a:cs typeface="Times New Roman" panose="02020603050405020304" pitchFamily="18" charset="0"/>
              </a:rPr>
              <a:t>Muirhea</a:t>
            </a:r>
            <a:r>
              <a:rPr lang="en-US" sz="1600" dirty="0">
                <a:cs typeface="Times New Roman" panose="02020603050405020304" pitchFamily="18" charset="0"/>
              </a:rPr>
              <a:t>, 2016)</a:t>
            </a:r>
          </a:p>
        </p:txBody>
      </p:sp>
      <p:sp>
        <p:nvSpPr>
          <p:cNvPr id="40" name="Rectangle 39">
            <a:extLst>
              <a:ext uri="{FF2B5EF4-FFF2-40B4-BE49-F238E27FC236}">
                <a16:creationId xmlns:a16="http://schemas.microsoft.com/office/drawing/2014/main" id="{4D8DDD66-1FD4-A34A-A7B6-7859EC04432D}"/>
              </a:ext>
            </a:extLst>
          </p:cNvPr>
          <p:cNvSpPr/>
          <p:nvPr/>
        </p:nvSpPr>
        <p:spPr>
          <a:xfrm>
            <a:off x="4582425" y="2683295"/>
            <a:ext cx="4325273" cy="2828275"/>
          </a:xfrm>
          <a:prstGeom prst="rect">
            <a:avLst/>
          </a:prstGeom>
        </p:spPr>
        <p:txBody>
          <a:bodyPr wrap="square">
            <a:spAutoFit/>
          </a:bodyPr>
          <a:lstStyle/>
          <a:p>
            <a:pPr lvl="1" indent="-457200" algn="just">
              <a:lnSpc>
                <a:spcPct val="125000"/>
              </a:lnSpc>
              <a:buFont typeface="Arial" panose="020B0604020202020204" pitchFamily="34" charset="0"/>
              <a:buChar char="•"/>
            </a:pPr>
            <a:r>
              <a:rPr lang="en-US" altLang="zh-CN" sz="1800" dirty="0">
                <a:ea typeface="宋体" panose="02010600030101010101" pitchFamily="2" charset="-122"/>
                <a:cs typeface="Times New Roman" panose="02020603050405020304" pitchFamily="18" charset="0"/>
              </a:rPr>
              <a:t>Water</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flowback</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after</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massive</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fracturing</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(Pankaj</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et</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al.</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2018)</a:t>
            </a:r>
          </a:p>
          <a:p>
            <a:pPr lvl="1" indent="-457200" algn="just">
              <a:lnSpc>
                <a:spcPct val="125000"/>
              </a:lnSpc>
              <a:buFont typeface="Arial" panose="020B0604020202020204" pitchFamily="34" charset="0"/>
              <a:buChar char="•"/>
            </a:pPr>
            <a:r>
              <a:rPr lang="en-US" altLang="zh-CN" sz="1800" dirty="0">
                <a:ea typeface="宋体" panose="02010600030101010101" pitchFamily="2" charset="-122"/>
                <a:cs typeface="Times New Roman" panose="02020603050405020304" pitchFamily="18" charset="0"/>
              </a:rPr>
              <a:t>High</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initial</a:t>
            </a:r>
            <a:r>
              <a:rPr lang="zh-CN" altLang="en-US" sz="1800" dirty="0">
                <a:ea typeface="宋体" panose="02010600030101010101" pitchFamily="2" charset="-122"/>
                <a:cs typeface="Times New Roman" panose="02020603050405020304" pitchFamily="18" charset="0"/>
              </a:rPr>
              <a:t> </a:t>
            </a:r>
            <a:r>
              <a:rPr lang="en-US" altLang="zh-CN" sz="1800" i="1" dirty="0" err="1">
                <a:ea typeface="宋体" panose="02010600030101010101" pitchFamily="2" charset="-122"/>
                <a:cs typeface="Times New Roman" panose="02020603050405020304" pitchFamily="18" charset="0"/>
              </a:rPr>
              <a:t>Sw</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in</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the</a:t>
            </a:r>
            <a:r>
              <a:rPr lang="zh-CN" altLang="en-US" sz="1800" dirty="0">
                <a:ea typeface="宋体" panose="02010600030101010101" pitchFamily="2" charset="-122"/>
                <a:cs typeface="Times New Roman" panose="02020603050405020304" pitchFamily="18" charset="0"/>
              </a:rPr>
              <a:t> </a:t>
            </a:r>
            <a:r>
              <a:rPr lang="en-US" altLang="zh-CN" sz="1800" dirty="0" err="1">
                <a:ea typeface="宋体" panose="02010600030101010101" pitchFamily="2" charset="-122"/>
                <a:cs typeface="Times New Roman" panose="02020603050405020304" pitchFamily="18" charset="0"/>
              </a:rPr>
              <a:t>Wolfcamp</a:t>
            </a:r>
            <a:endParaRPr lang="en-US" altLang="zh-CN" sz="1800" dirty="0">
              <a:ea typeface="宋体" panose="02010600030101010101" pitchFamily="2" charset="-122"/>
              <a:cs typeface="Times New Roman" panose="02020603050405020304" pitchFamily="18" charset="0"/>
            </a:endParaRPr>
          </a:p>
          <a:p>
            <a:pPr lvl="1" indent="-457200" algn="just">
              <a:lnSpc>
                <a:spcPct val="125000"/>
              </a:lnSpc>
              <a:buFont typeface="Arial" panose="020B0604020202020204" pitchFamily="34" charset="0"/>
              <a:buChar char="•"/>
            </a:pPr>
            <a:r>
              <a:rPr lang="en-US" altLang="zh-CN" sz="1800" dirty="0">
                <a:ea typeface="宋体" panose="02010600030101010101" pitchFamily="2" charset="-122"/>
                <a:cs typeface="Times New Roman" panose="02020603050405020304" pitchFamily="18" charset="0"/>
              </a:rPr>
              <a:t>Excessive</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fracture</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propagation</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a:t>
            </a:r>
            <a:r>
              <a:rPr lang="en-US" sz="1800" dirty="0">
                <a:ea typeface="宋体" panose="02010600030101010101" pitchFamily="2" charset="-122"/>
                <a:cs typeface="Times New Roman" panose="02020603050405020304" pitchFamily="18" charset="0"/>
              </a:rPr>
              <a:t>Pettit &amp; </a:t>
            </a:r>
            <a:r>
              <a:rPr lang="en-US" sz="1800" dirty="0" err="1">
                <a:ea typeface="宋体" panose="02010600030101010101" pitchFamily="2" charset="-122"/>
                <a:cs typeface="Times New Roman" panose="02020603050405020304" pitchFamily="18" charset="0"/>
              </a:rPr>
              <a:t>Muirhea</a:t>
            </a:r>
            <a:r>
              <a:rPr lang="en-US" sz="1800" dirty="0">
                <a:ea typeface="宋体" panose="02010600030101010101" pitchFamily="2" charset="-122"/>
                <a:cs typeface="Times New Roman" panose="02020603050405020304" pitchFamily="18" charset="0"/>
              </a:rPr>
              <a:t>, 2016</a:t>
            </a:r>
            <a:r>
              <a:rPr lang="en-US" altLang="zh-CN" sz="1800" dirty="0">
                <a:ea typeface="宋体" panose="02010600030101010101" pitchFamily="2" charset="-122"/>
                <a:cs typeface="Times New Roman" panose="02020603050405020304" pitchFamily="18" charset="0"/>
              </a:rPr>
              <a:t>)</a:t>
            </a:r>
          </a:p>
          <a:p>
            <a:pPr lvl="1" indent="-457200" algn="just">
              <a:lnSpc>
                <a:spcPct val="125000"/>
              </a:lnSpc>
              <a:buFont typeface="Arial" panose="020B0604020202020204" pitchFamily="34" charset="0"/>
              <a:buChar char="•"/>
            </a:pPr>
            <a:r>
              <a:rPr lang="en-US" altLang="zh-CN" sz="1800" dirty="0">
                <a:ea typeface="宋体" panose="02010600030101010101" pitchFamily="2" charset="-122"/>
                <a:cs typeface="Times New Roman" panose="02020603050405020304" pitchFamily="18" charset="0"/>
              </a:rPr>
              <a:t>Injection</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above</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MMP (Monger &amp; Coma,</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1998)</a:t>
            </a:r>
          </a:p>
          <a:p>
            <a:pPr lvl="1" indent="-457200" algn="just">
              <a:lnSpc>
                <a:spcPct val="125000"/>
              </a:lnSpc>
              <a:buFont typeface="Arial" panose="020B0604020202020204" pitchFamily="34" charset="0"/>
              <a:buChar char="•"/>
            </a:pPr>
            <a:r>
              <a:rPr lang="en-US" altLang="zh-CN" sz="1800" dirty="0">
                <a:ea typeface="宋体" panose="02010600030101010101" pitchFamily="2" charset="-122"/>
                <a:cs typeface="Times New Roman" panose="02020603050405020304" pitchFamily="18" charset="0"/>
              </a:rPr>
              <a:t>HF</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reactivation</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due</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to</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gas</a:t>
            </a:r>
            <a:r>
              <a:rPr lang="zh-CN" altLang="en-US" sz="1800" dirty="0">
                <a:ea typeface="宋体" panose="02010600030101010101" pitchFamily="2" charset="-122"/>
                <a:cs typeface="Times New Roman" panose="02020603050405020304" pitchFamily="18" charset="0"/>
              </a:rPr>
              <a:t> </a:t>
            </a:r>
            <a:r>
              <a:rPr lang="en-US" altLang="zh-CN" sz="1800" dirty="0">
                <a:ea typeface="宋体" panose="02010600030101010101" pitchFamily="2" charset="-122"/>
                <a:cs typeface="Times New Roman" panose="02020603050405020304" pitchFamily="18" charset="0"/>
              </a:rPr>
              <a:t>injection</a:t>
            </a:r>
          </a:p>
        </p:txBody>
      </p:sp>
      <p:sp>
        <p:nvSpPr>
          <p:cNvPr id="7" name="TextBox 6">
            <a:extLst>
              <a:ext uri="{FF2B5EF4-FFF2-40B4-BE49-F238E27FC236}">
                <a16:creationId xmlns:a16="http://schemas.microsoft.com/office/drawing/2014/main" id="{66D9F703-A6A1-6C4C-B17A-24AF683A2A74}"/>
              </a:ext>
            </a:extLst>
          </p:cNvPr>
          <p:cNvSpPr txBox="1"/>
          <p:nvPr/>
        </p:nvSpPr>
        <p:spPr>
          <a:xfrm>
            <a:off x="4499821" y="2102865"/>
            <a:ext cx="4519186" cy="369332"/>
          </a:xfrm>
          <a:prstGeom prst="rect">
            <a:avLst/>
          </a:prstGeom>
          <a:noFill/>
        </p:spPr>
        <p:txBody>
          <a:bodyPr wrap="none" rtlCol="0">
            <a:spAutoFit/>
          </a:bodyPr>
          <a:lstStyle/>
          <a:p>
            <a:r>
              <a:rPr lang="en-US" altLang="zh-CN" sz="1800" b="1" dirty="0">
                <a:ea typeface="宋体" panose="02010600030101010101" pitchFamily="2" charset="-122"/>
                <a:cs typeface="Times New Roman" panose="02020603050405020304" pitchFamily="18" charset="0"/>
              </a:rPr>
              <a:t>Possible reasons</a:t>
            </a:r>
            <a:r>
              <a:rPr lang="zh-CN" altLang="en-US" sz="1800" b="1" dirty="0">
                <a:ea typeface="宋体" panose="02010600030101010101" pitchFamily="2" charset="-122"/>
                <a:cs typeface="Times New Roman" panose="02020603050405020304" pitchFamily="18" charset="0"/>
              </a:rPr>
              <a:t> </a:t>
            </a:r>
            <a:r>
              <a:rPr lang="en-CA" altLang="zh-CN" sz="1800" b="1" dirty="0">
                <a:ea typeface="宋体" panose="02010600030101010101" pitchFamily="2" charset="-122"/>
                <a:cs typeface="Times New Roman" panose="02020603050405020304" pitchFamily="18" charset="0"/>
              </a:rPr>
              <a:t>for elevated water cut</a:t>
            </a:r>
            <a:endParaRPr lang="en-US" sz="1800" b="1" dirty="0"/>
          </a:p>
        </p:txBody>
      </p:sp>
      <p:grpSp>
        <p:nvGrpSpPr>
          <p:cNvPr id="68" name="Group 67">
            <a:extLst>
              <a:ext uri="{FF2B5EF4-FFF2-40B4-BE49-F238E27FC236}">
                <a16:creationId xmlns:a16="http://schemas.microsoft.com/office/drawing/2014/main" id="{C7944D47-1B9F-CA46-95D0-0F9742AE7946}"/>
              </a:ext>
            </a:extLst>
          </p:cNvPr>
          <p:cNvGrpSpPr/>
          <p:nvPr/>
        </p:nvGrpSpPr>
        <p:grpSpPr>
          <a:xfrm>
            <a:off x="236302" y="1698526"/>
            <a:ext cx="4377816" cy="3812654"/>
            <a:chOff x="798486" y="1300766"/>
            <a:chExt cx="5289470" cy="3770075"/>
          </a:xfrm>
        </p:grpSpPr>
        <p:sp>
          <p:nvSpPr>
            <p:cNvPr id="69" name="Manual Input 68">
              <a:extLst>
                <a:ext uri="{FF2B5EF4-FFF2-40B4-BE49-F238E27FC236}">
                  <a16:creationId xmlns:a16="http://schemas.microsoft.com/office/drawing/2014/main" id="{FEA3BCA2-F684-E049-ABFC-B9F3C045DA58}"/>
                </a:ext>
              </a:extLst>
            </p:cNvPr>
            <p:cNvSpPr/>
            <p:nvPr/>
          </p:nvSpPr>
          <p:spPr>
            <a:xfrm rot="10800000">
              <a:off x="798487" y="1582261"/>
              <a:ext cx="2730323" cy="1783528"/>
            </a:xfrm>
            <a:prstGeom prst="flowChartManualInput">
              <a:avLst/>
            </a:prstGeom>
            <a:blipFill>
              <a:blip r:embed="rId6"/>
              <a:tile tx="0" ty="0" sx="100000" sy="100000" flip="none" algn="tl"/>
            </a:bli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Manual Input 69">
              <a:extLst>
                <a:ext uri="{FF2B5EF4-FFF2-40B4-BE49-F238E27FC236}">
                  <a16:creationId xmlns:a16="http://schemas.microsoft.com/office/drawing/2014/main" id="{A91275E7-94CA-134D-8530-5CF225F508BD}"/>
                </a:ext>
              </a:extLst>
            </p:cNvPr>
            <p:cNvSpPr/>
            <p:nvPr/>
          </p:nvSpPr>
          <p:spPr>
            <a:xfrm>
              <a:off x="798486" y="2937547"/>
              <a:ext cx="2730324" cy="2133294"/>
            </a:xfrm>
            <a:prstGeom prst="flowChartManualInput">
              <a:avLst/>
            </a:prstGeom>
            <a:blipFill>
              <a:blip r:embed="rId7"/>
              <a:tile tx="0" ty="0" sx="100000" sy="100000" flip="none" algn="tl"/>
            </a:bli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BD10D5BC-5699-C749-B99D-33347EDA8AC8}"/>
                </a:ext>
              </a:extLst>
            </p:cNvPr>
            <p:cNvSpPr/>
            <p:nvPr/>
          </p:nvSpPr>
          <p:spPr>
            <a:xfrm>
              <a:off x="2100476" y="2407036"/>
              <a:ext cx="126343" cy="2170349"/>
            </a:xfrm>
            <a:prstGeom prst="rect">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2" name="Straight Connector 71">
              <a:extLst>
                <a:ext uri="{FF2B5EF4-FFF2-40B4-BE49-F238E27FC236}">
                  <a16:creationId xmlns:a16="http://schemas.microsoft.com/office/drawing/2014/main" id="{EE5097B9-D91B-0140-882D-69E01DF15F07}"/>
                </a:ext>
              </a:extLst>
            </p:cNvPr>
            <p:cNvCxnSpPr>
              <a:cxnSpLocks/>
            </p:cNvCxnSpPr>
            <p:nvPr/>
          </p:nvCxnSpPr>
          <p:spPr>
            <a:xfrm>
              <a:off x="2163648" y="1300766"/>
              <a:ext cx="0" cy="3400023"/>
            </a:xfrm>
            <a:prstGeom prst="line">
              <a:avLst/>
            </a:prstGeom>
            <a:ln w="38100"/>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33853FE9-A73F-8542-BBCC-5F5D808800D9}"/>
                </a:ext>
              </a:extLst>
            </p:cNvPr>
            <p:cNvCxnSpPr>
              <a:cxnSpLocks/>
            </p:cNvCxnSpPr>
            <p:nvPr/>
          </p:nvCxnSpPr>
          <p:spPr>
            <a:xfrm>
              <a:off x="3736637" y="1582261"/>
              <a:ext cx="0" cy="1355286"/>
            </a:xfrm>
            <a:prstGeom prst="straightConnector1">
              <a:avLst/>
            </a:prstGeom>
            <a:noFill/>
            <a:ln w="28575" cap="flat" cmpd="sng" algn="ctr">
              <a:solidFill>
                <a:srgbClr val="ED7D31">
                  <a:lumMod val="75000"/>
                </a:srgbClr>
              </a:solidFill>
              <a:prstDash val="dash"/>
              <a:miter lim="800000"/>
              <a:headEnd type="triangle"/>
              <a:tailEnd type="triangle"/>
            </a:ln>
            <a:effectLst/>
          </p:spPr>
        </p:cxnSp>
        <p:cxnSp>
          <p:nvCxnSpPr>
            <p:cNvPr id="74" name="Straight Arrow Connector 73">
              <a:extLst>
                <a:ext uri="{FF2B5EF4-FFF2-40B4-BE49-F238E27FC236}">
                  <a16:creationId xmlns:a16="http://schemas.microsoft.com/office/drawing/2014/main" id="{ECD20FE8-8770-C74E-A87C-478544B7D057}"/>
                </a:ext>
              </a:extLst>
            </p:cNvPr>
            <p:cNvCxnSpPr>
              <a:cxnSpLocks/>
            </p:cNvCxnSpPr>
            <p:nvPr/>
          </p:nvCxnSpPr>
          <p:spPr>
            <a:xfrm>
              <a:off x="3736637" y="2937547"/>
              <a:ext cx="0" cy="2133294"/>
            </a:xfrm>
            <a:prstGeom prst="straightConnector1">
              <a:avLst/>
            </a:prstGeom>
            <a:noFill/>
            <a:ln w="28575" cap="flat" cmpd="sng" algn="ctr">
              <a:solidFill>
                <a:srgbClr val="ED7D31">
                  <a:lumMod val="50000"/>
                </a:srgbClr>
              </a:solidFill>
              <a:prstDash val="dash"/>
              <a:miter lim="800000"/>
              <a:headEnd type="triangle"/>
              <a:tailEnd type="triangle"/>
            </a:ln>
            <a:effectLst/>
          </p:spPr>
        </p:cxnSp>
        <p:sp>
          <p:nvSpPr>
            <p:cNvPr id="75" name="TextBox 74">
              <a:extLst>
                <a:ext uri="{FF2B5EF4-FFF2-40B4-BE49-F238E27FC236}">
                  <a16:creationId xmlns:a16="http://schemas.microsoft.com/office/drawing/2014/main" id="{48A2A701-7C53-194C-A654-EE8BC1B71416}"/>
                </a:ext>
              </a:extLst>
            </p:cNvPr>
            <p:cNvSpPr txBox="1"/>
            <p:nvPr/>
          </p:nvSpPr>
          <p:spPr>
            <a:xfrm>
              <a:off x="3573642" y="1902333"/>
              <a:ext cx="2514314" cy="69998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Calibri" panose="020F0502020204030204"/>
                  <a:ea typeface="+mn-ea"/>
                </a:rPr>
                <a:t>Bone</a:t>
              </a:r>
              <a:r>
                <a:rPr kumimoji="0" lang="zh-CN" altLang="en-US" sz="2000" b="0"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rPr>
                <a:t> </a:t>
              </a:r>
              <a:r>
                <a:rPr kumimoji="0" lang="en-US" altLang="zh-CN" sz="2000" b="0"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rPr>
                <a:t>Spring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Calibri" panose="020F0502020204030204"/>
                  <a:ea typeface="+mn-ea"/>
                </a:rPr>
                <a:t>(water-bearing)</a:t>
              </a:r>
            </a:p>
          </p:txBody>
        </p:sp>
        <p:sp>
          <p:nvSpPr>
            <p:cNvPr id="76" name="TextBox 75">
              <a:extLst>
                <a:ext uri="{FF2B5EF4-FFF2-40B4-BE49-F238E27FC236}">
                  <a16:creationId xmlns:a16="http://schemas.microsoft.com/office/drawing/2014/main" id="{3304B2E3-C037-0B4B-A55F-B6BF35D32CA7}"/>
                </a:ext>
              </a:extLst>
            </p:cNvPr>
            <p:cNvSpPr txBox="1"/>
            <p:nvPr/>
          </p:nvSpPr>
          <p:spPr>
            <a:xfrm>
              <a:off x="3754212" y="3653061"/>
              <a:ext cx="1944710" cy="3449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err="1">
                  <a:ln>
                    <a:noFill/>
                  </a:ln>
                  <a:solidFill>
                    <a:srgbClr val="FFFF00"/>
                  </a:solidFill>
                  <a:effectLst/>
                  <a:uLnTx/>
                  <a:uFillTx/>
                  <a:latin typeface="Calibri" panose="020F0502020204030204"/>
                  <a:ea typeface="等线" panose="02010600030101010101" pitchFamily="2" charset="-122"/>
                </a:rPr>
                <a:t>Wolfcamp</a:t>
              </a:r>
              <a:endParaRPr kumimoji="0" lang="en-US" sz="2000" b="0" i="0" u="none" strike="noStrike" kern="0" cap="none" spc="0" normalizeH="0" baseline="0" noProof="0" dirty="0">
                <a:ln>
                  <a:noFill/>
                </a:ln>
                <a:solidFill>
                  <a:srgbClr val="FFFF00"/>
                </a:solidFill>
                <a:effectLst/>
                <a:uLnTx/>
                <a:uFillTx/>
                <a:latin typeface="Calibri" panose="020F0502020204030204"/>
                <a:ea typeface="+mn-ea"/>
              </a:endParaRPr>
            </a:p>
          </p:txBody>
        </p:sp>
      </p:grpSp>
      <p:sp>
        <p:nvSpPr>
          <p:cNvPr id="8" name="Rectangle 7">
            <a:extLst>
              <a:ext uri="{FF2B5EF4-FFF2-40B4-BE49-F238E27FC236}">
                <a16:creationId xmlns:a16="http://schemas.microsoft.com/office/drawing/2014/main" id="{CB4B5EAA-D30E-EF46-B6FF-B6CE89B90E32}"/>
              </a:ext>
            </a:extLst>
          </p:cNvPr>
          <p:cNvSpPr/>
          <p:nvPr/>
        </p:nvSpPr>
        <p:spPr>
          <a:xfrm>
            <a:off x="111671" y="1270684"/>
            <a:ext cx="9427487" cy="335156"/>
          </a:xfrm>
          <a:prstGeom prst="rect">
            <a:avLst/>
          </a:prstGeom>
        </p:spPr>
        <p:txBody>
          <a:bodyPr wrap="square">
            <a:spAutoFit/>
          </a:bodyPr>
          <a:lstStyle/>
          <a:p>
            <a:pPr lvl="1" algn="just">
              <a:lnSpc>
                <a:spcPct val="125000"/>
              </a:lnSpc>
            </a:pPr>
            <a:r>
              <a:rPr lang="en-US" altLang="zh-CN" sz="1400" i="1" dirty="0">
                <a:ea typeface="宋体" panose="02010600030101010101" pitchFamily="2" charset="-122"/>
                <a:cs typeface="Times New Roman" panose="02020603050405020304" pitchFamily="18" charset="0"/>
              </a:rPr>
              <a:t>(</a:t>
            </a:r>
            <a:r>
              <a:rPr lang="en-US" sz="1400" i="1" dirty="0">
                <a:ea typeface="宋体" panose="02010600030101010101" pitchFamily="2" charset="-122"/>
                <a:cs typeface="Times New Roman" panose="02020603050405020304" pitchFamily="18" charset="0"/>
              </a:rPr>
              <a:t>Hsu &amp; </a:t>
            </a:r>
            <a:r>
              <a:rPr lang="en-US" sz="1400" i="1" dirty="0" err="1">
                <a:ea typeface="宋体" panose="02010600030101010101" pitchFamily="2" charset="-122"/>
                <a:cs typeface="Times New Roman" panose="02020603050405020304" pitchFamily="18" charset="0"/>
              </a:rPr>
              <a:t>Brugman</a:t>
            </a:r>
            <a:r>
              <a:rPr lang="en-US" sz="1400" i="1" dirty="0">
                <a:ea typeface="宋体" panose="02010600030101010101" pitchFamily="2" charset="-122"/>
                <a:cs typeface="Times New Roman" panose="02020603050405020304" pitchFamily="18" charset="0"/>
              </a:rPr>
              <a:t>, 1986; </a:t>
            </a:r>
            <a:r>
              <a:rPr lang="en-US" altLang="zh-CN" sz="1400" i="1" dirty="0" err="1">
                <a:ea typeface="宋体" panose="02010600030101010101" pitchFamily="2" charset="-122"/>
                <a:cs typeface="Times New Roman" panose="02020603050405020304" pitchFamily="18" charset="0"/>
              </a:rPr>
              <a:t>Denoyelle</a:t>
            </a:r>
            <a:r>
              <a:rPr lang="en-US" altLang="zh-CN" sz="1400" i="1" dirty="0">
                <a:ea typeface="宋体" panose="02010600030101010101" pitchFamily="2" charset="-122"/>
                <a:cs typeface="Times New Roman" panose="02020603050405020304" pitchFamily="18" charset="0"/>
              </a:rPr>
              <a:t> &amp; Lemonnier,1987; </a:t>
            </a:r>
            <a:r>
              <a:rPr lang="en-US" altLang="zh-CN" sz="1400" i="1" dirty="0" err="1">
                <a:ea typeface="宋体" panose="02010600030101010101" pitchFamily="2" charset="-122"/>
                <a:cs typeface="Times New Roman" panose="02020603050405020304" pitchFamily="18" charset="0"/>
              </a:rPr>
              <a:t>Torabi</a:t>
            </a:r>
            <a:r>
              <a:rPr lang="en-US" altLang="zh-CN" sz="1400" i="1" dirty="0">
                <a:ea typeface="宋体" panose="02010600030101010101" pitchFamily="2" charset="-122"/>
                <a:cs typeface="Times New Roman" panose="02020603050405020304" pitchFamily="18" charset="0"/>
              </a:rPr>
              <a:t> &amp; </a:t>
            </a:r>
            <a:r>
              <a:rPr lang="en-US" altLang="zh-CN" sz="1400" i="1" dirty="0" err="1">
                <a:ea typeface="宋体" panose="02010600030101010101" pitchFamily="2" charset="-122"/>
                <a:cs typeface="Times New Roman" panose="02020603050405020304" pitchFamily="18" charset="0"/>
              </a:rPr>
              <a:t>Asghari</a:t>
            </a:r>
            <a:r>
              <a:rPr lang="en-US" altLang="zh-CN" sz="1400" i="1" dirty="0">
                <a:ea typeface="宋体" panose="02010600030101010101" pitchFamily="2" charset="-122"/>
                <a:cs typeface="Times New Roman" panose="02020603050405020304" pitchFamily="18" charset="0"/>
              </a:rPr>
              <a:t>,</a:t>
            </a:r>
            <a:r>
              <a:rPr lang="zh-CN" altLang="en-US" sz="1400" i="1" dirty="0">
                <a:ea typeface="宋体" panose="02010600030101010101" pitchFamily="2" charset="-122"/>
                <a:cs typeface="Times New Roman" panose="02020603050405020304" pitchFamily="18" charset="0"/>
              </a:rPr>
              <a:t> </a:t>
            </a:r>
            <a:r>
              <a:rPr lang="en-US" altLang="zh-CN" sz="1400" i="1" dirty="0">
                <a:ea typeface="宋体" panose="02010600030101010101" pitchFamily="2" charset="-122"/>
                <a:cs typeface="Times New Roman" panose="02020603050405020304" pitchFamily="18" charset="0"/>
              </a:rPr>
              <a:t>2010;</a:t>
            </a:r>
            <a:r>
              <a:rPr lang="zh-CN" altLang="en-US" sz="1400" i="1" dirty="0">
                <a:ea typeface="宋体" panose="02010600030101010101" pitchFamily="2" charset="-122"/>
                <a:cs typeface="Times New Roman" panose="02020603050405020304" pitchFamily="18" charset="0"/>
              </a:rPr>
              <a:t> </a:t>
            </a:r>
            <a:r>
              <a:rPr lang="en-US" altLang="zh-CN" sz="1400" i="1" dirty="0" err="1">
                <a:ea typeface="宋体" panose="02010600030101010101" pitchFamily="2" charset="-122"/>
                <a:cs typeface="Times New Roman" panose="02020603050405020304" pitchFamily="18" charset="0"/>
              </a:rPr>
              <a:t>Abedini</a:t>
            </a:r>
            <a:r>
              <a:rPr lang="en-US" altLang="zh-CN" sz="1400" i="1" dirty="0">
                <a:ea typeface="宋体" panose="02010600030101010101" pitchFamily="2" charset="-122"/>
                <a:cs typeface="Times New Roman" panose="02020603050405020304" pitchFamily="18" charset="0"/>
              </a:rPr>
              <a:t> et al.,2014)</a:t>
            </a:r>
            <a:endParaRPr lang="en-US" altLang="zh-CN" sz="1600" i="1" dirty="0">
              <a:ea typeface="宋体" panose="02010600030101010101" pitchFamily="2" charset="-122"/>
              <a:cs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5ED4ABBA-D586-4646-BB70-EB0CB6A845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7213" y="5891213"/>
            <a:ext cx="812800" cy="812800"/>
          </a:xfrm>
          <a:prstGeom prst="rect">
            <a:avLst/>
          </a:prstGeom>
        </p:spPr>
      </p:pic>
    </p:spTree>
    <p:extLst>
      <p:ext uri="{BB962C8B-B14F-4D97-AF65-F5344CB8AC3E}">
        <p14:creationId xmlns:p14="http://schemas.microsoft.com/office/powerpoint/2010/main" val="87720657"/>
      </p:ext>
    </p:extLst>
  </p:cSld>
  <p:clrMapOvr>
    <a:masterClrMapping/>
  </p:clrMapOvr>
  <mc:AlternateContent xmlns:mc="http://schemas.openxmlformats.org/markup-compatibility/2006" xmlns:p14="http://schemas.microsoft.com/office/powerpoint/2010/main">
    <mc:Choice Requires="p14">
      <p:transition spd="slow" p14:dur="2000" advTm="55040"/>
    </mc:Choice>
    <mc:Fallback xmlns="">
      <p:transition spd="slow" advTm="55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314798" y="1629962"/>
            <a:ext cx="8514403" cy="371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342900" indent="-342900" algn="just">
              <a:lnSpc>
                <a:spcPct val="150000"/>
              </a:lnSpc>
              <a:spcBef>
                <a:spcPct val="50000"/>
              </a:spcBef>
              <a:buFont typeface="Arial" panose="020B0604020202020204" pitchFamily="34" charset="0"/>
              <a:buChar char="•"/>
            </a:pPr>
            <a:r>
              <a:rPr lang="en-US" altLang="zh-CN" dirty="0"/>
              <a:t>Establish</a:t>
            </a:r>
            <a:r>
              <a:rPr lang="zh-CN" altLang="en-US" dirty="0"/>
              <a:t> </a:t>
            </a:r>
            <a:r>
              <a:rPr lang="en-US" dirty="0"/>
              <a:t>fluid PVT and lab-scale model and tune to obtain the critical inputs for the compositional model. </a:t>
            </a:r>
            <a:endParaRPr lang="en-US" dirty="0">
              <a:solidFill>
                <a:srgbClr val="FFFFFF"/>
              </a:solidFill>
              <a:latin typeface="Arial"/>
              <a:cs typeface="Arial"/>
            </a:endParaRPr>
          </a:p>
          <a:p>
            <a:pPr marL="342900" indent="-342900" algn="just">
              <a:lnSpc>
                <a:spcPct val="150000"/>
              </a:lnSpc>
              <a:spcBef>
                <a:spcPct val="50000"/>
              </a:spcBef>
              <a:buFont typeface="Arial" panose="020B0604020202020204" pitchFamily="34" charset="0"/>
              <a:buChar char="•"/>
            </a:pPr>
            <a:r>
              <a:rPr lang="en-US" altLang="zh-CN" dirty="0"/>
              <a:t>Build</a:t>
            </a:r>
            <a:r>
              <a:rPr lang="zh-CN" altLang="en-US" dirty="0"/>
              <a:t> </a:t>
            </a:r>
            <a:r>
              <a:rPr lang="en-US" altLang="zh-CN" dirty="0"/>
              <a:t>a</a:t>
            </a:r>
            <a:r>
              <a:rPr lang="en-US" dirty="0"/>
              <a:t> half-stage model of five fractures representing a typical completion design in </a:t>
            </a:r>
            <a:r>
              <a:rPr lang="en-US" altLang="zh-CN" dirty="0"/>
              <a:t>the</a:t>
            </a:r>
            <a:r>
              <a:rPr lang="zh-CN" altLang="en-US" dirty="0"/>
              <a:t> </a:t>
            </a:r>
            <a:r>
              <a:rPr lang="en-US" altLang="zh-CN" dirty="0"/>
              <a:t>research</a:t>
            </a:r>
            <a:r>
              <a:rPr lang="zh-CN" altLang="en-US" dirty="0"/>
              <a:t> </a:t>
            </a:r>
            <a:r>
              <a:rPr lang="en-US" altLang="zh-CN" dirty="0"/>
              <a:t>area</a:t>
            </a:r>
            <a:r>
              <a:rPr lang="en-US" dirty="0"/>
              <a:t>. </a:t>
            </a:r>
          </a:p>
          <a:p>
            <a:pPr marL="342900" indent="-342900" algn="just">
              <a:lnSpc>
                <a:spcPct val="150000"/>
              </a:lnSpc>
              <a:spcBef>
                <a:spcPct val="50000"/>
              </a:spcBef>
              <a:buFont typeface="Arial" panose="020B0604020202020204" pitchFamily="34" charset="0"/>
              <a:buChar char="•"/>
            </a:pPr>
            <a:r>
              <a:rPr lang="en-US" altLang="zh-CN" dirty="0">
                <a:ea typeface="Times New Roman" panose="02020603050405020304" pitchFamily="18" charset="0"/>
              </a:rPr>
              <a:t>Identify</a:t>
            </a:r>
            <a:r>
              <a:rPr lang="zh-CN" altLang="en-US" dirty="0">
                <a:ea typeface="Times New Roman" panose="02020603050405020304" pitchFamily="18" charset="0"/>
              </a:rPr>
              <a:t> </a:t>
            </a:r>
            <a:r>
              <a:rPr lang="en-US" altLang="zh-CN" dirty="0">
                <a:ea typeface="Times New Roman" panose="02020603050405020304" pitchFamily="18" charset="0"/>
              </a:rPr>
              <a:t>s</a:t>
            </a:r>
            <a:r>
              <a:rPr lang="en-US" dirty="0">
                <a:ea typeface="Times New Roman" panose="02020603050405020304" pitchFamily="18" charset="0"/>
              </a:rPr>
              <a:t>everal possible mechanisms on abnormal water cut behaviors</a:t>
            </a:r>
            <a:endParaRPr lang="en-US" dirty="0"/>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4</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4056175" cy="523220"/>
          </a:xfrm>
          <a:prstGeom prst="rect">
            <a:avLst/>
          </a:prstGeom>
        </p:spPr>
        <p:txBody>
          <a:bodyPr wrap="none">
            <a:spAutoFit/>
          </a:bodyPr>
          <a:lstStyle/>
          <a:p>
            <a:r>
              <a:rPr lang="en-US" sz="2800" b="1" dirty="0">
                <a:solidFill>
                  <a:srgbClr val="000000"/>
                </a:solidFill>
                <a:latin typeface="Arial Rounded MT Bold"/>
                <a:cs typeface="Arial Rounded MT Bold"/>
              </a:rPr>
              <a:t>Objective</a:t>
            </a:r>
            <a:r>
              <a:rPr lang="zh-CN" altLang="en-US" sz="2800" b="1" dirty="0">
                <a:solidFill>
                  <a:srgbClr val="000000"/>
                </a:solidFill>
                <a:latin typeface="Arial Rounded MT Bold"/>
                <a:cs typeface="Arial Rounded MT Bold"/>
              </a:rPr>
              <a:t> </a:t>
            </a:r>
            <a:r>
              <a:rPr lang="en-US" sz="2800" b="1" dirty="0">
                <a:solidFill>
                  <a:srgbClr val="000000"/>
                </a:solidFill>
                <a:latin typeface="Arial Rounded MT Bold"/>
                <a:cs typeface="Arial Rounded MT Bold"/>
              </a:rPr>
              <a:t>of Research</a:t>
            </a:r>
          </a:p>
        </p:txBody>
      </p:sp>
      <p:sp>
        <p:nvSpPr>
          <p:cNvPr id="19" name="TextBox 18">
            <a:extLst>
              <a:ext uri="{FF2B5EF4-FFF2-40B4-BE49-F238E27FC236}">
                <a16:creationId xmlns:a16="http://schemas.microsoft.com/office/drawing/2014/main" id="{F4C7248D-C18D-2A4B-93DB-ECF12837C8EA}"/>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7" name="Audio 6">
            <a:hlinkClick r:id="" action="ppaction://media"/>
            <a:extLst>
              <a:ext uri="{FF2B5EF4-FFF2-40B4-BE49-F238E27FC236}">
                <a16:creationId xmlns:a16="http://schemas.microsoft.com/office/drawing/2014/main" id="{952975B1-FFDD-6844-8D6C-C2C5D55853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7213" y="5891213"/>
            <a:ext cx="812800" cy="812800"/>
          </a:xfrm>
          <a:prstGeom prst="rect">
            <a:avLst/>
          </a:prstGeom>
        </p:spPr>
      </p:pic>
    </p:spTree>
    <p:extLst>
      <p:ext uri="{BB962C8B-B14F-4D97-AF65-F5344CB8AC3E}">
        <p14:creationId xmlns:p14="http://schemas.microsoft.com/office/powerpoint/2010/main" val="991098538"/>
      </p:ext>
    </p:extLst>
  </p:cSld>
  <p:clrMapOvr>
    <a:masterClrMapping/>
  </p:clrMapOvr>
  <mc:AlternateContent xmlns:mc="http://schemas.openxmlformats.org/markup-compatibility/2006" xmlns:p14="http://schemas.microsoft.com/office/powerpoint/2010/main">
    <mc:Choice Requires="p14">
      <p:transition spd="slow" p14:dur="2000" advTm="33761"/>
    </mc:Choice>
    <mc:Fallback xmlns="">
      <p:transition spd="slow" advTm="33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5</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63023" y="-13510"/>
            <a:ext cx="2688356" cy="523220"/>
          </a:xfrm>
          <a:prstGeom prst="rect">
            <a:avLst/>
          </a:prstGeom>
        </p:spPr>
        <p:txBody>
          <a:bodyPr wrap="none">
            <a:spAutoFit/>
          </a:bodyPr>
          <a:lstStyle/>
          <a:p>
            <a:r>
              <a:rPr lang="en-US" sz="2800" b="1" dirty="0">
                <a:solidFill>
                  <a:srgbClr val="000000"/>
                </a:solidFill>
                <a:latin typeface="Arial Rounded MT Bold"/>
                <a:cs typeface="Arial Rounded MT Bold"/>
              </a:rPr>
              <a:t>Results/Status</a:t>
            </a:r>
          </a:p>
        </p:txBody>
      </p:sp>
      <p:sp>
        <p:nvSpPr>
          <p:cNvPr id="18" name="TextBox 17">
            <a:extLst>
              <a:ext uri="{FF2B5EF4-FFF2-40B4-BE49-F238E27FC236}">
                <a16:creationId xmlns:a16="http://schemas.microsoft.com/office/drawing/2014/main" id="{8D3CB475-607D-1A41-8EDD-6690C61A19A6}"/>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26" name="Picture 25" descr="A close up of a map&#10;&#10;Description automatically generated">
            <a:extLst>
              <a:ext uri="{FF2B5EF4-FFF2-40B4-BE49-F238E27FC236}">
                <a16:creationId xmlns:a16="http://schemas.microsoft.com/office/drawing/2014/main" id="{5CB163D0-ACBC-7447-A532-A392CF135215}"/>
              </a:ext>
            </a:extLst>
          </p:cNvPr>
          <p:cNvPicPr>
            <a:picLocks noChangeAspect="1"/>
          </p:cNvPicPr>
          <p:nvPr/>
        </p:nvPicPr>
        <p:blipFill>
          <a:blip r:embed="rId6"/>
          <a:stretch>
            <a:fillRect/>
          </a:stretch>
        </p:blipFill>
        <p:spPr>
          <a:xfrm>
            <a:off x="130948" y="885460"/>
            <a:ext cx="3892404" cy="2391719"/>
          </a:xfrm>
          <a:prstGeom prst="rect">
            <a:avLst/>
          </a:prstGeom>
        </p:spPr>
      </p:pic>
      <p:pic>
        <p:nvPicPr>
          <p:cNvPr id="27" name="Picture 26" descr="A close up of a map&#10;&#10;Description automatically generated">
            <a:extLst>
              <a:ext uri="{FF2B5EF4-FFF2-40B4-BE49-F238E27FC236}">
                <a16:creationId xmlns:a16="http://schemas.microsoft.com/office/drawing/2014/main" id="{E18ACC6A-98D1-8747-8391-B7BF5E508D76}"/>
              </a:ext>
            </a:extLst>
          </p:cNvPr>
          <p:cNvPicPr>
            <a:picLocks noChangeAspect="1"/>
          </p:cNvPicPr>
          <p:nvPr/>
        </p:nvPicPr>
        <p:blipFill>
          <a:blip r:embed="rId7"/>
          <a:stretch>
            <a:fillRect/>
          </a:stretch>
        </p:blipFill>
        <p:spPr>
          <a:xfrm>
            <a:off x="101376" y="3469431"/>
            <a:ext cx="3892404" cy="2488586"/>
          </a:xfrm>
          <a:prstGeom prst="rect">
            <a:avLst/>
          </a:prstGeom>
        </p:spPr>
      </p:pic>
      <p:pic>
        <p:nvPicPr>
          <p:cNvPr id="28" name="Picture 27" descr="A close up of a map&#10;&#10;Description automatically generated">
            <a:extLst>
              <a:ext uri="{FF2B5EF4-FFF2-40B4-BE49-F238E27FC236}">
                <a16:creationId xmlns:a16="http://schemas.microsoft.com/office/drawing/2014/main" id="{0BF36714-CC83-474B-81C2-7433A41A1F15}"/>
              </a:ext>
            </a:extLst>
          </p:cNvPr>
          <p:cNvPicPr>
            <a:picLocks noChangeAspect="1"/>
          </p:cNvPicPr>
          <p:nvPr/>
        </p:nvPicPr>
        <p:blipFill>
          <a:blip r:embed="rId8"/>
          <a:stretch>
            <a:fillRect/>
          </a:stretch>
        </p:blipFill>
        <p:spPr>
          <a:xfrm>
            <a:off x="4754397" y="902022"/>
            <a:ext cx="3892404" cy="2391718"/>
          </a:xfrm>
          <a:prstGeom prst="rect">
            <a:avLst/>
          </a:prstGeom>
        </p:spPr>
      </p:pic>
      <p:pic>
        <p:nvPicPr>
          <p:cNvPr id="29" name="Picture 28" descr="A close up of a map&#10;&#10;Description automatically generated">
            <a:extLst>
              <a:ext uri="{FF2B5EF4-FFF2-40B4-BE49-F238E27FC236}">
                <a16:creationId xmlns:a16="http://schemas.microsoft.com/office/drawing/2014/main" id="{E5E097F5-011E-3F46-9DF5-BC3683092961}"/>
              </a:ext>
            </a:extLst>
          </p:cNvPr>
          <p:cNvPicPr>
            <a:picLocks noChangeAspect="1"/>
          </p:cNvPicPr>
          <p:nvPr/>
        </p:nvPicPr>
        <p:blipFill>
          <a:blip r:embed="rId9"/>
          <a:stretch>
            <a:fillRect/>
          </a:stretch>
        </p:blipFill>
        <p:spPr>
          <a:xfrm>
            <a:off x="4745592" y="3501334"/>
            <a:ext cx="3901209" cy="2449130"/>
          </a:xfrm>
          <a:prstGeom prst="rect">
            <a:avLst/>
          </a:prstGeom>
        </p:spPr>
      </p:pic>
      <p:sp>
        <p:nvSpPr>
          <p:cNvPr id="30" name="Rectangle 29">
            <a:extLst>
              <a:ext uri="{FF2B5EF4-FFF2-40B4-BE49-F238E27FC236}">
                <a16:creationId xmlns:a16="http://schemas.microsoft.com/office/drawing/2014/main" id="{A0BE5942-C64B-BC49-8A6A-83AD12723545}"/>
              </a:ext>
            </a:extLst>
          </p:cNvPr>
          <p:cNvSpPr/>
          <p:nvPr/>
        </p:nvSpPr>
        <p:spPr>
          <a:xfrm>
            <a:off x="932763" y="3237079"/>
            <a:ext cx="2021277" cy="276999"/>
          </a:xfrm>
          <a:prstGeom prst="rect">
            <a:avLst/>
          </a:prstGeom>
        </p:spPr>
        <p:txBody>
          <a:bodyPr wrap="square">
            <a:spAutoFit/>
          </a:bodyPr>
          <a:lstStyle/>
          <a:p>
            <a:r>
              <a:rPr lang="en-US" altLang="zh-CN" sz="1200" dirty="0"/>
              <a:t>(a)</a:t>
            </a:r>
            <a:r>
              <a:rPr lang="zh-CN" altLang="en-US" sz="1200" dirty="0"/>
              <a:t> </a:t>
            </a:r>
            <a:r>
              <a:rPr lang="en-US" sz="1200" dirty="0"/>
              <a:t>ROV</a:t>
            </a:r>
            <a:r>
              <a:rPr lang="zh-CN" altLang="en-US" sz="1200" dirty="0"/>
              <a:t> </a:t>
            </a:r>
            <a:r>
              <a:rPr lang="en-US" sz="1200" dirty="0"/>
              <a:t>from the CCE test </a:t>
            </a:r>
          </a:p>
        </p:txBody>
      </p:sp>
      <p:sp>
        <p:nvSpPr>
          <p:cNvPr id="31" name="Rectangle 30">
            <a:extLst>
              <a:ext uri="{FF2B5EF4-FFF2-40B4-BE49-F238E27FC236}">
                <a16:creationId xmlns:a16="http://schemas.microsoft.com/office/drawing/2014/main" id="{73DF05D3-E43C-994F-90A1-F70F4DEEB4B2}"/>
              </a:ext>
            </a:extLst>
          </p:cNvPr>
          <p:cNvSpPr/>
          <p:nvPr/>
        </p:nvSpPr>
        <p:spPr>
          <a:xfrm>
            <a:off x="5303045" y="3264744"/>
            <a:ext cx="4956474" cy="276999"/>
          </a:xfrm>
          <a:prstGeom prst="rect">
            <a:avLst/>
          </a:prstGeom>
        </p:spPr>
        <p:txBody>
          <a:bodyPr wrap="square">
            <a:spAutoFit/>
          </a:bodyPr>
          <a:lstStyle/>
          <a:p>
            <a:r>
              <a:rPr lang="en-US" altLang="zh-CN" sz="1200" dirty="0"/>
              <a:t>(b)</a:t>
            </a:r>
            <a:r>
              <a:rPr lang="zh-CN" altLang="en-US" sz="1200" dirty="0"/>
              <a:t> </a:t>
            </a:r>
            <a:r>
              <a:rPr lang="en-US" altLang="zh-CN" sz="1200" dirty="0"/>
              <a:t>Swelling</a:t>
            </a:r>
            <a:r>
              <a:rPr lang="en-US" sz="1200" dirty="0"/>
              <a:t> test </a:t>
            </a:r>
            <a:r>
              <a:rPr lang="en-US" altLang="zh-CN" sz="1200" dirty="0"/>
              <a:t>with</a:t>
            </a:r>
            <a:r>
              <a:rPr lang="zh-CN" altLang="en-US" sz="1200" dirty="0"/>
              <a:t> </a:t>
            </a:r>
            <a:r>
              <a:rPr lang="en-US" altLang="zh-CN" sz="1200" dirty="0"/>
              <a:t>the</a:t>
            </a:r>
            <a:r>
              <a:rPr lang="zh-CN" altLang="en-US" sz="1200" dirty="0"/>
              <a:t> </a:t>
            </a:r>
            <a:r>
              <a:rPr lang="en-US" altLang="zh-CN" sz="1200" dirty="0"/>
              <a:t>produced</a:t>
            </a:r>
            <a:r>
              <a:rPr lang="zh-CN" altLang="en-US" sz="1200" dirty="0"/>
              <a:t> </a:t>
            </a:r>
            <a:r>
              <a:rPr lang="en-US" altLang="zh-CN" sz="1200" dirty="0"/>
              <a:t>gas</a:t>
            </a:r>
            <a:endParaRPr lang="en-US" sz="1200" dirty="0"/>
          </a:p>
        </p:txBody>
      </p:sp>
      <p:sp>
        <p:nvSpPr>
          <p:cNvPr id="39" name="Rectangle 38">
            <a:extLst>
              <a:ext uri="{FF2B5EF4-FFF2-40B4-BE49-F238E27FC236}">
                <a16:creationId xmlns:a16="http://schemas.microsoft.com/office/drawing/2014/main" id="{ED2252F6-3819-CD4B-B869-BA029C20A0FE}"/>
              </a:ext>
            </a:extLst>
          </p:cNvPr>
          <p:cNvSpPr/>
          <p:nvPr/>
        </p:nvSpPr>
        <p:spPr>
          <a:xfrm>
            <a:off x="932763" y="5930566"/>
            <a:ext cx="3581742" cy="276999"/>
          </a:xfrm>
          <a:prstGeom prst="rect">
            <a:avLst/>
          </a:prstGeom>
        </p:spPr>
        <p:txBody>
          <a:bodyPr wrap="square">
            <a:spAutoFit/>
          </a:bodyPr>
          <a:lstStyle/>
          <a:p>
            <a:r>
              <a:rPr lang="en-US" altLang="zh-CN" sz="1200" dirty="0"/>
              <a:t>(c)</a:t>
            </a:r>
            <a:r>
              <a:rPr lang="zh-CN" altLang="en-US" sz="1200" dirty="0"/>
              <a:t> </a:t>
            </a:r>
            <a:r>
              <a:rPr lang="en-US" altLang="zh-CN" sz="1200" dirty="0"/>
              <a:t>Differential</a:t>
            </a:r>
            <a:r>
              <a:rPr lang="zh-CN" altLang="en-US" sz="1200" dirty="0"/>
              <a:t> </a:t>
            </a:r>
            <a:r>
              <a:rPr lang="en-US" altLang="zh-CN" sz="1200" dirty="0"/>
              <a:t>liberation</a:t>
            </a:r>
            <a:r>
              <a:rPr lang="zh-CN" altLang="en-US" sz="1200" dirty="0"/>
              <a:t> </a:t>
            </a:r>
            <a:r>
              <a:rPr lang="en-US" sz="1200" dirty="0"/>
              <a:t>test </a:t>
            </a:r>
          </a:p>
        </p:txBody>
      </p:sp>
      <p:sp>
        <p:nvSpPr>
          <p:cNvPr id="40" name="Rectangle 39">
            <a:extLst>
              <a:ext uri="{FF2B5EF4-FFF2-40B4-BE49-F238E27FC236}">
                <a16:creationId xmlns:a16="http://schemas.microsoft.com/office/drawing/2014/main" id="{DF028BC2-92A4-F040-8AE9-5E5349575E7A}"/>
              </a:ext>
            </a:extLst>
          </p:cNvPr>
          <p:cNvSpPr/>
          <p:nvPr/>
        </p:nvSpPr>
        <p:spPr>
          <a:xfrm>
            <a:off x="6118046" y="5957338"/>
            <a:ext cx="3141498" cy="276999"/>
          </a:xfrm>
          <a:prstGeom prst="rect">
            <a:avLst/>
          </a:prstGeom>
        </p:spPr>
        <p:txBody>
          <a:bodyPr wrap="square">
            <a:spAutoFit/>
          </a:bodyPr>
          <a:lstStyle/>
          <a:p>
            <a:r>
              <a:rPr lang="en-US" altLang="zh-CN" sz="1200" dirty="0"/>
              <a:t>(d)</a:t>
            </a:r>
            <a:r>
              <a:rPr lang="zh-CN" altLang="en-US" sz="1200" dirty="0"/>
              <a:t> </a:t>
            </a:r>
            <a:r>
              <a:rPr lang="en-US" altLang="zh-CN" sz="1200" dirty="0"/>
              <a:t>Oil</a:t>
            </a:r>
            <a:r>
              <a:rPr lang="zh-CN" altLang="en-US" sz="1200" dirty="0"/>
              <a:t> </a:t>
            </a:r>
            <a:r>
              <a:rPr lang="en-US" altLang="zh-CN" sz="1200" dirty="0"/>
              <a:t>viscosity</a:t>
            </a:r>
            <a:endParaRPr lang="en-US" sz="1200" dirty="0"/>
          </a:p>
        </p:txBody>
      </p:sp>
      <p:sp>
        <p:nvSpPr>
          <p:cNvPr id="41" name="Rectangle 40">
            <a:extLst>
              <a:ext uri="{FF2B5EF4-FFF2-40B4-BE49-F238E27FC236}">
                <a16:creationId xmlns:a16="http://schemas.microsoft.com/office/drawing/2014/main" id="{87C88709-4522-0845-82C5-250C5B69D8D6}"/>
              </a:ext>
            </a:extLst>
          </p:cNvPr>
          <p:cNvSpPr/>
          <p:nvPr/>
        </p:nvSpPr>
        <p:spPr>
          <a:xfrm>
            <a:off x="101376" y="458464"/>
            <a:ext cx="8686774" cy="369332"/>
          </a:xfrm>
          <a:prstGeom prst="rect">
            <a:avLst/>
          </a:prstGeom>
        </p:spPr>
        <p:txBody>
          <a:bodyPr wrap="square">
            <a:spAutoFit/>
          </a:bodyPr>
          <a:lstStyle/>
          <a:p>
            <a:pPr marL="342900" lvl="0" indent="-342900" algn="just">
              <a:buFont typeface="Arial" panose="020B0604020202020204" pitchFamily="34" charset="0"/>
              <a:buChar char="•"/>
            </a:pPr>
            <a:r>
              <a:rPr lang="en-US" altLang="en-US" sz="1800" b="1" dirty="0">
                <a:solidFill>
                  <a:schemeClr val="tx1"/>
                </a:solidFill>
                <a:ea typeface="TimesNewRomanPSMT"/>
                <a:cs typeface="Times New Roman" panose="02020603050405020304" pitchFamily="18" charset="0"/>
              </a:rPr>
              <a:t>An </a:t>
            </a:r>
            <a:r>
              <a:rPr lang="en-US" altLang="zh-CN" sz="1800" b="1" dirty="0">
                <a:solidFill>
                  <a:schemeClr val="tx1"/>
                </a:solidFill>
                <a:ea typeface="TimesNewRomanPSMT"/>
                <a:cs typeface="Times New Roman" panose="02020603050405020304" pitchFamily="18" charset="0"/>
              </a:rPr>
              <a:t>8</a:t>
            </a:r>
            <a:r>
              <a:rPr lang="en-US" altLang="en-US" sz="1800" b="1" dirty="0">
                <a:solidFill>
                  <a:schemeClr val="tx1"/>
                </a:solidFill>
                <a:ea typeface="TimesNewRomanPSMT"/>
                <a:cs typeface="Times New Roman" panose="02020603050405020304" pitchFamily="18" charset="0"/>
              </a:rPr>
              <a:t>-comp PVT model was established to match the lab results</a:t>
            </a:r>
          </a:p>
        </p:txBody>
      </p:sp>
      <p:pic>
        <p:nvPicPr>
          <p:cNvPr id="7" name="Audio 6">
            <a:hlinkClick r:id="" action="ppaction://media"/>
            <a:extLst>
              <a:ext uri="{FF2B5EF4-FFF2-40B4-BE49-F238E27FC236}">
                <a16:creationId xmlns:a16="http://schemas.microsoft.com/office/drawing/2014/main" id="{1886108B-52B4-2749-A3DB-FEB6AAE8E44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7213" y="5891213"/>
            <a:ext cx="812800" cy="812800"/>
          </a:xfrm>
          <a:prstGeom prst="rect">
            <a:avLst/>
          </a:prstGeom>
        </p:spPr>
      </p:pic>
    </p:spTree>
    <p:extLst>
      <p:ext uri="{BB962C8B-B14F-4D97-AF65-F5344CB8AC3E}">
        <p14:creationId xmlns:p14="http://schemas.microsoft.com/office/powerpoint/2010/main" val="346310236"/>
      </p:ext>
    </p:extLst>
  </p:cSld>
  <p:clrMapOvr>
    <a:masterClrMapping/>
  </p:clrMapOvr>
  <mc:AlternateContent xmlns:mc="http://schemas.openxmlformats.org/markup-compatibility/2006" xmlns:p14="http://schemas.microsoft.com/office/powerpoint/2010/main">
    <mc:Choice Requires="p14">
      <p:transition spd="slow" p14:dur="2000" advTm="40058"/>
    </mc:Choice>
    <mc:Fallback xmlns="">
      <p:transition spd="slow" advTm="40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6</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2688356" cy="523220"/>
          </a:xfrm>
          <a:prstGeom prst="rect">
            <a:avLst/>
          </a:prstGeom>
        </p:spPr>
        <p:txBody>
          <a:bodyPr wrap="none">
            <a:spAutoFit/>
          </a:bodyPr>
          <a:lstStyle/>
          <a:p>
            <a:r>
              <a:rPr lang="en-US" sz="2800" b="1" dirty="0">
                <a:solidFill>
                  <a:srgbClr val="000000"/>
                </a:solidFill>
                <a:latin typeface="Arial Rounded MT Bold"/>
                <a:cs typeface="Arial Rounded MT Bold"/>
              </a:rPr>
              <a:t>Results/Status</a:t>
            </a:r>
          </a:p>
        </p:txBody>
      </p:sp>
      <p:sp>
        <p:nvSpPr>
          <p:cNvPr id="18" name="TextBox 17">
            <a:extLst>
              <a:ext uri="{FF2B5EF4-FFF2-40B4-BE49-F238E27FC236}">
                <a16:creationId xmlns:a16="http://schemas.microsoft.com/office/drawing/2014/main" id="{8D3CB475-607D-1A41-8EDD-6690C61A19A6}"/>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21" name="Rectangle 20">
            <a:extLst>
              <a:ext uri="{FF2B5EF4-FFF2-40B4-BE49-F238E27FC236}">
                <a16:creationId xmlns:a16="http://schemas.microsoft.com/office/drawing/2014/main" id="{4EB4A914-B0C5-F645-B692-831FF99DEBF5}"/>
              </a:ext>
            </a:extLst>
          </p:cNvPr>
          <p:cNvSpPr/>
          <p:nvPr/>
        </p:nvSpPr>
        <p:spPr>
          <a:xfrm>
            <a:off x="273511" y="1017312"/>
            <a:ext cx="8870489" cy="958596"/>
          </a:xfrm>
          <a:prstGeom prst="rect">
            <a:avLst/>
          </a:prstGeom>
        </p:spPr>
        <p:txBody>
          <a:bodyPr wrap="square">
            <a:spAutoFit/>
          </a:bodyPr>
          <a:lstStyle/>
          <a:p>
            <a:pPr marL="342900" lvl="0" indent="-342900">
              <a:lnSpc>
                <a:spcPct val="150000"/>
              </a:lnSpc>
              <a:buFont typeface="Arial" panose="020B0604020202020204" pitchFamily="34" charset="0"/>
              <a:buChar char="•"/>
            </a:pPr>
            <a:r>
              <a:rPr lang="en-US" altLang="en-US" sz="2000" dirty="0">
                <a:cs typeface="Times New Roman" panose="02020603050405020304" pitchFamily="18" charset="0"/>
              </a:rPr>
              <a:t>A lab-scale model was built to match </a:t>
            </a:r>
            <a:r>
              <a:rPr lang="en-US" sz="2000" dirty="0">
                <a:cs typeface="Times New Roman" panose="02020603050405020304" pitchFamily="18" charset="0"/>
              </a:rPr>
              <a:t>the </a:t>
            </a:r>
            <a:r>
              <a:rPr lang="en-US" altLang="zh-CN" sz="2000" dirty="0">
                <a:cs typeface="Times New Roman" panose="02020603050405020304" pitchFamily="18" charset="0"/>
              </a:rPr>
              <a:t>Lab</a:t>
            </a:r>
            <a:r>
              <a:rPr lang="zh-CN" altLang="en-US" sz="2000" dirty="0">
                <a:cs typeface="Times New Roman" panose="02020603050405020304" pitchFamily="18" charset="0"/>
              </a:rPr>
              <a:t> </a:t>
            </a:r>
            <a:r>
              <a:rPr lang="en-US" sz="2000" dirty="0">
                <a:cs typeface="Times New Roman" panose="02020603050405020304" pitchFamily="18" charset="0"/>
              </a:rPr>
              <a:t>data provided</a:t>
            </a:r>
          </a:p>
          <a:p>
            <a:pPr marL="342900" lvl="0" indent="-342900">
              <a:lnSpc>
                <a:spcPct val="150000"/>
              </a:lnSpc>
              <a:buFont typeface="Arial" panose="020B0604020202020204" pitchFamily="34" charset="0"/>
              <a:buChar char="•"/>
            </a:pPr>
            <a:r>
              <a:rPr lang="en-US" sz="2000" dirty="0">
                <a:cs typeface="Times New Roman" panose="02020603050405020304" pitchFamily="18" charset="0"/>
              </a:rPr>
              <a:t>History matching achieved by primarily tuning </a:t>
            </a:r>
            <a:r>
              <a:rPr lang="en-US" altLang="zh-CN" sz="2000" i="1" dirty="0">
                <a:cs typeface="Times New Roman" panose="02020603050405020304" pitchFamily="18" charset="0"/>
              </a:rPr>
              <a:t>K</a:t>
            </a:r>
            <a:r>
              <a:rPr lang="en-US" sz="2000" i="1" dirty="0">
                <a:cs typeface="Times New Roman" panose="02020603050405020304" pitchFamily="18" charset="0"/>
              </a:rPr>
              <a:t>r</a:t>
            </a:r>
            <a:r>
              <a:rPr lang="en-US" sz="2000" dirty="0">
                <a:cs typeface="Times New Roman" panose="02020603050405020304" pitchFamily="18" charset="0"/>
              </a:rPr>
              <a:t> and pore compressibility  </a:t>
            </a:r>
            <a:endParaRPr lang="en-US" altLang="en-US" sz="2000" dirty="0">
              <a:cs typeface="Times New Roman" panose="02020603050405020304" pitchFamily="18" charset="0"/>
            </a:endParaRPr>
          </a:p>
        </p:txBody>
      </p:sp>
      <p:pic>
        <p:nvPicPr>
          <p:cNvPr id="22" name="Picture 21" descr="A close up of a logo&#10;&#10;Description automatically generated">
            <a:extLst>
              <a:ext uri="{FF2B5EF4-FFF2-40B4-BE49-F238E27FC236}">
                <a16:creationId xmlns:a16="http://schemas.microsoft.com/office/drawing/2014/main" id="{00015731-D48E-8E40-80C6-4510BC1DF07A}"/>
              </a:ext>
            </a:extLst>
          </p:cNvPr>
          <p:cNvPicPr>
            <a:picLocks noChangeAspect="1"/>
          </p:cNvPicPr>
          <p:nvPr/>
        </p:nvPicPr>
        <p:blipFill>
          <a:blip r:embed="rId6"/>
          <a:stretch>
            <a:fillRect/>
          </a:stretch>
        </p:blipFill>
        <p:spPr>
          <a:xfrm>
            <a:off x="322540" y="2346324"/>
            <a:ext cx="3970061" cy="2873567"/>
          </a:xfrm>
          <a:prstGeom prst="rect">
            <a:avLst/>
          </a:prstGeom>
        </p:spPr>
      </p:pic>
      <p:pic>
        <p:nvPicPr>
          <p:cNvPr id="23" name="Picture 22" descr="A screenshot of a map&#10;&#10;Description automatically generated">
            <a:extLst>
              <a:ext uri="{FF2B5EF4-FFF2-40B4-BE49-F238E27FC236}">
                <a16:creationId xmlns:a16="http://schemas.microsoft.com/office/drawing/2014/main" id="{B298F529-E952-6740-B71D-042D2C83FFED}"/>
              </a:ext>
            </a:extLst>
          </p:cNvPr>
          <p:cNvPicPr>
            <a:picLocks noChangeAspect="1"/>
          </p:cNvPicPr>
          <p:nvPr/>
        </p:nvPicPr>
        <p:blipFill>
          <a:blip r:embed="rId7"/>
          <a:stretch>
            <a:fillRect/>
          </a:stretch>
        </p:blipFill>
        <p:spPr>
          <a:xfrm>
            <a:off x="4572000" y="2354172"/>
            <a:ext cx="4482096" cy="2853018"/>
          </a:xfrm>
          <a:prstGeom prst="rect">
            <a:avLst/>
          </a:prstGeom>
        </p:spPr>
      </p:pic>
      <p:sp>
        <p:nvSpPr>
          <p:cNvPr id="24" name="Rectangle 23">
            <a:extLst>
              <a:ext uri="{FF2B5EF4-FFF2-40B4-BE49-F238E27FC236}">
                <a16:creationId xmlns:a16="http://schemas.microsoft.com/office/drawing/2014/main" id="{06251948-AE26-884C-B0BD-9F102A79A81F}"/>
              </a:ext>
            </a:extLst>
          </p:cNvPr>
          <p:cNvSpPr/>
          <p:nvPr/>
        </p:nvSpPr>
        <p:spPr>
          <a:xfrm>
            <a:off x="101376" y="5484401"/>
            <a:ext cx="4191225" cy="584775"/>
          </a:xfrm>
          <a:prstGeom prst="rect">
            <a:avLst/>
          </a:prstGeom>
        </p:spPr>
        <p:txBody>
          <a:bodyPr wrap="square">
            <a:spAutoFit/>
          </a:bodyPr>
          <a:lstStyle/>
          <a:p>
            <a:pPr algn="ctr"/>
            <a:r>
              <a:rPr lang="en-US" sz="1600" dirty="0"/>
              <a:t>Lab-scale model for gas </a:t>
            </a:r>
            <a:r>
              <a:rPr lang="en-US" altLang="zh-CN" sz="1600" dirty="0" err="1"/>
              <a:t>HnP</a:t>
            </a:r>
            <a:r>
              <a:rPr lang="en-US" sz="1600" dirty="0"/>
              <a:t> in the composite core </a:t>
            </a:r>
          </a:p>
        </p:txBody>
      </p:sp>
      <p:sp>
        <p:nvSpPr>
          <p:cNvPr id="25" name="Rectangle 24">
            <a:extLst>
              <a:ext uri="{FF2B5EF4-FFF2-40B4-BE49-F238E27FC236}">
                <a16:creationId xmlns:a16="http://schemas.microsoft.com/office/drawing/2014/main" id="{B8ACF8C9-4BEF-244F-B7AF-046C00CB3678}"/>
              </a:ext>
            </a:extLst>
          </p:cNvPr>
          <p:cNvSpPr/>
          <p:nvPr/>
        </p:nvSpPr>
        <p:spPr>
          <a:xfrm>
            <a:off x="4708755" y="5471356"/>
            <a:ext cx="4116268" cy="584775"/>
          </a:xfrm>
          <a:prstGeom prst="rect">
            <a:avLst/>
          </a:prstGeom>
        </p:spPr>
        <p:txBody>
          <a:bodyPr wrap="square">
            <a:spAutoFit/>
          </a:bodyPr>
          <a:lstStyle/>
          <a:p>
            <a:pPr algn="ctr"/>
            <a:r>
              <a:rPr lang="en-US" altLang="zh-CN" sz="1600" dirty="0"/>
              <a:t>Matching</a:t>
            </a:r>
            <a:r>
              <a:rPr lang="zh-CN" altLang="en-US" sz="1600" dirty="0"/>
              <a:t> </a:t>
            </a:r>
            <a:r>
              <a:rPr lang="en-US" altLang="zh-CN" sz="1600" dirty="0"/>
              <a:t>the</a:t>
            </a:r>
            <a:r>
              <a:rPr lang="zh-CN" altLang="en-US" sz="1600" dirty="0"/>
              <a:t> </a:t>
            </a:r>
            <a:r>
              <a:rPr lang="en-US" altLang="zh-CN" sz="1600" dirty="0"/>
              <a:t>results</a:t>
            </a:r>
            <a:r>
              <a:rPr lang="zh-CN" altLang="en-US" sz="1600" dirty="0"/>
              <a:t> </a:t>
            </a:r>
            <a:r>
              <a:rPr lang="en-US" altLang="zh-CN" sz="1600" dirty="0"/>
              <a:t>of</a:t>
            </a:r>
            <a:r>
              <a:rPr lang="zh-CN" altLang="en-US" sz="1600" dirty="0"/>
              <a:t> </a:t>
            </a:r>
            <a:r>
              <a:rPr lang="en-US" altLang="zh-CN" sz="1600" dirty="0" err="1"/>
              <a:t>HnP</a:t>
            </a:r>
            <a:r>
              <a:rPr lang="zh-CN" altLang="en-US" sz="1600" dirty="0"/>
              <a:t> </a:t>
            </a:r>
            <a:r>
              <a:rPr lang="en-US" altLang="zh-CN" sz="1600" dirty="0"/>
              <a:t>experiments</a:t>
            </a:r>
            <a:r>
              <a:rPr lang="zh-CN" altLang="en-US" sz="1600" dirty="0"/>
              <a:t> </a:t>
            </a:r>
            <a:r>
              <a:rPr lang="en-US" altLang="zh-CN" sz="1600" dirty="0"/>
              <a:t>in</a:t>
            </a:r>
            <a:r>
              <a:rPr lang="zh-CN" altLang="en-US" sz="1600" dirty="0"/>
              <a:t> </a:t>
            </a:r>
            <a:r>
              <a:rPr lang="en-US" altLang="zh-CN" sz="1600" dirty="0"/>
              <a:t>the</a:t>
            </a:r>
            <a:r>
              <a:rPr lang="zh-CN" altLang="en-US" sz="1600" dirty="0"/>
              <a:t> </a:t>
            </a:r>
            <a:r>
              <a:rPr lang="en-US" altLang="zh-CN" sz="1600" dirty="0"/>
              <a:t>composite</a:t>
            </a:r>
            <a:r>
              <a:rPr lang="zh-CN" altLang="en-US" sz="1600" dirty="0"/>
              <a:t> </a:t>
            </a:r>
            <a:r>
              <a:rPr lang="en-US" altLang="zh-CN" sz="1600" dirty="0"/>
              <a:t>core</a:t>
            </a:r>
            <a:r>
              <a:rPr lang="en-US" sz="1600" dirty="0"/>
              <a:t> </a:t>
            </a:r>
          </a:p>
        </p:txBody>
      </p:sp>
      <p:pic>
        <p:nvPicPr>
          <p:cNvPr id="6" name="Audio 5">
            <a:hlinkClick r:id="" action="ppaction://media"/>
            <a:extLst>
              <a:ext uri="{FF2B5EF4-FFF2-40B4-BE49-F238E27FC236}">
                <a16:creationId xmlns:a16="http://schemas.microsoft.com/office/drawing/2014/main" id="{DF0C2C3D-ECE4-9F48-8D20-8C28C4A294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7213" y="5891213"/>
            <a:ext cx="812800" cy="812800"/>
          </a:xfrm>
          <a:prstGeom prst="rect">
            <a:avLst/>
          </a:prstGeom>
        </p:spPr>
      </p:pic>
    </p:spTree>
    <p:extLst>
      <p:ext uri="{BB962C8B-B14F-4D97-AF65-F5344CB8AC3E}">
        <p14:creationId xmlns:p14="http://schemas.microsoft.com/office/powerpoint/2010/main" val="1554629117"/>
      </p:ext>
    </p:extLst>
  </p:cSld>
  <p:clrMapOvr>
    <a:masterClrMapping/>
  </p:clrMapOvr>
  <mc:AlternateContent xmlns:mc="http://schemas.openxmlformats.org/markup-compatibility/2006" xmlns:p14="http://schemas.microsoft.com/office/powerpoint/2010/main">
    <mc:Choice Requires="p14">
      <p:transition spd="slow" p14:dur="2000" advTm="114487"/>
    </mc:Choice>
    <mc:Fallback xmlns="">
      <p:transition spd="slow" advTm="114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7</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2688356" cy="523220"/>
          </a:xfrm>
          <a:prstGeom prst="rect">
            <a:avLst/>
          </a:prstGeom>
        </p:spPr>
        <p:txBody>
          <a:bodyPr wrap="none">
            <a:spAutoFit/>
          </a:bodyPr>
          <a:lstStyle/>
          <a:p>
            <a:r>
              <a:rPr lang="en-US" sz="2800" b="1" dirty="0">
                <a:solidFill>
                  <a:srgbClr val="000000"/>
                </a:solidFill>
                <a:latin typeface="Arial Rounded MT Bold"/>
                <a:cs typeface="Arial Rounded MT Bold"/>
              </a:rPr>
              <a:t>Results/Status</a:t>
            </a:r>
          </a:p>
        </p:txBody>
      </p:sp>
      <p:sp>
        <p:nvSpPr>
          <p:cNvPr id="18" name="TextBox 17">
            <a:extLst>
              <a:ext uri="{FF2B5EF4-FFF2-40B4-BE49-F238E27FC236}">
                <a16:creationId xmlns:a16="http://schemas.microsoft.com/office/drawing/2014/main" id="{8D3CB475-607D-1A41-8EDD-6690C61A19A6}"/>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6" name="Rectangle 2">
            <a:extLst>
              <a:ext uri="{FF2B5EF4-FFF2-40B4-BE49-F238E27FC236}">
                <a16:creationId xmlns:a16="http://schemas.microsoft.com/office/drawing/2014/main" id="{E8771024-E4AB-B64E-9CA2-7C03EA846ED4}"/>
              </a:ext>
            </a:extLst>
          </p:cNvPr>
          <p:cNvSpPr>
            <a:spLocks noChangeArrowheads="1"/>
          </p:cNvSpPr>
          <p:nvPr/>
        </p:nvSpPr>
        <p:spPr bwMode="auto">
          <a:xfrm>
            <a:off x="-536578" y="145666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31" descr="page10image17440480">
            <a:extLst>
              <a:ext uri="{FF2B5EF4-FFF2-40B4-BE49-F238E27FC236}">
                <a16:creationId xmlns:a16="http://schemas.microsoft.com/office/drawing/2014/main" id="{63ADFE1A-6619-0B44-BB91-7DA7CE2F3057}"/>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36755" y="984891"/>
            <a:ext cx="3776382" cy="2352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DA10EAFF-6CDF-3E43-8551-93F589CB6B9D}"/>
              </a:ext>
            </a:extLst>
          </p:cNvPr>
          <p:cNvSpPr>
            <a:spLocks noChangeArrowheads="1"/>
          </p:cNvSpPr>
          <p:nvPr/>
        </p:nvSpPr>
        <p:spPr bwMode="auto">
          <a:xfrm>
            <a:off x="4231758" y="125991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1" name="Picture 32" descr="page10image17444432">
            <a:extLst>
              <a:ext uri="{FF2B5EF4-FFF2-40B4-BE49-F238E27FC236}">
                <a16:creationId xmlns:a16="http://schemas.microsoft.com/office/drawing/2014/main" id="{64EECA6C-97B5-1D4E-B6ED-4612ACDD0EC8}"/>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4930864" y="974347"/>
            <a:ext cx="3776472" cy="23695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4A524CA8-E784-4743-92F4-A666F642A7D1}"/>
              </a:ext>
            </a:extLst>
          </p:cNvPr>
          <p:cNvSpPr>
            <a:spLocks noChangeArrowheads="1"/>
          </p:cNvSpPr>
          <p:nvPr/>
        </p:nvSpPr>
        <p:spPr bwMode="auto">
          <a:xfrm flipV="1">
            <a:off x="436755" y="3232663"/>
            <a:ext cx="76608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53" name="Picture 34" descr="page11image17231648">
            <a:extLst>
              <a:ext uri="{FF2B5EF4-FFF2-40B4-BE49-F238E27FC236}">
                <a16:creationId xmlns:a16="http://schemas.microsoft.com/office/drawing/2014/main" id="{D7B1A9FA-3A3E-D64B-A3F5-8707C79E801F}"/>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436755" y="3673492"/>
            <a:ext cx="3776472" cy="22770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6DDC4B1-43E9-E149-BF74-86BC973B04C9}"/>
              </a:ext>
            </a:extLst>
          </p:cNvPr>
          <p:cNvSpPr>
            <a:spLocks noChangeArrowheads="1"/>
          </p:cNvSpPr>
          <p:nvPr/>
        </p:nvSpPr>
        <p:spPr bwMode="auto">
          <a:xfrm>
            <a:off x="5825648" y="3273407"/>
            <a:ext cx="21339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sz="1800" dirty="0"/>
              <a:t>Liquid-gas </a:t>
            </a:r>
            <a:r>
              <a:rPr lang="en-US" sz="1800" dirty="0" err="1"/>
              <a:t>kr</a:t>
            </a:r>
            <a:r>
              <a:rPr lang="en-US" sz="1800" dirty="0"/>
              <a:t> curve</a:t>
            </a:r>
          </a:p>
        </p:txBody>
      </p:sp>
      <p:pic>
        <p:nvPicPr>
          <p:cNvPr id="2055" name="Picture 35" descr="page11image17207984">
            <a:extLst>
              <a:ext uri="{FF2B5EF4-FFF2-40B4-BE49-F238E27FC236}">
                <a16:creationId xmlns:a16="http://schemas.microsoft.com/office/drawing/2014/main" id="{9B0B15F3-657E-0545-8188-EF872326CBA5}"/>
              </a:ext>
            </a:extLst>
          </p:cNvPr>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4901214" y="3633103"/>
            <a:ext cx="3776472" cy="23769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28E5E16-F187-834E-AEFF-C6D00DD529CC}"/>
              </a:ext>
            </a:extLst>
          </p:cNvPr>
          <p:cNvSpPr txBox="1"/>
          <p:nvPr/>
        </p:nvSpPr>
        <p:spPr>
          <a:xfrm>
            <a:off x="1140850" y="3304160"/>
            <a:ext cx="1984261" cy="369332"/>
          </a:xfrm>
          <a:prstGeom prst="rect">
            <a:avLst/>
          </a:prstGeom>
          <a:noFill/>
        </p:spPr>
        <p:txBody>
          <a:bodyPr wrap="none" rtlCol="0">
            <a:spAutoFit/>
          </a:bodyPr>
          <a:lstStyle/>
          <a:p>
            <a:r>
              <a:rPr lang="en-US" sz="1800" dirty="0"/>
              <a:t>Water-oil </a:t>
            </a:r>
            <a:r>
              <a:rPr lang="en-US" sz="1800" dirty="0" err="1"/>
              <a:t>kr</a:t>
            </a:r>
            <a:r>
              <a:rPr lang="en-US" sz="1800" dirty="0"/>
              <a:t> curve</a:t>
            </a:r>
          </a:p>
        </p:txBody>
      </p:sp>
      <p:sp>
        <p:nvSpPr>
          <p:cNvPr id="11" name="Rectangle 10">
            <a:extLst>
              <a:ext uri="{FF2B5EF4-FFF2-40B4-BE49-F238E27FC236}">
                <a16:creationId xmlns:a16="http://schemas.microsoft.com/office/drawing/2014/main" id="{69B8F0B9-B544-5145-A08F-F33E6DDF3BE3}"/>
              </a:ext>
            </a:extLst>
          </p:cNvPr>
          <p:cNvSpPr/>
          <p:nvPr/>
        </p:nvSpPr>
        <p:spPr>
          <a:xfrm>
            <a:off x="1140850" y="5884400"/>
            <a:ext cx="1984261" cy="369332"/>
          </a:xfrm>
          <a:prstGeom prst="rect">
            <a:avLst/>
          </a:prstGeom>
          <a:noFill/>
        </p:spPr>
        <p:txBody>
          <a:bodyPr wrap="none" rtlCol="0">
            <a:spAutoFit/>
          </a:bodyPr>
          <a:lstStyle/>
          <a:p>
            <a:r>
              <a:rPr lang="en-US" sz="1800" dirty="0"/>
              <a:t>Water-oil </a:t>
            </a:r>
            <a:r>
              <a:rPr lang="en-US" sz="1800" dirty="0" err="1"/>
              <a:t>kr</a:t>
            </a:r>
            <a:r>
              <a:rPr lang="en-US" sz="1800" dirty="0"/>
              <a:t> curve</a:t>
            </a:r>
          </a:p>
        </p:txBody>
      </p:sp>
      <p:sp>
        <p:nvSpPr>
          <p:cNvPr id="12" name="Rectangle 11">
            <a:extLst>
              <a:ext uri="{FF2B5EF4-FFF2-40B4-BE49-F238E27FC236}">
                <a16:creationId xmlns:a16="http://schemas.microsoft.com/office/drawing/2014/main" id="{1169AF3A-2E80-A248-9FF3-088832D2ED10}"/>
              </a:ext>
            </a:extLst>
          </p:cNvPr>
          <p:cNvSpPr/>
          <p:nvPr/>
        </p:nvSpPr>
        <p:spPr>
          <a:xfrm>
            <a:off x="5825546" y="5855477"/>
            <a:ext cx="2210862" cy="461665"/>
          </a:xfrm>
          <a:prstGeom prst="rect">
            <a:avLst/>
          </a:prstGeom>
        </p:spPr>
        <p:txBody>
          <a:bodyPr wrap="none">
            <a:spAutoFit/>
          </a:bodyPr>
          <a:lstStyle/>
          <a:p>
            <a:r>
              <a:rPr lang="en-US" sz="1800" dirty="0"/>
              <a:t>Liquid-gas</a:t>
            </a:r>
            <a:r>
              <a:rPr lang="en-US" dirty="0">
                <a:solidFill>
                  <a:srgbClr val="000000"/>
                </a:solidFill>
                <a:latin typeface="Times New Roman" panose="02020603050405020304" pitchFamily="18" charset="0"/>
                <a:ea typeface="Times New Roman" panose="02020603050405020304" pitchFamily="18" charset="0"/>
              </a:rPr>
              <a:t> </a:t>
            </a:r>
            <a:r>
              <a:rPr lang="en-US" sz="1800" dirty="0" err="1"/>
              <a:t>kr</a:t>
            </a:r>
            <a:r>
              <a:rPr lang="en-US" sz="1800" dirty="0"/>
              <a:t> curve </a:t>
            </a:r>
          </a:p>
        </p:txBody>
      </p:sp>
      <p:pic>
        <p:nvPicPr>
          <p:cNvPr id="13" name="Audio 12">
            <a:hlinkClick r:id="" action="ppaction://media"/>
            <a:extLst>
              <a:ext uri="{FF2B5EF4-FFF2-40B4-BE49-F238E27FC236}">
                <a16:creationId xmlns:a16="http://schemas.microsoft.com/office/drawing/2014/main" id="{EBA866A8-8200-AA44-9682-7EF2D64EC02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177213" y="5891213"/>
            <a:ext cx="812800" cy="812800"/>
          </a:xfrm>
          <a:prstGeom prst="rect">
            <a:avLst/>
          </a:prstGeom>
        </p:spPr>
      </p:pic>
    </p:spTree>
    <p:extLst>
      <p:ext uri="{BB962C8B-B14F-4D97-AF65-F5344CB8AC3E}">
        <p14:creationId xmlns:p14="http://schemas.microsoft.com/office/powerpoint/2010/main" val="2013289854"/>
      </p:ext>
    </p:extLst>
  </p:cSld>
  <p:clrMapOvr>
    <a:masterClrMapping/>
  </p:clrMapOvr>
  <mc:AlternateContent xmlns:mc="http://schemas.openxmlformats.org/markup-compatibility/2006" xmlns:p14="http://schemas.microsoft.com/office/powerpoint/2010/main">
    <mc:Choice Requires="p14">
      <p:transition spd="slow" p14:dur="2000" advTm="24787"/>
    </mc:Choice>
    <mc:Fallback xmlns="">
      <p:transition spd="slow" advTm="24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8</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2688356" cy="523220"/>
          </a:xfrm>
          <a:prstGeom prst="rect">
            <a:avLst/>
          </a:prstGeom>
        </p:spPr>
        <p:txBody>
          <a:bodyPr wrap="none">
            <a:spAutoFit/>
          </a:bodyPr>
          <a:lstStyle/>
          <a:p>
            <a:r>
              <a:rPr lang="en-US" sz="2800" b="1" dirty="0">
                <a:solidFill>
                  <a:srgbClr val="000000"/>
                </a:solidFill>
                <a:latin typeface="Arial Rounded MT Bold"/>
                <a:cs typeface="Arial Rounded MT Bold"/>
              </a:rPr>
              <a:t>Results/Status</a:t>
            </a:r>
          </a:p>
        </p:txBody>
      </p:sp>
      <p:sp>
        <p:nvSpPr>
          <p:cNvPr id="18" name="TextBox 17">
            <a:extLst>
              <a:ext uri="{FF2B5EF4-FFF2-40B4-BE49-F238E27FC236}">
                <a16:creationId xmlns:a16="http://schemas.microsoft.com/office/drawing/2014/main" id="{8D3CB475-607D-1A41-8EDD-6690C61A19A6}"/>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21" name="Rectangle 1">
            <a:extLst>
              <a:ext uri="{FF2B5EF4-FFF2-40B4-BE49-F238E27FC236}">
                <a16:creationId xmlns:a16="http://schemas.microsoft.com/office/drawing/2014/main" id="{A6069746-C10C-7049-9A64-555F53F865F4}"/>
              </a:ext>
            </a:extLst>
          </p:cNvPr>
          <p:cNvSpPr>
            <a:spLocks noChangeArrowheads="1"/>
          </p:cNvSpPr>
          <p:nvPr/>
        </p:nvSpPr>
        <p:spPr bwMode="auto">
          <a:xfrm>
            <a:off x="101376" y="1049089"/>
            <a:ext cx="8509224" cy="10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a:lnSpc>
                <a:spcPct val="125000"/>
              </a:lnSpc>
              <a:buFont typeface="Arial" panose="020B0604020202020204" pitchFamily="34" charset="0"/>
              <a:buChar char="•"/>
            </a:pPr>
            <a:r>
              <a:rPr lang="en-US" altLang="en-US" sz="1800" dirty="0">
                <a:solidFill>
                  <a:schemeClr val="bg1"/>
                </a:solidFill>
                <a:latin typeface="+mn-lt"/>
                <a:cs typeface="Times New Roman" panose="02020603050405020304" pitchFamily="18" charset="0"/>
              </a:rPr>
              <a:t>A half-stage model of five fracs representing a typical well design as base case</a:t>
            </a:r>
          </a:p>
          <a:p>
            <a:pPr marL="342900" indent="-342900" algn="just">
              <a:lnSpc>
                <a:spcPct val="125000"/>
              </a:lnSpc>
              <a:buFont typeface="Arial" panose="020B0604020202020204" pitchFamily="34" charset="0"/>
              <a:buChar char="•"/>
            </a:pPr>
            <a:r>
              <a:rPr lang="en-US" altLang="zh-CN" sz="1800" dirty="0">
                <a:solidFill>
                  <a:schemeClr val="bg1"/>
                </a:solidFill>
                <a:cs typeface="Times New Roman" panose="02020603050405020304" pitchFamily="18" charset="0"/>
              </a:rPr>
              <a:t>Injecting water with the same vol. of frac fluid to capture water cut peak due to flowback.</a:t>
            </a:r>
          </a:p>
        </p:txBody>
      </p:sp>
      <p:pic>
        <p:nvPicPr>
          <p:cNvPr id="23" name="Picture 22" descr="A screenshot of a cell phone&#10;&#10;Description automatically generated">
            <a:extLst>
              <a:ext uri="{FF2B5EF4-FFF2-40B4-BE49-F238E27FC236}">
                <a16:creationId xmlns:a16="http://schemas.microsoft.com/office/drawing/2014/main" id="{A1548DEE-E7EF-064D-948D-273C6F535B85}"/>
              </a:ext>
            </a:extLst>
          </p:cNvPr>
          <p:cNvPicPr>
            <a:picLocks noChangeAspect="1"/>
          </p:cNvPicPr>
          <p:nvPr/>
        </p:nvPicPr>
        <p:blipFill rotWithShape="1">
          <a:blip r:embed="rId6"/>
          <a:srcRect l="5025" t="5961" r="37617"/>
          <a:stretch/>
        </p:blipFill>
        <p:spPr>
          <a:xfrm>
            <a:off x="5833318" y="2067176"/>
            <a:ext cx="2989999" cy="3536951"/>
          </a:xfrm>
          <a:prstGeom prst="rect">
            <a:avLst/>
          </a:prstGeom>
        </p:spPr>
      </p:pic>
      <p:sp>
        <p:nvSpPr>
          <p:cNvPr id="24" name="Rectangle 23">
            <a:extLst>
              <a:ext uri="{FF2B5EF4-FFF2-40B4-BE49-F238E27FC236}">
                <a16:creationId xmlns:a16="http://schemas.microsoft.com/office/drawing/2014/main" id="{BA6EA2B1-C633-C146-9373-9C9E96833CF9}"/>
              </a:ext>
            </a:extLst>
          </p:cNvPr>
          <p:cNvSpPr/>
          <p:nvPr/>
        </p:nvSpPr>
        <p:spPr>
          <a:xfrm>
            <a:off x="259198" y="5304390"/>
            <a:ext cx="4942379" cy="369332"/>
          </a:xfrm>
          <a:prstGeom prst="rect">
            <a:avLst/>
          </a:prstGeom>
        </p:spPr>
        <p:txBody>
          <a:bodyPr wrap="none">
            <a:spAutoFit/>
          </a:bodyPr>
          <a:lstStyle/>
          <a:p>
            <a:pPr algn="ctr"/>
            <a:r>
              <a:rPr lang="en-US" sz="1800" dirty="0"/>
              <a:t>Half-stage model for fractured horizontal wells </a:t>
            </a:r>
          </a:p>
        </p:txBody>
      </p:sp>
      <p:sp>
        <p:nvSpPr>
          <p:cNvPr id="25" name="Rectangle 24">
            <a:extLst>
              <a:ext uri="{FF2B5EF4-FFF2-40B4-BE49-F238E27FC236}">
                <a16:creationId xmlns:a16="http://schemas.microsoft.com/office/drawing/2014/main" id="{B72BD210-949C-3747-A706-986F23723E89}"/>
              </a:ext>
            </a:extLst>
          </p:cNvPr>
          <p:cNvSpPr/>
          <p:nvPr/>
        </p:nvSpPr>
        <p:spPr>
          <a:xfrm>
            <a:off x="5663970" y="5594277"/>
            <a:ext cx="3480030" cy="646331"/>
          </a:xfrm>
          <a:prstGeom prst="rect">
            <a:avLst/>
          </a:prstGeom>
        </p:spPr>
        <p:txBody>
          <a:bodyPr wrap="square">
            <a:spAutoFit/>
          </a:bodyPr>
          <a:lstStyle/>
          <a:p>
            <a:pPr algn="ctr"/>
            <a:r>
              <a:rPr lang="en-US" sz="1800" dirty="0"/>
              <a:t>Realization of the conceptual half-stage model in CMG </a:t>
            </a:r>
          </a:p>
        </p:txBody>
      </p:sp>
      <p:sp>
        <p:nvSpPr>
          <p:cNvPr id="6" name="Rectangle 2">
            <a:extLst>
              <a:ext uri="{FF2B5EF4-FFF2-40B4-BE49-F238E27FC236}">
                <a16:creationId xmlns:a16="http://schemas.microsoft.com/office/drawing/2014/main" id="{1398851F-C26A-1045-9490-3431C9CD6D0A}"/>
              </a:ext>
            </a:extLst>
          </p:cNvPr>
          <p:cNvSpPr>
            <a:spLocks noChangeArrowheads="1"/>
          </p:cNvSpPr>
          <p:nvPr/>
        </p:nvSpPr>
        <p:spPr bwMode="auto">
          <a:xfrm>
            <a:off x="-2202099" y="284368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1" name="Picture 37" descr="page12image17363344">
            <a:extLst>
              <a:ext uri="{FF2B5EF4-FFF2-40B4-BE49-F238E27FC236}">
                <a16:creationId xmlns:a16="http://schemas.microsoft.com/office/drawing/2014/main" id="{E3841EB0-6AB7-8441-9ABC-5B8DB618AA94}"/>
              </a:ext>
            </a:extLst>
          </p:cNvPr>
          <p:cNvPicPr>
            <a:picLocks noChangeAspect="1" noChangeArrowheads="1"/>
          </p:cNvPicPr>
          <p:nvPr/>
        </p:nvPicPr>
        <p:blipFill rotWithShape="1">
          <a:blip r:embed="rId7" r:link="rId8">
            <a:extLst>
              <a:ext uri="{28A0092B-C50C-407E-A947-70E740481C1C}">
                <a14:useLocalDpi xmlns:a14="http://schemas.microsoft.com/office/drawing/2010/main" val="0"/>
              </a:ext>
            </a:extLst>
          </a:blip>
          <a:srcRect l="13327"/>
          <a:stretch/>
        </p:blipFill>
        <p:spPr bwMode="auto">
          <a:xfrm>
            <a:off x="152176" y="2510582"/>
            <a:ext cx="5156424" cy="2460707"/>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B6E0584F-A7FF-4D40-931E-82D11C45E93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7213" y="5891213"/>
            <a:ext cx="812800" cy="812800"/>
          </a:xfrm>
          <a:prstGeom prst="rect">
            <a:avLst/>
          </a:prstGeom>
        </p:spPr>
      </p:pic>
    </p:spTree>
    <p:extLst>
      <p:ext uri="{BB962C8B-B14F-4D97-AF65-F5344CB8AC3E}">
        <p14:creationId xmlns:p14="http://schemas.microsoft.com/office/powerpoint/2010/main" val="3229714056"/>
      </p:ext>
    </p:extLst>
  </p:cSld>
  <p:clrMapOvr>
    <a:masterClrMapping/>
  </p:clrMapOvr>
  <mc:AlternateContent xmlns:mc="http://schemas.openxmlformats.org/markup-compatibility/2006" xmlns:p14="http://schemas.microsoft.com/office/powerpoint/2010/main">
    <mc:Choice Requires="p14">
      <p:transition spd="slow" p14:dur="2000" advTm="39427"/>
    </mc:Choice>
    <mc:Fallback xmlns="">
      <p:transition spd="slow" advTm="39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9</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18" name="TextBox 17">
            <a:extLst>
              <a:ext uri="{FF2B5EF4-FFF2-40B4-BE49-F238E27FC236}">
                <a16:creationId xmlns:a16="http://schemas.microsoft.com/office/drawing/2014/main" id="{8D3CB475-607D-1A41-8EDD-6690C61A19A6}"/>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65" name="Rectangle 64">
            <a:extLst>
              <a:ext uri="{FF2B5EF4-FFF2-40B4-BE49-F238E27FC236}">
                <a16:creationId xmlns:a16="http://schemas.microsoft.com/office/drawing/2014/main" id="{802A9011-E4F1-1742-83B4-4CAFA8F7CF8A}"/>
              </a:ext>
            </a:extLst>
          </p:cNvPr>
          <p:cNvSpPr/>
          <p:nvPr/>
        </p:nvSpPr>
        <p:spPr>
          <a:xfrm>
            <a:off x="6679830" y="1080953"/>
            <a:ext cx="2417287" cy="830997"/>
          </a:xfrm>
          <a:prstGeom prst="rect">
            <a:avLst/>
          </a:prstGeom>
        </p:spPr>
        <p:txBody>
          <a:bodyPr wrap="square">
            <a:spAutoFit/>
          </a:bodyPr>
          <a:lstStyle/>
          <a:p>
            <a:pPr algn="just"/>
            <a:r>
              <a:rPr lang="en-US" sz="1600" b="1" dirty="0"/>
              <a:t>Water cut response before and after increasing</a:t>
            </a:r>
            <a:r>
              <a:rPr lang="zh-CN" altLang="en-US" sz="1600" b="1" dirty="0"/>
              <a:t> </a:t>
            </a:r>
            <a:r>
              <a:rPr lang="en-US" altLang="zh-CN" sz="1600" b="1" i="1" dirty="0" err="1"/>
              <a:t>Swi</a:t>
            </a:r>
            <a:endParaRPr lang="en-US" sz="1600" b="1" dirty="0"/>
          </a:p>
        </p:txBody>
      </p:sp>
      <p:sp>
        <p:nvSpPr>
          <p:cNvPr id="66" name="TextBox 65">
            <a:extLst>
              <a:ext uri="{FF2B5EF4-FFF2-40B4-BE49-F238E27FC236}">
                <a16:creationId xmlns:a16="http://schemas.microsoft.com/office/drawing/2014/main" id="{8637CF4A-4D81-CA4D-837C-14D7D9811AB2}"/>
              </a:ext>
            </a:extLst>
          </p:cNvPr>
          <p:cNvSpPr txBox="1"/>
          <p:nvPr/>
        </p:nvSpPr>
        <p:spPr>
          <a:xfrm>
            <a:off x="6718509" y="3888881"/>
            <a:ext cx="2339931" cy="1815882"/>
          </a:xfrm>
          <a:prstGeom prst="rect">
            <a:avLst/>
          </a:prstGeom>
          <a:noFill/>
        </p:spPr>
        <p:txBody>
          <a:bodyPr wrap="square" rtlCol="0">
            <a:spAutoFit/>
          </a:bodyPr>
          <a:lstStyle/>
          <a:p>
            <a:pPr algn="just"/>
            <a:r>
              <a:rPr lang="en-US" sz="1600" b="1" dirty="0"/>
              <a:t>Water cut response with and without the reactivation of NF</a:t>
            </a:r>
          </a:p>
          <a:p>
            <a:pPr algn="just"/>
            <a:endParaRPr lang="en-US" sz="1600" dirty="0"/>
          </a:p>
          <a:p>
            <a:pPr algn="just"/>
            <a:r>
              <a:rPr lang="en-US" altLang="zh-CN" sz="1600" dirty="0">
                <a:ea typeface="宋体" panose="02010600030101010101" pitchFamily="2" charset="-122"/>
                <a:cs typeface="Times New Roman" panose="02020603050405020304" pitchFamily="18" charset="0"/>
              </a:rPr>
              <a:t>(NF</a:t>
            </a:r>
            <a:r>
              <a:rPr lang="zh-CN" altLang="en-US" sz="1600" dirty="0">
                <a:ea typeface="宋体" panose="02010600030101010101" pitchFamily="2" charset="-122"/>
                <a:cs typeface="Times New Roman" panose="02020603050405020304" pitchFamily="18" charset="0"/>
              </a:rPr>
              <a:t> </a:t>
            </a:r>
            <a:r>
              <a:rPr lang="en-US" altLang="zh-CN" sz="1600" dirty="0">
                <a:ea typeface="宋体" panose="02010600030101010101" pitchFamily="2" charset="-122"/>
                <a:cs typeface="Times New Roman" panose="02020603050405020304" pitchFamily="18" charset="0"/>
              </a:rPr>
              <a:t>perm increased from 0.025</a:t>
            </a:r>
            <a:r>
              <a:rPr lang="zh-CN" altLang="en-US" sz="1600" dirty="0">
                <a:ea typeface="宋体" panose="02010600030101010101" pitchFamily="2" charset="-122"/>
                <a:cs typeface="Times New Roman" panose="02020603050405020304" pitchFamily="18" charset="0"/>
              </a:rPr>
              <a:t> </a:t>
            </a:r>
            <a:r>
              <a:rPr lang="en-US" altLang="zh-CN" sz="1600" dirty="0">
                <a:ea typeface="宋体" panose="02010600030101010101" pitchFamily="2" charset="-122"/>
                <a:cs typeface="Times New Roman" panose="02020603050405020304" pitchFamily="18" charset="0"/>
              </a:rPr>
              <a:t>to</a:t>
            </a:r>
            <a:r>
              <a:rPr lang="zh-CN" altLang="en-US" sz="1600" dirty="0">
                <a:ea typeface="宋体" panose="02010600030101010101" pitchFamily="2" charset="-122"/>
                <a:cs typeface="Times New Roman" panose="02020603050405020304" pitchFamily="18" charset="0"/>
              </a:rPr>
              <a:t> </a:t>
            </a:r>
            <a:r>
              <a:rPr lang="en-US" altLang="zh-CN" sz="1600" dirty="0">
                <a:ea typeface="宋体" panose="02010600030101010101" pitchFamily="2" charset="-122"/>
                <a:cs typeface="Times New Roman" panose="02020603050405020304" pitchFamily="18" charset="0"/>
              </a:rPr>
              <a:t>0.25</a:t>
            </a:r>
            <a:r>
              <a:rPr lang="zh-CN" altLang="en-US" sz="1600" dirty="0">
                <a:ea typeface="宋体" panose="02010600030101010101" pitchFamily="2" charset="-122"/>
                <a:cs typeface="Times New Roman" panose="02020603050405020304" pitchFamily="18" charset="0"/>
              </a:rPr>
              <a:t> </a:t>
            </a:r>
            <a:r>
              <a:rPr lang="en-US" altLang="zh-CN" sz="1600" dirty="0">
                <a:ea typeface="宋体" panose="02010600030101010101" pitchFamily="2" charset="-122"/>
                <a:cs typeface="Times New Roman" panose="02020603050405020304" pitchFamily="18" charset="0"/>
              </a:rPr>
              <a:t>md)</a:t>
            </a:r>
          </a:p>
          <a:p>
            <a:pPr algn="just"/>
            <a:endParaRPr lang="en-US" sz="1600" dirty="0"/>
          </a:p>
        </p:txBody>
      </p:sp>
      <p:sp>
        <p:nvSpPr>
          <p:cNvPr id="7" name="Rectangle 2">
            <a:extLst>
              <a:ext uri="{FF2B5EF4-FFF2-40B4-BE49-F238E27FC236}">
                <a16:creationId xmlns:a16="http://schemas.microsoft.com/office/drawing/2014/main" id="{9AB512C1-F578-7642-94DE-1302F31143D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7" name="Picture 65" descr="page18image17272480">
            <a:extLst>
              <a:ext uri="{FF2B5EF4-FFF2-40B4-BE49-F238E27FC236}">
                <a16:creationId xmlns:a16="http://schemas.microsoft.com/office/drawing/2014/main" id="{44FF6F1E-5B9C-6141-AF33-2F4AAB7535C5}"/>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6881" y="76538"/>
            <a:ext cx="6655814" cy="290275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descr="A close up of a map&#10;&#10;Description automatically generated">
            <a:extLst>
              <a:ext uri="{FF2B5EF4-FFF2-40B4-BE49-F238E27FC236}">
                <a16:creationId xmlns:a16="http://schemas.microsoft.com/office/drawing/2014/main" id="{FC92DC03-545D-FA4A-B720-4A6C52587FC1}"/>
              </a:ext>
            </a:extLst>
          </p:cNvPr>
          <p:cNvPicPr>
            <a:picLocks noChangeAspect="1"/>
          </p:cNvPicPr>
          <p:nvPr/>
        </p:nvPicPr>
        <p:blipFill>
          <a:blip r:embed="rId8"/>
          <a:stretch>
            <a:fillRect/>
          </a:stretch>
        </p:blipFill>
        <p:spPr>
          <a:xfrm>
            <a:off x="61554" y="3198432"/>
            <a:ext cx="6641141" cy="2894856"/>
          </a:xfrm>
          <a:prstGeom prst="rect">
            <a:avLst/>
          </a:prstGeom>
        </p:spPr>
      </p:pic>
      <p:pic>
        <p:nvPicPr>
          <p:cNvPr id="2" name="Audio 1">
            <a:hlinkClick r:id="" action="ppaction://media"/>
            <a:extLst>
              <a:ext uri="{FF2B5EF4-FFF2-40B4-BE49-F238E27FC236}">
                <a16:creationId xmlns:a16="http://schemas.microsoft.com/office/drawing/2014/main" id="{1D6C1CE4-55E3-3D4C-87AA-15CF87EA8AB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7213" y="5891213"/>
            <a:ext cx="812800" cy="812800"/>
          </a:xfrm>
          <a:prstGeom prst="rect">
            <a:avLst/>
          </a:prstGeom>
        </p:spPr>
      </p:pic>
    </p:spTree>
    <p:extLst>
      <p:ext uri="{BB962C8B-B14F-4D97-AF65-F5344CB8AC3E}">
        <p14:creationId xmlns:p14="http://schemas.microsoft.com/office/powerpoint/2010/main" val="2585420452"/>
      </p:ext>
    </p:extLst>
  </p:cSld>
  <p:clrMapOvr>
    <a:masterClrMapping/>
  </p:clrMapOvr>
  <mc:AlternateContent xmlns:mc="http://schemas.openxmlformats.org/markup-compatibility/2006" xmlns:p14="http://schemas.microsoft.com/office/powerpoint/2010/main">
    <mc:Choice Requires="p14">
      <p:transition spd="slow" p14:dur="2000" advTm="166203"/>
    </mc:Choice>
    <mc:Fallback xmlns="">
      <p:transition spd="slow" advTm="166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ea typeface="ヒラギノ角ゴ Pro W3"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ea typeface="ヒラギノ角ゴ Pro W3"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21089</TotalTime>
  <Words>2240</Words>
  <Application>Microsoft Office PowerPoint</Application>
  <PresentationFormat>On-screen Show (4:3)</PresentationFormat>
  <Paragraphs>185</Paragraphs>
  <Slides>13</Slides>
  <Notes>13</Notes>
  <HiddenSlides>0</HiddenSlides>
  <MMClips>13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13</vt:i4>
      </vt:variant>
    </vt:vector>
  </HeadingPairs>
  <TitlesOfParts>
    <vt:vector size="28" baseType="lpstr">
      <vt:lpstr>ＭＳ Ｐゴシック</vt:lpstr>
      <vt:lpstr>宋体</vt:lpstr>
      <vt:lpstr>Arial</vt:lpstr>
      <vt:lpstr>Arial Rounded MT Bold</vt:lpstr>
      <vt:lpstr>Britannic Bold</vt:lpstr>
      <vt:lpstr>Calibri</vt:lpstr>
      <vt:lpstr>Copperplate</vt:lpstr>
      <vt:lpstr>Copperplate Gothic Bold</vt:lpstr>
      <vt:lpstr>DengXian</vt:lpstr>
      <vt:lpstr>DengXian</vt:lpstr>
      <vt:lpstr>Times New Roman</vt:lpstr>
      <vt:lpstr>TimesNewRomanPSMT</vt:lpstr>
      <vt:lpstr>ヒラギノ角ゴ Pro W3</vt:lpstr>
      <vt:lpstr>Blank Presentation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Society of Petroleum Engineers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Erdal</dc:creator>
  <cp:lastModifiedBy>Denise Winn-Bower</cp:lastModifiedBy>
  <cp:revision>615</cp:revision>
  <dcterms:created xsi:type="dcterms:W3CDTF">2009-08-19T19:08:28Z</dcterms:created>
  <dcterms:modified xsi:type="dcterms:W3CDTF">2020-08-04T21:16:26Z</dcterms:modified>
</cp:coreProperties>
</file>