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622" r:id="rId1"/>
    <p:sldMasterId id="2147484634" r:id="rId2"/>
  </p:sldMasterIdLst>
  <p:notesMasterIdLst>
    <p:notesMasterId r:id="rId12"/>
  </p:notesMasterIdLst>
  <p:handoutMasterIdLst>
    <p:handoutMasterId r:id="rId13"/>
  </p:handoutMasterIdLst>
  <p:sldIdLst>
    <p:sldId id="373" r:id="rId3"/>
    <p:sldId id="374" r:id="rId4"/>
    <p:sldId id="388" r:id="rId5"/>
    <p:sldId id="378" r:id="rId6"/>
    <p:sldId id="385" r:id="rId7"/>
    <p:sldId id="386" r:id="rId8"/>
    <p:sldId id="387" r:id="rId9"/>
    <p:sldId id="389" r:id="rId10"/>
    <p:sldId id="390" r:id="rId11"/>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1pPr>
    <a:lvl2pPr marL="4572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2pPr>
    <a:lvl3pPr marL="9144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3pPr>
    <a:lvl4pPr marL="13716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4pPr>
    <a:lvl5pPr marL="18288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5pPr>
    <a:lvl6pPr marL="2286000" algn="l" defTabSz="914400" rtl="0" eaLnBrk="1" latinLnBrk="0" hangingPunct="1">
      <a:defRPr sz="2400" kern="1200">
        <a:solidFill>
          <a:schemeClr val="bg1"/>
        </a:solidFill>
        <a:latin typeface="Arial" pitchFamily="34" charset="0"/>
        <a:ea typeface="ヒラギノ角ゴ Pro W3" pitchFamily="75" charset="-128"/>
        <a:cs typeface="+mn-cs"/>
      </a:defRPr>
    </a:lvl6pPr>
    <a:lvl7pPr marL="2743200" algn="l" defTabSz="914400" rtl="0" eaLnBrk="1" latinLnBrk="0" hangingPunct="1">
      <a:defRPr sz="2400" kern="1200">
        <a:solidFill>
          <a:schemeClr val="bg1"/>
        </a:solidFill>
        <a:latin typeface="Arial" pitchFamily="34" charset="0"/>
        <a:ea typeface="ヒラギノ角ゴ Pro W3" pitchFamily="75" charset="-128"/>
        <a:cs typeface="+mn-cs"/>
      </a:defRPr>
    </a:lvl7pPr>
    <a:lvl8pPr marL="3200400" algn="l" defTabSz="914400" rtl="0" eaLnBrk="1" latinLnBrk="0" hangingPunct="1">
      <a:defRPr sz="2400" kern="1200">
        <a:solidFill>
          <a:schemeClr val="bg1"/>
        </a:solidFill>
        <a:latin typeface="Arial" pitchFamily="34" charset="0"/>
        <a:ea typeface="ヒラギノ角ゴ Pro W3" pitchFamily="75" charset="-128"/>
        <a:cs typeface="+mn-cs"/>
      </a:defRPr>
    </a:lvl8pPr>
    <a:lvl9pPr marL="3657600" algn="l" defTabSz="914400" rtl="0" eaLnBrk="1" latinLnBrk="0" hangingPunct="1">
      <a:defRPr sz="2400" kern="1200">
        <a:solidFill>
          <a:schemeClr val="bg1"/>
        </a:solidFill>
        <a:latin typeface="Arial" pitchFamily="34" charset="0"/>
        <a:ea typeface="ヒラギノ角ゴ Pro W3" pitchFamily="7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5114"/>
    <a:srgbClr val="004300"/>
    <a:srgbClr val="50BBFF"/>
    <a:srgbClr val="CFCF00"/>
    <a:srgbClr val="989800"/>
    <a:srgbClr val="D07D20"/>
    <a:srgbClr val="4395BB"/>
    <a:srgbClr val="505191"/>
    <a:srgbClr val="599102"/>
    <a:srgbClr val="0756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17" autoAdjust="0"/>
    <p:restoredTop sz="90777" autoAdjust="0"/>
  </p:normalViewPr>
  <p:slideViewPr>
    <p:cSldViewPr snapToGrid="0">
      <p:cViewPr varScale="1">
        <p:scale>
          <a:sx n="62" d="100"/>
          <a:sy n="62" d="100"/>
        </p:scale>
        <p:origin x="1184"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ヒラギノ角ゴ Pro W3" pitchFamily="8" charset="-128"/>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ヒラギノ角ゴ Pro W3" pitchFamily="8" charset="-128"/>
              </a:defRPr>
            </a:lvl1pPr>
          </a:lstStyle>
          <a:p>
            <a:pPr>
              <a:defRPr/>
            </a:pPr>
            <a:fld id="{FD80E309-E764-4354-8476-7FCF5745C461}" type="datetime1">
              <a:rPr lang="en-US"/>
              <a:pPr>
                <a:defRPr/>
              </a:pPr>
              <a:t>8/4/2020</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ヒラギノ角ゴ Pro W3" pitchFamily="8" charset="-128"/>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ヒラギノ角ゴ Pro W3" pitchFamily="8" charset="-128"/>
              </a:defRPr>
            </a:lvl1pPr>
          </a:lstStyle>
          <a:p>
            <a:pPr>
              <a:defRPr/>
            </a:pPr>
            <a:fld id="{0403710F-BB05-48AB-9D4C-98537AC04C94}" type="slidenum">
              <a:rPr lang="en-US"/>
              <a:pPr>
                <a:defRPr/>
              </a:pPr>
              <a:t>‹#›</a:t>
            </a:fld>
            <a:endParaRPr lang="en-US"/>
          </a:p>
        </p:txBody>
      </p:sp>
    </p:spTree>
    <p:extLst>
      <p:ext uri="{BB962C8B-B14F-4D97-AF65-F5344CB8AC3E}">
        <p14:creationId xmlns:p14="http://schemas.microsoft.com/office/powerpoint/2010/main" val="2940896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ヒラギノ角ゴ Pro W3" pitchFamily="8" charset="-128"/>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ヒラギノ角ゴ Pro W3" pitchFamily="8" charset="-128"/>
              </a:defRPr>
            </a:lvl1pPr>
          </a:lstStyle>
          <a:p>
            <a:pPr>
              <a:defRPr/>
            </a:pPr>
            <a:fld id="{14BC84EE-AA72-4321-8E22-FC8CAFA202CD}" type="datetime1">
              <a:rPr lang="en-US"/>
              <a:pPr>
                <a:defRPr/>
              </a:pPr>
              <a:t>8/4/2020</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ヒラギノ角ゴ Pro W3" pitchFamily="8" charset="-128"/>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ヒラギノ角ゴ Pro W3" pitchFamily="8" charset="-128"/>
              </a:defRPr>
            </a:lvl1pPr>
          </a:lstStyle>
          <a:p>
            <a:pPr>
              <a:defRPr/>
            </a:pPr>
            <a:fld id="{1EE06171-AB1F-4D2C-A03C-822A58BD12A4}" type="slidenum">
              <a:rPr lang="en-US"/>
              <a:pPr>
                <a:defRPr/>
              </a:pPr>
              <a:t>‹#›</a:t>
            </a:fld>
            <a:endParaRPr lang="en-US"/>
          </a:p>
        </p:txBody>
      </p:sp>
    </p:spTree>
    <p:extLst>
      <p:ext uri="{BB962C8B-B14F-4D97-AF65-F5344CB8AC3E}">
        <p14:creationId xmlns:p14="http://schemas.microsoft.com/office/powerpoint/2010/main" val="189698458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add Paul’s patent number as a reference.</a:t>
            </a:r>
          </a:p>
        </p:txBody>
      </p:sp>
      <p:sp>
        <p:nvSpPr>
          <p:cNvPr id="4" name="Slide Number Placeholder 3"/>
          <p:cNvSpPr>
            <a:spLocks noGrp="1"/>
          </p:cNvSpPr>
          <p:nvPr>
            <p:ph type="sldNum" sz="quarter" idx="10"/>
          </p:nvPr>
        </p:nvSpPr>
        <p:spPr/>
        <p:txBody>
          <a:bodyPr/>
          <a:lstStyle/>
          <a:p>
            <a:pPr>
              <a:defRPr/>
            </a:pPr>
            <a:fld id="{1EE06171-AB1F-4D2C-A03C-822A58BD12A4}" type="slidenum">
              <a:rPr lang="en-US" smtClean="0"/>
              <a:pPr>
                <a:defRPr/>
              </a:pPr>
              <a:t>4</a:t>
            </a:fld>
            <a:endParaRPr lang="en-US"/>
          </a:p>
        </p:txBody>
      </p:sp>
    </p:spTree>
    <p:extLst>
      <p:ext uri="{BB962C8B-B14F-4D97-AF65-F5344CB8AC3E}">
        <p14:creationId xmlns:p14="http://schemas.microsoft.com/office/powerpoint/2010/main" val="2921201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add Paul’s patent number as a reference.</a:t>
            </a:r>
          </a:p>
        </p:txBody>
      </p:sp>
      <p:sp>
        <p:nvSpPr>
          <p:cNvPr id="4" name="Slide Number Placeholder 3"/>
          <p:cNvSpPr>
            <a:spLocks noGrp="1"/>
          </p:cNvSpPr>
          <p:nvPr>
            <p:ph type="sldNum" sz="quarter" idx="10"/>
          </p:nvPr>
        </p:nvSpPr>
        <p:spPr/>
        <p:txBody>
          <a:bodyPr/>
          <a:lstStyle/>
          <a:p>
            <a:pPr>
              <a:defRPr/>
            </a:pPr>
            <a:fld id="{1EE06171-AB1F-4D2C-A03C-822A58BD12A4}" type="slidenum">
              <a:rPr lang="en-US" smtClean="0"/>
              <a:pPr>
                <a:defRPr/>
              </a:pPr>
              <a:t>6</a:t>
            </a:fld>
            <a:endParaRPr lang="en-US"/>
          </a:p>
        </p:txBody>
      </p:sp>
    </p:spTree>
    <p:extLst>
      <p:ext uri="{BB962C8B-B14F-4D97-AF65-F5344CB8AC3E}">
        <p14:creationId xmlns:p14="http://schemas.microsoft.com/office/powerpoint/2010/main" val="975331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add Paul’s patent number as a reference.</a:t>
            </a:r>
          </a:p>
        </p:txBody>
      </p:sp>
      <p:sp>
        <p:nvSpPr>
          <p:cNvPr id="4" name="Slide Number Placeholder 3"/>
          <p:cNvSpPr>
            <a:spLocks noGrp="1"/>
          </p:cNvSpPr>
          <p:nvPr>
            <p:ph type="sldNum" sz="quarter" idx="10"/>
          </p:nvPr>
        </p:nvSpPr>
        <p:spPr/>
        <p:txBody>
          <a:bodyPr/>
          <a:lstStyle/>
          <a:p>
            <a:pPr>
              <a:defRPr/>
            </a:pPr>
            <a:fld id="{1EE06171-AB1F-4D2C-A03C-822A58BD12A4}" type="slidenum">
              <a:rPr lang="en-US" smtClean="0"/>
              <a:pPr>
                <a:defRPr/>
              </a:pPr>
              <a:t>7</a:t>
            </a:fld>
            <a:endParaRPr lang="en-US"/>
          </a:p>
        </p:txBody>
      </p:sp>
    </p:spTree>
    <p:extLst>
      <p:ext uri="{BB962C8B-B14F-4D97-AF65-F5344CB8AC3E}">
        <p14:creationId xmlns:p14="http://schemas.microsoft.com/office/powerpoint/2010/main" val="1861462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add Paul’s patent number as a reference.</a:t>
            </a:r>
          </a:p>
        </p:txBody>
      </p:sp>
      <p:sp>
        <p:nvSpPr>
          <p:cNvPr id="4" name="Slide Number Placeholder 3"/>
          <p:cNvSpPr>
            <a:spLocks noGrp="1"/>
          </p:cNvSpPr>
          <p:nvPr>
            <p:ph type="sldNum" sz="quarter" idx="10"/>
          </p:nvPr>
        </p:nvSpPr>
        <p:spPr/>
        <p:txBody>
          <a:bodyPr/>
          <a:lstStyle/>
          <a:p>
            <a:pPr>
              <a:defRPr/>
            </a:pPr>
            <a:fld id="{1EE06171-AB1F-4D2C-A03C-822A58BD12A4}" type="slidenum">
              <a:rPr lang="en-US" smtClean="0"/>
              <a:pPr>
                <a:defRPr/>
              </a:pPr>
              <a:t>8</a:t>
            </a:fld>
            <a:endParaRPr lang="en-US"/>
          </a:p>
        </p:txBody>
      </p:sp>
    </p:spTree>
    <p:extLst>
      <p:ext uri="{BB962C8B-B14F-4D97-AF65-F5344CB8AC3E}">
        <p14:creationId xmlns:p14="http://schemas.microsoft.com/office/powerpoint/2010/main" val="4279058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add Paul’s patent number as a reference.</a:t>
            </a:r>
          </a:p>
        </p:txBody>
      </p:sp>
      <p:sp>
        <p:nvSpPr>
          <p:cNvPr id="4" name="Slide Number Placeholder 3"/>
          <p:cNvSpPr>
            <a:spLocks noGrp="1"/>
          </p:cNvSpPr>
          <p:nvPr>
            <p:ph type="sldNum" sz="quarter" idx="10"/>
          </p:nvPr>
        </p:nvSpPr>
        <p:spPr/>
        <p:txBody>
          <a:bodyPr/>
          <a:lstStyle/>
          <a:p>
            <a:pPr>
              <a:defRPr/>
            </a:pPr>
            <a:fld id="{1EE06171-AB1F-4D2C-A03C-822A58BD12A4}" type="slidenum">
              <a:rPr lang="en-US" smtClean="0"/>
              <a:pPr>
                <a:defRPr/>
              </a:pPr>
              <a:t>9</a:t>
            </a:fld>
            <a:endParaRPr lang="en-US"/>
          </a:p>
        </p:txBody>
      </p:sp>
    </p:spTree>
    <p:extLst>
      <p:ext uri="{BB962C8B-B14F-4D97-AF65-F5344CB8AC3E}">
        <p14:creationId xmlns:p14="http://schemas.microsoft.com/office/powerpoint/2010/main" val="1827927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ED1F44AC-FF31-44E2-B4A2-480C439A19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2613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FB1948FB-EB97-4906-997C-8C6372295E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1421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B848787F-3637-433B-A113-2048EEF52F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5466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BE69EBB-88AA-FF4D-B28A-BBBAC72B9446}"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2499150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69EBB-88AA-FF4D-B28A-BBBAC72B9446}"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2392078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E69EBB-88AA-FF4D-B28A-BBBAC72B9446}"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2380430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E69EBB-88AA-FF4D-B28A-BBBAC72B9446}" type="datetimeFigureOut">
              <a:rPr lang="en-US" smtClean="0"/>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3447664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E69EBB-88AA-FF4D-B28A-BBBAC72B9446}" type="datetimeFigureOut">
              <a:rPr lang="en-US" smtClean="0"/>
              <a:t>8/4/2020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2307507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E69EBB-88AA-FF4D-B28A-BBBAC72B9446}" type="datetimeFigureOut">
              <a:rPr lang="en-US" smtClean="0"/>
              <a:t>8/4/2020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621454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E69EBB-88AA-FF4D-B28A-BBBAC72B9446}" type="datetimeFigureOut">
              <a:rPr lang="en-US" smtClean="0"/>
              <a:t>8/4/2020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2604776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E69EBB-88AA-FF4D-B28A-BBBAC72B9446}" type="datetimeFigureOut">
              <a:rPr lang="en-US" smtClean="0"/>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298320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4C536313-D09D-426F-9168-BB9685A1F1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1263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E69EBB-88AA-FF4D-B28A-BBBAC72B9446}" type="datetimeFigureOut">
              <a:rPr lang="en-US" smtClean="0"/>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1755874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69EBB-88AA-FF4D-B28A-BBBAC72B9446}"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2607424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69EBB-88AA-FF4D-B28A-BBBAC72B9446}"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24332135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E69EBB-88AA-FF4D-B28A-BBBAC72B9446}" type="datetimeFigureOut">
              <a:rPr lang="en-US" smtClean="0"/>
              <a:t>8/4/2020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2109891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2D19E29E-F8D2-4C4E-8E2B-55C28DB713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8334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8340B6F0-C5A0-4E37-9B94-CC8CE845A7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8990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84BC040-8E91-43E6-AAB0-D2AE304F06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6385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235FB0F1-B868-4019-8DBF-3AC41040F0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2589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0F6B5EBD-17E3-42E7-BC06-011F460547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7564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B7556CA7-C1D9-46A4-BA0A-E8C8433822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7293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894049B7-D457-40B6-A048-600E1A5548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3163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40738"/>
            </a:gs>
            <a:gs pos="0">
              <a:srgbClr val="000000"/>
            </a:gs>
            <a:gs pos="74001">
              <a:srgbClr val="0A128C"/>
            </a:gs>
            <a:gs pos="100000">
              <a:srgbClr val="181CC7"/>
            </a:gs>
            <a:gs pos="100000">
              <a:srgbClr val="7005D4"/>
            </a:gs>
          </a:gsLst>
          <a:lin ang="5400000" scaled="0"/>
          <a:tileRect/>
        </a:gradFill>
        <a:effectLst/>
      </p:bgPr>
    </p:bg>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a:xfrm>
            <a:off x="7020088"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fld id="{1C1468E3-C147-42ED-BB11-8D32A00DC131}" type="slidenum">
              <a:rPr lang="en-US" sz="1400" smtClean="0">
                <a:solidFill>
                  <a:srgbClr val="FFFFFF"/>
                </a:solidFill>
              </a:rPr>
              <a:pPr/>
              <a:t>‹#›</a:t>
            </a:fld>
            <a:endParaRPr lang="en-US" sz="1400" dirty="0">
              <a:solidFill>
                <a:srgbClr val="FFFFFF"/>
              </a:solidFill>
            </a:endParaRPr>
          </a:p>
        </p:txBody>
      </p:sp>
      <p:sp>
        <p:nvSpPr>
          <p:cNvPr id="9" name="Rectangle 8"/>
          <p:cNvSpPr/>
          <p:nvPr userDrawn="1"/>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0" name="TextBox 9"/>
          <p:cNvSpPr txBox="1"/>
          <p:nvPr userDrawn="1"/>
        </p:nvSpPr>
        <p:spPr>
          <a:xfrm>
            <a:off x="1040958" y="6538119"/>
            <a:ext cx="4692097" cy="307777"/>
          </a:xfrm>
          <a:prstGeom prst="rect">
            <a:avLst/>
          </a:prstGeom>
          <a:noFill/>
        </p:spPr>
        <p:txBody>
          <a:bodyPr wrap="none" rtlCol="0">
            <a:spAutoFit/>
          </a:bodyPr>
          <a:lstStyle/>
          <a:p>
            <a:r>
              <a:rPr lang="en-US" sz="1400" dirty="0">
                <a:solidFill>
                  <a:srgbClr val="000000"/>
                </a:solidFill>
              </a:rPr>
              <a:t>Kick-Off Meeting, November 16, 2012, Golden, Colorado</a:t>
            </a:r>
          </a:p>
        </p:txBody>
      </p:sp>
      <p:grpSp>
        <p:nvGrpSpPr>
          <p:cNvPr id="11" name="Group 10"/>
          <p:cNvGrpSpPr>
            <a:grpSpLocks noChangeAspect="1"/>
          </p:cNvGrpSpPr>
          <p:nvPr userDrawn="1"/>
        </p:nvGrpSpPr>
        <p:grpSpPr>
          <a:xfrm>
            <a:off x="141396" y="6146400"/>
            <a:ext cx="763435" cy="609674"/>
            <a:chOff x="-32212" y="427945"/>
            <a:chExt cx="5134907" cy="4100706"/>
          </a:xfrm>
        </p:grpSpPr>
        <p:grpSp>
          <p:nvGrpSpPr>
            <p:cNvPr id="12" name="Group 11"/>
            <p:cNvGrpSpPr/>
            <p:nvPr/>
          </p:nvGrpSpPr>
          <p:grpSpPr>
            <a:xfrm>
              <a:off x="1124624" y="1927737"/>
              <a:ext cx="3978071" cy="2600914"/>
              <a:chOff x="918033" y="1927737"/>
              <a:chExt cx="3978071" cy="2600914"/>
            </a:xfrm>
          </p:grpSpPr>
          <p:sp>
            <p:nvSpPr>
              <p:cNvPr id="14" name="Isosceles Triangle 13"/>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ight Triangle 14"/>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Arc 12"/>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6" name="TextBox 15"/>
          <p:cNvSpPr txBox="1"/>
          <p:nvPr userDrawn="1"/>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Tree>
    <p:extLst>
      <p:ext uri="{BB962C8B-B14F-4D97-AF65-F5344CB8AC3E}">
        <p14:creationId xmlns:p14="http://schemas.microsoft.com/office/powerpoint/2010/main" val="4286618153"/>
      </p:ext>
    </p:extLst>
  </p:cSld>
  <p:clrMap bg1="lt1" tx1="dk1" bg2="lt2" tx2="dk2" accent1="accent1" accent2="accent2" accent3="accent3" accent4="accent4" accent5="accent5" accent6="accent6" hlink="hlink" folHlink="folHlink"/>
  <p:sldLayoutIdLst>
    <p:sldLayoutId id="2147484623" r:id="rId1"/>
    <p:sldLayoutId id="2147484624" r:id="rId2"/>
    <p:sldLayoutId id="2147484625" r:id="rId3"/>
    <p:sldLayoutId id="2147484626" r:id="rId4"/>
    <p:sldLayoutId id="2147484627" r:id="rId5"/>
    <p:sldLayoutId id="2147484628" r:id="rId6"/>
    <p:sldLayoutId id="2147484629" r:id="rId7"/>
    <p:sldLayoutId id="2147484630" r:id="rId8"/>
    <p:sldLayoutId id="2147484631" r:id="rId9"/>
    <p:sldLayoutId id="2147484632" r:id="rId10"/>
    <p:sldLayoutId id="214748463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ヒラギノ角ゴ Pro W3" pitchFamily="-110" charset="-128"/>
        </a:defRPr>
      </a:lvl1pPr>
      <a:lvl2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2pPr>
      <a:lvl3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3pPr>
      <a:lvl4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4pPr>
      <a:lvl5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5pPr>
      <a:lvl6pPr marL="457200" algn="ctr" rtl="0" fontAlgn="base">
        <a:spcBef>
          <a:spcPct val="0"/>
        </a:spcBef>
        <a:spcAft>
          <a:spcPct val="0"/>
        </a:spcAft>
        <a:defRPr sz="4400">
          <a:solidFill>
            <a:schemeClr val="tx2"/>
          </a:solidFill>
          <a:latin typeface="Arial" charset="0"/>
          <a:ea typeface="ヒラギノ角ゴ Pro W3" pitchFamily="8" charset="-128"/>
        </a:defRPr>
      </a:lvl6pPr>
      <a:lvl7pPr marL="914400" algn="ctr" rtl="0" fontAlgn="base">
        <a:spcBef>
          <a:spcPct val="0"/>
        </a:spcBef>
        <a:spcAft>
          <a:spcPct val="0"/>
        </a:spcAft>
        <a:defRPr sz="4400">
          <a:solidFill>
            <a:schemeClr val="tx2"/>
          </a:solidFill>
          <a:latin typeface="Arial" charset="0"/>
          <a:ea typeface="ヒラギノ角ゴ Pro W3" pitchFamily="8" charset="-128"/>
        </a:defRPr>
      </a:lvl7pPr>
      <a:lvl8pPr marL="1371600" algn="ctr" rtl="0" fontAlgn="base">
        <a:spcBef>
          <a:spcPct val="0"/>
        </a:spcBef>
        <a:spcAft>
          <a:spcPct val="0"/>
        </a:spcAft>
        <a:defRPr sz="4400">
          <a:solidFill>
            <a:schemeClr val="tx2"/>
          </a:solidFill>
          <a:latin typeface="Arial" charset="0"/>
          <a:ea typeface="ヒラギノ角ゴ Pro W3" pitchFamily="8" charset="-128"/>
        </a:defRPr>
      </a:lvl8pPr>
      <a:lvl9pPr marL="1828800" algn="ctr" rtl="0" fontAlgn="base">
        <a:spcBef>
          <a:spcPct val="0"/>
        </a:spcBef>
        <a:spcAft>
          <a:spcPct val="0"/>
        </a:spcAft>
        <a:defRPr sz="4400">
          <a:solidFill>
            <a:schemeClr val="tx2"/>
          </a:solidFill>
          <a:latin typeface="Arial" charset="0"/>
          <a:ea typeface="ヒラギノ角ゴ Pro W3" pitchFamily="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pitchFamily="-110" charset="-128"/>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pitchFamily="-110" charset="-128"/>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pitchFamily="-110" charset="-128"/>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pitchFamily="-110"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E69EBB-88AA-FF4D-B28A-BBBAC72B9446}" type="datetimeFigureOut">
              <a:rPr lang="en-US" smtClean="0"/>
              <a:t>8/4/2020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6BBDE6-E92C-0749-93DB-4C1438A3C8C1}" type="slidenum">
              <a:rPr lang="en-US" smtClean="0"/>
              <a:t>‹#›</a:t>
            </a:fld>
            <a:endParaRPr lang="en-US"/>
          </a:p>
        </p:txBody>
      </p:sp>
    </p:spTree>
    <p:extLst>
      <p:ext uri="{BB962C8B-B14F-4D97-AF65-F5344CB8AC3E}">
        <p14:creationId xmlns:p14="http://schemas.microsoft.com/office/powerpoint/2010/main" val="601919703"/>
      </p:ext>
    </p:extLst>
  </p:cSld>
  <p:clrMap bg1="lt1" tx1="dk1" bg2="lt2" tx2="dk2" accent1="accent1" accent2="accent2" accent3="accent3" accent4="accent4" accent5="accent5" accent6="accent6" hlink="hlink" folHlink="folHlink"/>
  <p:sldLayoutIdLst>
    <p:sldLayoutId id="2147484635" r:id="rId1"/>
    <p:sldLayoutId id="2147484636" r:id="rId2"/>
    <p:sldLayoutId id="2147484637" r:id="rId3"/>
    <p:sldLayoutId id="2147484638" r:id="rId4"/>
    <p:sldLayoutId id="2147484639" r:id="rId5"/>
    <p:sldLayoutId id="2147484640" r:id="rId6"/>
    <p:sldLayoutId id="2147484641" r:id="rId7"/>
    <p:sldLayoutId id="2147484642" r:id="rId8"/>
    <p:sldLayoutId id="2147484643" r:id="rId9"/>
    <p:sldLayoutId id="2147484644" r:id="rId10"/>
    <p:sldLayoutId id="2147484645" r:id="rId11"/>
    <p:sldLayoutId id="214748464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6.png"/><Relationship Id="rId5" Type="http://schemas.openxmlformats.org/officeDocument/2006/relationships/image" Target="../media/image50.pn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3.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Rectangle 27"/>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5" name="Rectangle 4"/>
          <p:cNvSpPr/>
          <p:nvPr/>
        </p:nvSpPr>
        <p:spPr bwMode="auto">
          <a:xfrm>
            <a:off x="0" y="1723715"/>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0" name="Rectangle 9"/>
          <p:cNvSpPr/>
          <p:nvPr/>
        </p:nvSpPr>
        <p:spPr bwMode="auto">
          <a:xfrm>
            <a:off x="0" y="-13510"/>
            <a:ext cx="9144000" cy="19184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6146" name="Text Box 28"/>
          <p:cNvSpPr txBox="1">
            <a:spLocks noChangeArrowheads="1"/>
          </p:cNvSpPr>
          <p:nvPr/>
        </p:nvSpPr>
        <p:spPr bwMode="auto">
          <a:xfrm>
            <a:off x="550087" y="3443586"/>
            <a:ext cx="76390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spcBef>
                <a:spcPct val="50000"/>
              </a:spcBef>
            </a:pPr>
            <a:r>
              <a:rPr lang="en-US" sz="2800" b="1" dirty="0">
                <a:solidFill>
                  <a:srgbClr val="FFFFFF"/>
                </a:solidFill>
                <a:latin typeface="Arial Rounded MT Bold"/>
                <a:cs typeface="Arial Rounded MT Bold"/>
              </a:rPr>
              <a:t>Experimental CO Injection Test in Shale Rock</a:t>
            </a:r>
            <a:endParaRPr lang="en-US" sz="2800" dirty="0">
              <a:solidFill>
                <a:srgbClr val="FFFFFF"/>
              </a:solidFill>
              <a:latin typeface="Arial Rounded MT Bold"/>
              <a:cs typeface="Arial Rounded MT Bold"/>
            </a:endParaRPr>
          </a:p>
        </p:txBody>
      </p:sp>
      <p:sp>
        <p:nvSpPr>
          <p:cNvPr id="6147" name="Text Box 29"/>
          <p:cNvSpPr txBox="1">
            <a:spLocks noChangeArrowheads="1"/>
          </p:cNvSpPr>
          <p:nvPr/>
        </p:nvSpPr>
        <p:spPr bwMode="auto">
          <a:xfrm>
            <a:off x="599263" y="4387201"/>
            <a:ext cx="7181850" cy="734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nSpc>
                <a:spcPct val="60000"/>
              </a:lnSpc>
              <a:spcBef>
                <a:spcPct val="50000"/>
              </a:spcBef>
            </a:pPr>
            <a:r>
              <a:rPr lang="en-US" dirty="0">
                <a:solidFill>
                  <a:srgbClr val="FFFFFF"/>
                </a:solidFill>
                <a:latin typeface="Arial"/>
                <a:cs typeface="Arial"/>
              </a:rPr>
              <a:t>Berk Coskuner, PhD. Student</a:t>
            </a:r>
          </a:p>
          <a:p>
            <a:pPr>
              <a:lnSpc>
                <a:spcPct val="60000"/>
              </a:lnSpc>
              <a:spcBef>
                <a:spcPct val="50000"/>
              </a:spcBef>
            </a:pPr>
            <a:r>
              <a:rPr lang="en-US" dirty="0">
                <a:solidFill>
                  <a:srgbClr val="FFFFFF"/>
                </a:solidFill>
                <a:latin typeface="Arial"/>
                <a:cs typeface="Arial"/>
              </a:rPr>
              <a:t>Dr. Paul </a:t>
            </a:r>
            <a:r>
              <a:rPr lang="en-US" dirty="0" err="1">
                <a:solidFill>
                  <a:srgbClr val="FFFFFF"/>
                </a:solidFill>
                <a:latin typeface="Arial"/>
                <a:cs typeface="Arial"/>
              </a:rPr>
              <a:t>Trost</a:t>
            </a:r>
            <a:r>
              <a:rPr lang="en-US" dirty="0">
                <a:solidFill>
                  <a:srgbClr val="FFFFFF"/>
                </a:solidFill>
                <a:latin typeface="Arial"/>
                <a:cs typeface="Arial"/>
              </a:rPr>
              <a:t>, </a:t>
            </a:r>
            <a:r>
              <a:rPr lang="en-US" dirty="0" err="1">
                <a:solidFill>
                  <a:srgbClr val="FFFFFF"/>
                </a:solidFill>
                <a:latin typeface="Arial"/>
                <a:cs typeface="Arial"/>
              </a:rPr>
              <a:t>Mtarri</a:t>
            </a:r>
            <a:endParaRPr lang="en-US" dirty="0">
              <a:solidFill>
                <a:srgbClr val="FFFFFF"/>
              </a:solidFill>
              <a:latin typeface="Arial"/>
              <a:cs typeface="Arial"/>
            </a:endParaRPr>
          </a:p>
        </p:txBody>
      </p:sp>
      <p:sp>
        <p:nvSpPr>
          <p:cNvPr id="6150" name="Slide Number Placeholder 6"/>
          <p:cNvSpPr>
            <a:spLocks noGrp="1"/>
          </p:cNvSpPr>
          <p:nvPr>
            <p:ph type="sldNum" sz="quarter" idx="12"/>
          </p:nvPr>
        </p:nvSpPr>
        <p:spPr>
          <a:xfrm>
            <a:off x="7020088" y="627108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fld id="{1C1468E3-C147-42ED-BB11-8D32A00DC131}" type="slidenum">
              <a:rPr lang="en-US" sz="1400" smtClean="0">
                <a:solidFill>
                  <a:srgbClr val="FFFFFF"/>
                </a:solidFill>
              </a:rPr>
              <a:pPr/>
              <a:t>1</a:t>
            </a:fld>
            <a:endParaRPr lang="en-US" sz="1400" dirty="0">
              <a:solidFill>
                <a:srgbClr val="FFFFFF"/>
              </a:solidFill>
            </a:endParaRPr>
          </a:p>
        </p:txBody>
      </p:sp>
      <p:sp>
        <p:nvSpPr>
          <p:cNvPr id="2" name="Rectangle 1"/>
          <p:cNvSpPr/>
          <p:nvPr/>
        </p:nvSpPr>
        <p:spPr>
          <a:xfrm>
            <a:off x="582181" y="2535792"/>
            <a:ext cx="8561819" cy="830997"/>
          </a:xfrm>
          <a:prstGeom prst="rect">
            <a:avLst/>
          </a:prstGeom>
        </p:spPr>
        <p:txBody>
          <a:bodyPr wrap="square" anchor="t">
            <a:spAutoFit/>
          </a:bodyPr>
          <a:lstStyle/>
          <a:p>
            <a:r>
              <a:rPr lang="en-US" dirty="0">
                <a:latin typeface="Arial"/>
                <a:ea typeface="ヒラギノ角ゴ Pro W3"/>
                <a:cs typeface="Arial"/>
              </a:rPr>
              <a:t>CO </a:t>
            </a:r>
            <a:r>
              <a:rPr lang="en-US" dirty="0">
                <a:solidFill>
                  <a:srgbClr val="FFFFFF"/>
                </a:solidFill>
                <a:latin typeface="Arial"/>
                <a:ea typeface="ヒラギノ角ゴ Pro W3"/>
                <a:cs typeface="Arial"/>
              </a:rPr>
              <a:t>i</a:t>
            </a:r>
            <a:r>
              <a:rPr lang="en-US" dirty="0">
                <a:latin typeface="Arial"/>
                <a:ea typeface="ヒラギノ角ゴ Pro W3"/>
                <a:cs typeface="Arial"/>
              </a:rPr>
              <a:t>njection is being performed to check if it enhances the permeability of shale rock with high clay content</a:t>
            </a:r>
          </a:p>
        </p:txBody>
      </p:sp>
      <p:pic>
        <p:nvPicPr>
          <p:cNvPr id="3" name="Picture 2"/>
          <p:cNvPicPr>
            <a:picLocks noChangeAspect="1"/>
          </p:cNvPicPr>
          <p:nvPr/>
        </p:nvPicPr>
        <p:blipFill>
          <a:blip r:embed="rId4"/>
          <a:stretch>
            <a:fillRect/>
          </a:stretch>
        </p:blipFill>
        <p:spPr>
          <a:xfrm>
            <a:off x="4559300" y="3416300"/>
            <a:ext cx="12700" cy="12700"/>
          </a:xfrm>
          <a:prstGeom prst="rect">
            <a:avLst/>
          </a:prstGeom>
        </p:spPr>
      </p:pic>
      <p:pic>
        <p:nvPicPr>
          <p:cNvPr id="4" name="Picture 3"/>
          <p:cNvPicPr>
            <a:picLocks noChangeAspect="1"/>
          </p:cNvPicPr>
          <p:nvPr/>
        </p:nvPicPr>
        <p:blipFill>
          <a:blip r:embed="rId4"/>
          <a:stretch>
            <a:fillRect/>
          </a:stretch>
        </p:blipFill>
        <p:spPr>
          <a:xfrm>
            <a:off x="4559300" y="3416300"/>
            <a:ext cx="12700" cy="12700"/>
          </a:xfrm>
          <a:prstGeom prst="rect">
            <a:avLst/>
          </a:prstGeom>
        </p:spPr>
      </p:pic>
      <p:grpSp>
        <p:nvGrpSpPr>
          <p:cNvPr id="12" name="Group 11"/>
          <p:cNvGrpSpPr>
            <a:grpSpLocks noChangeAspect="1"/>
          </p:cNvGrpSpPr>
          <p:nvPr/>
        </p:nvGrpSpPr>
        <p:grpSpPr>
          <a:xfrm>
            <a:off x="162139" y="121590"/>
            <a:ext cx="1661931" cy="1737607"/>
            <a:chOff x="-32212" y="427945"/>
            <a:chExt cx="5226747" cy="5464750"/>
          </a:xfrm>
        </p:grpSpPr>
        <p:sp>
          <p:nvSpPr>
            <p:cNvPr id="13" name="Rectangle 12"/>
            <p:cNvSpPr/>
            <p:nvPr/>
          </p:nvSpPr>
          <p:spPr>
            <a:xfrm>
              <a:off x="1032783" y="4415367"/>
              <a:ext cx="4161752" cy="1477328"/>
            </a:xfrm>
            <a:prstGeom prst="rect">
              <a:avLst/>
            </a:prstGeom>
            <a:noFill/>
          </p:spPr>
          <p:txBody>
            <a:bodyPr wrap="square" lIns="0" tIns="0" rIns="0" bIns="0">
              <a:normAutofit/>
            </a:bodyPr>
            <a:lstStyle/>
            <a:p>
              <a:pPr algn="ctr"/>
              <a:r>
                <a:rPr lang="en-US" sz="2800" b="1"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latin typeface="Britannic Bold"/>
                  <a:cs typeface="Britannic Bold"/>
                </a:rPr>
                <a:t>U R E P</a:t>
              </a:r>
            </a:p>
          </p:txBody>
        </p:sp>
        <p:grpSp>
          <p:nvGrpSpPr>
            <p:cNvPr id="14" name="Group 13"/>
            <p:cNvGrpSpPr/>
            <p:nvPr/>
          </p:nvGrpSpPr>
          <p:grpSpPr>
            <a:xfrm>
              <a:off x="-32212" y="427945"/>
              <a:ext cx="5134907" cy="4100706"/>
              <a:chOff x="-32212" y="427945"/>
              <a:chExt cx="5134907" cy="4100706"/>
            </a:xfrm>
          </p:grpSpPr>
          <p:grpSp>
            <p:nvGrpSpPr>
              <p:cNvPr id="15" name="Group 14"/>
              <p:cNvGrpSpPr/>
              <p:nvPr/>
            </p:nvGrpSpPr>
            <p:grpSpPr>
              <a:xfrm>
                <a:off x="1124624" y="1927737"/>
                <a:ext cx="3978071" cy="2600914"/>
                <a:chOff x="918033" y="1927737"/>
                <a:chExt cx="3978071" cy="2600914"/>
              </a:xfrm>
            </p:grpSpPr>
            <p:sp>
              <p:nvSpPr>
                <p:cNvPr id="17" name="Isosceles Triangle 16"/>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ight Triangle 17"/>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Arc 15"/>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sp>
        <p:nvSpPr>
          <p:cNvPr id="6" name="TextBox 5"/>
          <p:cNvSpPr txBox="1"/>
          <p:nvPr/>
        </p:nvSpPr>
        <p:spPr>
          <a:xfrm>
            <a:off x="1759473" y="661987"/>
            <a:ext cx="6237605" cy="769441"/>
          </a:xfrm>
          <a:prstGeom prst="rect">
            <a:avLst/>
          </a:prstGeom>
          <a:noFill/>
        </p:spPr>
        <p:txBody>
          <a:bodyPr wrap="none" rtlCol="0">
            <a:spAutoFit/>
          </a:bodyPr>
          <a:lstStyle/>
          <a:p>
            <a:pPr algn="ctr"/>
            <a:r>
              <a:rPr lang="en-US" sz="2000" dirty="0">
                <a:solidFill>
                  <a:schemeClr val="tx1"/>
                </a:solidFill>
                <a:latin typeface="Britannic Bold"/>
                <a:cs typeface="Britannic Bold"/>
              </a:rPr>
              <a:t>UNCONVENTIONAL RESERVOIR ENGINEERING PROJECT</a:t>
            </a:r>
          </a:p>
          <a:p>
            <a:pPr algn="ctr"/>
            <a:r>
              <a:rPr lang="en-US" dirty="0">
                <a:solidFill>
                  <a:schemeClr val="tx1"/>
                </a:solidFill>
                <a:latin typeface="Copperplate"/>
                <a:cs typeface="Copperplate"/>
              </a:rPr>
              <a:t>Colorado School of Mines</a:t>
            </a:r>
          </a:p>
        </p:txBody>
      </p:sp>
      <p:pic>
        <p:nvPicPr>
          <p:cNvPr id="9" name="Picture 8"/>
          <p:cNvPicPr>
            <a:picLocks noChangeAspect="1"/>
          </p:cNvPicPr>
          <p:nvPr/>
        </p:nvPicPr>
        <p:blipFill>
          <a:blip r:embed="rId5"/>
          <a:stretch>
            <a:fillRect/>
          </a:stretch>
        </p:blipFill>
        <p:spPr>
          <a:xfrm>
            <a:off x="7890798" y="587600"/>
            <a:ext cx="918793" cy="936834"/>
          </a:xfrm>
          <a:prstGeom prst="rect">
            <a:avLst/>
          </a:prstGeom>
        </p:spPr>
      </p:pic>
      <p:sp>
        <p:nvSpPr>
          <p:cNvPr id="20" name="TextBox 19"/>
          <p:cNvSpPr txBox="1"/>
          <p:nvPr/>
        </p:nvSpPr>
        <p:spPr>
          <a:xfrm>
            <a:off x="7904307" y="1445567"/>
            <a:ext cx="961922" cy="461665"/>
          </a:xfrm>
          <a:prstGeom prst="rect">
            <a:avLst/>
          </a:prstGeom>
          <a:noFill/>
        </p:spPr>
        <p:txBody>
          <a:bodyPr wrap="none" rtlCol="0">
            <a:spAutoFit/>
          </a:bodyPr>
          <a:lstStyle/>
          <a:p>
            <a:r>
              <a:rPr lang="en-US" b="1" dirty="0">
                <a:solidFill>
                  <a:srgbClr val="000000"/>
                </a:solidFill>
                <a:latin typeface="Copperplate Gothic Bold"/>
                <a:cs typeface="Copperplate Gothic Bold"/>
              </a:rPr>
              <a:t>CSM</a:t>
            </a:r>
          </a:p>
        </p:txBody>
      </p:sp>
      <p:sp>
        <p:nvSpPr>
          <p:cNvPr id="31" name="Rectangle 30"/>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grpSp>
        <p:nvGrpSpPr>
          <p:cNvPr id="33" name="Group 32"/>
          <p:cNvGrpSpPr>
            <a:grpSpLocks noChangeAspect="1"/>
          </p:cNvGrpSpPr>
          <p:nvPr/>
        </p:nvGrpSpPr>
        <p:grpSpPr>
          <a:xfrm>
            <a:off x="141396" y="6146400"/>
            <a:ext cx="763435" cy="609674"/>
            <a:chOff x="-32212" y="427945"/>
            <a:chExt cx="5134907" cy="4100706"/>
          </a:xfrm>
        </p:grpSpPr>
        <p:grpSp>
          <p:nvGrpSpPr>
            <p:cNvPr id="34" name="Group 33"/>
            <p:cNvGrpSpPr/>
            <p:nvPr/>
          </p:nvGrpSpPr>
          <p:grpSpPr>
            <a:xfrm>
              <a:off x="1124624" y="1927737"/>
              <a:ext cx="3978071" cy="2600914"/>
              <a:chOff x="918033" y="1927737"/>
              <a:chExt cx="3978071" cy="2600914"/>
            </a:xfrm>
          </p:grpSpPr>
          <p:sp>
            <p:nvSpPr>
              <p:cNvPr id="36" name="Isosceles Triangle 35"/>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ight Triangle 36"/>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5" name="Arc 34"/>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8" name="TextBox 37"/>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30" name="TextBox 29">
            <a:extLst>
              <a:ext uri="{FF2B5EF4-FFF2-40B4-BE49-F238E27FC236}">
                <a16:creationId xmlns:a16="http://schemas.microsoft.com/office/drawing/2014/main" id="{2668DE8F-4B3C-8B49-A0AB-7FB95B9BF244}"/>
              </a:ext>
            </a:extLst>
          </p:cNvPr>
          <p:cNvSpPr txBox="1"/>
          <p:nvPr/>
        </p:nvSpPr>
        <p:spPr>
          <a:xfrm>
            <a:off x="1040958" y="6538119"/>
            <a:ext cx="4652236" cy="307777"/>
          </a:xfrm>
          <a:prstGeom prst="rect">
            <a:avLst/>
          </a:prstGeom>
          <a:noFill/>
        </p:spPr>
        <p:txBody>
          <a:bodyPr wrap="none" rtlCol="0">
            <a:spAutoFit/>
          </a:bodyPr>
          <a:lstStyle/>
          <a:p>
            <a:r>
              <a:rPr lang="en-US" sz="1400" dirty="0">
                <a:solidFill>
                  <a:srgbClr val="000000"/>
                </a:solidFill>
              </a:rPr>
              <a:t>Advisory Board Meeting, Spring 2020, Golden, Colorado</a:t>
            </a:r>
          </a:p>
        </p:txBody>
      </p:sp>
      <p:pic>
        <p:nvPicPr>
          <p:cNvPr id="11" name="Audio 10">
            <a:hlinkClick r:id="" action="ppaction://media"/>
            <a:extLst>
              <a:ext uri="{FF2B5EF4-FFF2-40B4-BE49-F238E27FC236}">
                <a16:creationId xmlns:a16="http://schemas.microsoft.com/office/drawing/2014/main" id="{FEA64876-CD3E-4A1B-9567-C5474D85625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2650" y="6216650"/>
            <a:ext cx="487363" cy="487363"/>
          </a:xfrm>
          <a:prstGeom prst="rect">
            <a:avLst/>
          </a:prstGeom>
        </p:spPr>
      </p:pic>
    </p:spTree>
    <p:extLst>
      <p:ext uri="{BB962C8B-B14F-4D97-AF65-F5344CB8AC3E}">
        <p14:creationId xmlns:p14="http://schemas.microsoft.com/office/powerpoint/2010/main" val="1298712595"/>
      </p:ext>
    </p:extLst>
  </p:cSld>
  <p:clrMapOvr>
    <a:masterClrMapping/>
  </p:clrMapOvr>
  <mc:AlternateContent xmlns:mc="http://schemas.openxmlformats.org/markup-compatibility/2006" xmlns:p14="http://schemas.microsoft.com/office/powerpoint/2010/main">
    <mc:Choice Requires="p14">
      <p:transition spd="slow" p14:dur="2000" advTm="25858"/>
    </mc:Choice>
    <mc:Fallback xmlns="">
      <p:transition spd="slow" advTm="258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6" name="Rectangle 15"/>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5" name="Rectangle 4"/>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6146" name="Text Box 28"/>
          <p:cNvSpPr txBox="1">
            <a:spLocks noChangeArrowheads="1"/>
          </p:cNvSpPr>
          <p:nvPr/>
        </p:nvSpPr>
        <p:spPr bwMode="auto">
          <a:xfrm>
            <a:off x="585421" y="1160133"/>
            <a:ext cx="763905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marL="285750" indent="-285750">
              <a:spcBef>
                <a:spcPct val="50000"/>
              </a:spcBef>
              <a:buFont typeface="Arial" panose="020B0604020202020204" pitchFamily="34" charset="0"/>
              <a:buChar char="•"/>
            </a:pPr>
            <a:r>
              <a:rPr lang="en-US" sz="1800" dirty="0">
                <a:solidFill>
                  <a:srgbClr val="FFFFFF"/>
                </a:solidFill>
                <a:latin typeface="Arial"/>
                <a:ea typeface="ヒラギノ角ゴ Pro W3"/>
                <a:cs typeface="Arial"/>
              </a:rPr>
              <a:t>Oil recovery from shale reservoirs is very low due to low permeability.</a:t>
            </a:r>
          </a:p>
          <a:p>
            <a:pPr marL="285750" indent="-285750">
              <a:spcBef>
                <a:spcPct val="50000"/>
              </a:spcBef>
              <a:buFont typeface="Arial" panose="020B0604020202020204" pitchFamily="34" charset="0"/>
              <a:buChar char="•"/>
            </a:pPr>
            <a:endParaRPr lang="en-US" sz="1800" dirty="0">
              <a:solidFill>
                <a:srgbClr val="FFFFFF"/>
              </a:solidFill>
              <a:latin typeface="Arial"/>
              <a:ea typeface="ヒラギノ角ゴ Pro W3"/>
              <a:cs typeface="Arial"/>
            </a:endParaRPr>
          </a:p>
          <a:p>
            <a:pPr marL="285750" indent="-285750">
              <a:spcBef>
                <a:spcPct val="50000"/>
              </a:spcBef>
              <a:buFont typeface="Arial" panose="020B0604020202020204" pitchFamily="34" charset="0"/>
              <a:buChar char="•"/>
            </a:pPr>
            <a:r>
              <a:rPr lang="en-US" sz="1800" dirty="0">
                <a:solidFill>
                  <a:srgbClr val="FFFFFF"/>
                </a:solidFill>
                <a:latin typeface="Arial"/>
                <a:cs typeface="Arial"/>
              </a:rPr>
              <a:t>Due to the nature of shale rock, types of EOR techniques that can be applied are limited.</a:t>
            </a:r>
          </a:p>
          <a:p>
            <a:pPr marL="285750" indent="-285750">
              <a:spcBef>
                <a:spcPct val="50000"/>
              </a:spcBef>
              <a:buFont typeface="Arial" panose="020B0604020202020204" pitchFamily="34" charset="0"/>
              <a:buChar char="•"/>
            </a:pPr>
            <a:endParaRPr lang="en-US" sz="1800" dirty="0">
              <a:solidFill>
                <a:srgbClr val="FFFFFF"/>
              </a:solidFill>
              <a:latin typeface="Arial"/>
              <a:cs typeface="Arial"/>
            </a:endParaRPr>
          </a:p>
          <a:p>
            <a:pPr marL="285750" indent="-285750">
              <a:spcBef>
                <a:spcPct val="50000"/>
              </a:spcBef>
              <a:buFont typeface="Arial" panose="020B0604020202020204" pitchFamily="34" charset="0"/>
              <a:buChar char="•"/>
            </a:pPr>
            <a:r>
              <a:rPr lang="en-US" sz="1800" dirty="0">
                <a:solidFill>
                  <a:srgbClr val="FFFFFF"/>
                </a:solidFill>
                <a:latin typeface="Arial"/>
                <a:cs typeface="Arial"/>
              </a:rPr>
              <a:t>A recent field application of CO injection showed an enhancement in the permeability of the rock around the wellbore.</a:t>
            </a:r>
          </a:p>
          <a:p>
            <a:pPr marL="285750" indent="-285750">
              <a:spcBef>
                <a:spcPct val="50000"/>
              </a:spcBef>
              <a:buFont typeface="Arial" panose="020B0604020202020204" pitchFamily="34" charset="0"/>
              <a:buChar char="•"/>
            </a:pPr>
            <a:endParaRPr lang="en-US" sz="1800" dirty="0">
              <a:solidFill>
                <a:srgbClr val="FFFFFF"/>
              </a:solidFill>
              <a:latin typeface="Arial"/>
              <a:cs typeface="Arial"/>
            </a:endParaRPr>
          </a:p>
          <a:p>
            <a:pPr marL="285750" indent="-285750">
              <a:spcBef>
                <a:spcPct val="50000"/>
              </a:spcBef>
              <a:buFont typeface="Arial" panose="020B0604020202020204" pitchFamily="34" charset="0"/>
              <a:buChar char="•"/>
            </a:pPr>
            <a:r>
              <a:rPr lang="en-US" sz="1800" dirty="0">
                <a:solidFill>
                  <a:srgbClr val="FFFFFF"/>
                </a:solidFill>
                <a:latin typeface="Arial"/>
                <a:cs typeface="Arial"/>
              </a:rPr>
              <a:t>A laboratory experiment is required to verify the field application.</a:t>
            </a:r>
          </a:p>
        </p:txBody>
      </p:sp>
      <p:sp>
        <p:nvSpPr>
          <p:cNvPr id="6150"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2</a:t>
            </a:fld>
            <a:endParaRPr lang="en-US" sz="1400" dirty="0">
              <a:solidFill>
                <a:srgbClr val="000000"/>
              </a:solidFill>
            </a:endParaRPr>
          </a:p>
        </p:txBody>
      </p:sp>
      <p:pic>
        <p:nvPicPr>
          <p:cNvPr id="3" name="Picture 2"/>
          <p:cNvPicPr>
            <a:picLocks noChangeAspect="1"/>
          </p:cNvPicPr>
          <p:nvPr/>
        </p:nvPicPr>
        <p:blipFill>
          <a:blip r:embed="rId4"/>
          <a:stretch>
            <a:fillRect/>
          </a:stretch>
        </p:blipFill>
        <p:spPr>
          <a:xfrm>
            <a:off x="4559300" y="3416300"/>
            <a:ext cx="12700" cy="12700"/>
          </a:xfrm>
          <a:prstGeom prst="rect">
            <a:avLst/>
          </a:prstGeom>
        </p:spPr>
      </p:pic>
      <p:pic>
        <p:nvPicPr>
          <p:cNvPr id="4" name="Picture 3"/>
          <p:cNvPicPr>
            <a:picLocks noChangeAspect="1"/>
          </p:cNvPicPr>
          <p:nvPr/>
        </p:nvPicPr>
        <p:blipFill>
          <a:blip r:embed="rId4"/>
          <a:stretch>
            <a:fillRect/>
          </a:stretch>
        </p:blipFill>
        <p:spPr>
          <a:xfrm>
            <a:off x="4559300" y="3416300"/>
            <a:ext cx="12700" cy="12700"/>
          </a:xfrm>
          <a:prstGeom prst="rect">
            <a:avLst/>
          </a:prstGeom>
        </p:spPr>
      </p:pic>
      <p:grpSp>
        <p:nvGrpSpPr>
          <p:cNvPr id="32" name="Group 31"/>
          <p:cNvGrpSpPr>
            <a:grpSpLocks noChangeAspect="1"/>
          </p:cNvGrpSpPr>
          <p:nvPr/>
        </p:nvGrpSpPr>
        <p:grpSpPr>
          <a:xfrm>
            <a:off x="141396" y="6146400"/>
            <a:ext cx="763435" cy="609674"/>
            <a:chOff x="-32212" y="427945"/>
            <a:chExt cx="5134907" cy="4100706"/>
          </a:xfrm>
        </p:grpSpPr>
        <p:grpSp>
          <p:nvGrpSpPr>
            <p:cNvPr id="33" name="Group 32"/>
            <p:cNvGrpSpPr/>
            <p:nvPr/>
          </p:nvGrpSpPr>
          <p:grpSpPr>
            <a:xfrm>
              <a:off x="1124624" y="1927737"/>
              <a:ext cx="3978071" cy="2600914"/>
              <a:chOff x="918033" y="1927737"/>
              <a:chExt cx="3978071" cy="2600914"/>
            </a:xfrm>
          </p:grpSpPr>
          <p:sp>
            <p:nvSpPr>
              <p:cNvPr id="35" name="Isosceles Triangle 34"/>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ight Triangle 35"/>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Arc 33"/>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7" name="TextBox 36"/>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2" name="Rectangle 1"/>
          <p:cNvSpPr/>
          <p:nvPr/>
        </p:nvSpPr>
        <p:spPr>
          <a:xfrm>
            <a:off x="436755" y="94056"/>
            <a:ext cx="3531736" cy="523220"/>
          </a:xfrm>
          <a:prstGeom prst="rect">
            <a:avLst/>
          </a:prstGeom>
        </p:spPr>
        <p:txBody>
          <a:bodyPr wrap="none">
            <a:spAutoFit/>
          </a:bodyPr>
          <a:lstStyle/>
          <a:p>
            <a:r>
              <a:rPr lang="en-US" sz="2800" b="1" dirty="0">
                <a:solidFill>
                  <a:srgbClr val="000000"/>
                </a:solidFill>
                <a:latin typeface="Arial Rounded MT Bold"/>
                <a:cs typeface="Arial Rounded MT Bold"/>
              </a:rPr>
              <a:t>Problem Statement</a:t>
            </a:r>
          </a:p>
        </p:txBody>
      </p:sp>
      <p:sp>
        <p:nvSpPr>
          <p:cNvPr id="18" name="TextBox 17">
            <a:extLst>
              <a:ext uri="{FF2B5EF4-FFF2-40B4-BE49-F238E27FC236}">
                <a16:creationId xmlns:a16="http://schemas.microsoft.com/office/drawing/2014/main" id="{610D1D73-E68A-0942-AA07-8585210C2101}"/>
              </a:ext>
            </a:extLst>
          </p:cNvPr>
          <p:cNvSpPr txBox="1"/>
          <p:nvPr/>
        </p:nvSpPr>
        <p:spPr>
          <a:xfrm>
            <a:off x="1040958" y="6538119"/>
            <a:ext cx="4652236" cy="307777"/>
          </a:xfrm>
          <a:prstGeom prst="rect">
            <a:avLst/>
          </a:prstGeom>
          <a:noFill/>
        </p:spPr>
        <p:txBody>
          <a:bodyPr wrap="none" rtlCol="0">
            <a:spAutoFit/>
          </a:bodyPr>
          <a:lstStyle/>
          <a:p>
            <a:r>
              <a:rPr lang="en-US" sz="1400" dirty="0">
                <a:solidFill>
                  <a:srgbClr val="000000"/>
                </a:solidFill>
              </a:rPr>
              <a:t>Advisory Board Meeting, Spring 2020, Golden, Colorado</a:t>
            </a:r>
          </a:p>
        </p:txBody>
      </p:sp>
      <p:pic>
        <p:nvPicPr>
          <p:cNvPr id="8" name="Audio 7">
            <a:hlinkClick r:id="" action="ppaction://media"/>
            <a:extLst>
              <a:ext uri="{FF2B5EF4-FFF2-40B4-BE49-F238E27FC236}">
                <a16:creationId xmlns:a16="http://schemas.microsoft.com/office/drawing/2014/main" id="{A651A5A4-5087-407F-9092-0FBA6E91D2B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2650" y="6216650"/>
            <a:ext cx="487363" cy="487363"/>
          </a:xfrm>
          <a:prstGeom prst="rect">
            <a:avLst/>
          </a:prstGeom>
        </p:spPr>
      </p:pic>
    </p:spTree>
    <p:extLst>
      <p:ext uri="{BB962C8B-B14F-4D97-AF65-F5344CB8AC3E}">
        <p14:creationId xmlns:p14="http://schemas.microsoft.com/office/powerpoint/2010/main" val="2937196677"/>
      </p:ext>
    </p:extLst>
  </p:cSld>
  <p:clrMapOvr>
    <a:masterClrMapping/>
  </p:clrMapOvr>
  <mc:AlternateContent xmlns:mc="http://schemas.openxmlformats.org/markup-compatibility/2006" xmlns:p14="http://schemas.microsoft.com/office/powerpoint/2010/main">
    <mc:Choice Requires="p14">
      <p:transition spd="slow" p14:dur="2000" advTm="41900"/>
    </mc:Choice>
    <mc:Fallback xmlns="">
      <p:transition spd="slow" advTm="419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6" name="Rectangle 15"/>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5" name="Rectangle 4"/>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6146" name="Text Box 28"/>
          <p:cNvSpPr txBox="1">
            <a:spLocks noChangeArrowheads="1"/>
          </p:cNvSpPr>
          <p:nvPr/>
        </p:nvSpPr>
        <p:spPr bwMode="auto">
          <a:xfrm>
            <a:off x="585421" y="1160133"/>
            <a:ext cx="7639050" cy="438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marL="342900" indent="-342900">
              <a:spcBef>
                <a:spcPct val="50000"/>
              </a:spcBef>
              <a:buFont typeface="Arial" panose="020B0604020202020204" pitchFamily="34" charset="0"/>
              <a:buChar char="•"/>
            </a:pPr>
            <a:r>
              <a:rPr lang="en-US" sz="1800" dirty="0">
                <a:solidFill>
                  <a:srgbClr val="FFFFFF"/>
                </a:solidFill>
                <a:latin typeface="Arial"/>
                <a:cs typeface="Arial"/>
              </a:rPr>
              <a:t>We are testing rock samples from Niobrara formation.</a:t>
            </a:r>
          </a:p>
          <a:p>
            <a:pPr marL="342900" indent="-342900">
              <a:spcBef>
                <a:spcPct val="50000"/>
              </a:spcBef>
              <a:buFont typeface="Arial" panose="020B0604020202020204" pitchFamily="34" charset="0"/>
              <a:buChar char="•"/>
            </a:pPr>
            <a:endParaRPr lang="en-US" sz="1800" dirty="0">
              <a:solidFill>
                <a:srgbClr val="FFFFFF"/>
              </a:solidFill>
              <a:latin typeface="Arial"/>
              <a:cs typeface="Arial"/>
            </a:endParaRPr>
          </a:p>
          <a:p>
            <a:pPr marL="342900" indent="-342900">
              <a:spcBef>
                <a:spcPct val="50000"/>
              </a:spcBef>
              <a:buFont typeface="Arial" panose="020B0604020202020204" pitchFamily="34" charset="0"/>
              <a:buChar char="•"/>
            </a:pPr>
            <a:r>
              <a:rPr lang="en-US" sz="1800" dirty="0">
                <a:solidFill>
                  <a:srgbClr val="FFFFFF"/>
                </a:solidFill>
                <a:latin typeface="Arial"/>
                <a:cs typeface="Arial"/>
              </a:rPr>
              <a:t>We drilled cores with 0.5” diameter and 0.5” - 0.8” length.</a:t>
            </a:r>
          </a:p>
          <a:p>
            <a:pPr>
              <a:spcBef>
                <a:spcPct val="50000"/>
              </a:spcBef>
            </a:pPr>
            <a:endParaRPr lang="en-US" sz="1800" dirty="0">
              <a:solidFill>
                <a:srgbClr val="FFFFFF"/>
              </a:solidFill>
              <a:latin typeface="Arial"/>
              <a:cs typeface="Arial"/>
            </a:endParaRPr>
          </a:p>
          <a:p>
            <a:pPr marL="342900" indent="-342900">
              <a:spcBef>
                <a:spcPct val="50000"/>
              </a:spcBef>
              <a:buFont typeface="Arial" panose="020B0604020202020204" pitchFamily="34" charset="0"/>
              <a:buChar char="•"/>
            </a:pPr>
            <a:r>
              <a:rPr lang="en-US" sz="1800" dirty="0">
                <a:solidFill>
                  <a:srgbClr val="FFFFFF"/>
                </a:solidFill>
                <a:latin typeface="Arial"/>
                <a:ea typeface="ヒラギノ角ゴ Pro W3"/>
                <a:cs typeface="Arial"/>
              </a:rPr>
              <a:t>The permeability of the cores are being measured by N</a:t>
            </a:r>
            <a:r>
              <a:rPr lang="en-US" sz="1800" baseline="-25000" dirty="0">
                <a:latin typeface="Arial"/>
                <a:ea typeface="ヒラギノ角ゴ Pro W3"/>
                <a:cs typeface="Arial"/>
              </a:rPr>
              <a:t>2</a:t>
            </a:r>
            <a:r>
              <a:rPr lang="en-US" sz="1800" dirty="0">
                <a:solidFill>
                  <a:srgbClr val="FFFFFF"/>
                </a:solidFill>
                <a:latin typeface="Arial"/>
                <a:ea typeface="ヒラギノ角ゴ Pro W3"/>
                <a:cs typeface="Arial"/>
              </a:rPr>
              <a:t> injection test.</a:t>
            </a:r>
          </a:p>
          <a:p>
            <a:pPr marL="342900" indent="-342900">
              <a:spcBef>
                <a:spcPct val="50000"/>
              </a:spcBef>
              <a:buFont typeface="Arial" panose="020B0604020202020204" pitchFamily="34" charset="0"/>
              <a:buChar char="•"/>
            </a:pPr>
            <a:endParaRPr lang="en-US" sz="1800" dirty="0">
              <a:solidFill>
                <a:srgbClr val="FFFFFF"/>
              </a:solidFill>
              <a:latin typeface="Arial"/>
              <a:ea typeface="ヒラギノ角ゴ Pro W3"/>
              <a:cs typeface="Arial"/>
            </a:endParaRPr>
          </a:p>
          <a:p>
            <a:pPr marL="342900" indent="-342900">
              <a:spcBef>
                <a:spcPct val="50000"/>
              </a:spcBef>
              <a:buFont typeface="Arial" panose="020B0604020202020204" pitchFamily="34" charset="0"/>
              <a:buChar char="•"/>
            </a:pPr>
            <a:r>
              <a:rPr lang="en-US" sz="1800" dirty="0">
                <a:solidFill>
                  <a:srgbClr val="FFFFFF"/>
                </a:solidFill>
                <a:latin typeface="Arial"/>
                <a:cs typeface="Arial"/>
              </a:rPr>
              <a:t>It will be followed by CO injection for 2 days.</a:t>
            </a:r>
          </a:p>
          <a:p>
            <a:pPr marL="342900" indent="-342900">
              <a:spcBef>
                <a:spcPct val="50000"/>
              </a:spcBef>
              <a:buFont typeface="Arial" panose="020B0604020202020204" pitchFamily="34" charset="0"/>
              <a:buChar char="•"/>
            </a:pPr>
            <a:endParaRPr lang="en-US" sz="1800" dirty="0">
              <a:solidFill>
                <a:srgbClr val="FFFFFF"/>
              </a:solidFill>
              <a:latin typeface="Arial"/>
              <a:cs typeface="Arial"/>
            </a:endParaRPr>
          </a:p>
          <a:p>
            <a:pPr marL="342900" indent="-342900">
              <a:spcBef>
                <a:spcPct val="50000"/>
              </a:spcBef>
              <a:buFont typeface="Arial" panose="020B0604020202020204" pitchFamily="34" charset="0"/>
              <a:buChar char="•"/>
            </a:pPr>
            <a:r>
              <a:rPr lang="en-US" sz="1800" dirty="0">
                <a:solidFill>
                  <a:srgbClr val="FFFFFF"/>
                </a:solidFill>
                <a:latin typeface="Arial"/>
                <a:cs typeface="Arial"/>
              </a:rPr>
              <a:t>After soaking CO, the permeabilities will be remeasured to check if CO caused any change.</a:t>
            </a:r>
          </a:p>
          <a:p>
            <a:pPr>
              <a:spcBef>
                <a:spcPct val="50000"/>
              </a:spcBef>
            </a:pPr>
            <a:endParaRPr lang="en-US" sz="1800" dirty="0">
              <a:solidFill>
                <a:srgbClr val="FFFFFF"/>
              </a:solidFill>
              <a:latin typeface="Arial"/>
              <a:cs typeface="Arial"/>
            </a:endParaRPr>
          </a:p>
        </p:txBody>
      </p:sp>
      <p:sp>
        <p:nvSpPr>
          <p:cNvPr id="6150"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3</a:t>
            </a:fld>
            <a:endParaRPr lang="en-US" sz="1400" dirty="0">
              <a:solidFill>
                <a:srgbClr val="000000"/>
              </a:solidFill>
            </a:endParaRPr>
          </a:p>
        </p:txBody>
      </p:sp>
      <p:pic>
        <p:nvPicPr>
          <p:cNvPr id="3" name="Picture 2"/>
          <p:cNvPicPr>
            <a:picLocks noChangeAspect="1"/>
          </p:cNvPicPr>
          <p:nvPr/>
        </p:nvPicPr>
        <p:blipFill>
          <a:blip r:embed="rId4"/>
          <a:stretch>
            <a:fillRect/>
          </a:stretch>
        </p:blipFill>
        <p:spPr>
          <a:xfrm>
            <a:off x="4559300" y="3416300"/>
            <a:ext cx="12700" cy="12700"/>
          </a:xfrm>
          <a:prstGeom prst="rect">
            <a:avLst/>
          </a:prstGeom>
        </p:spPr>
      </p:pic>
      <p:pic>
        <p:nvPicPr>
          <p:cNvPr id="4" name="Picture 3"/>
          <p:cNvPicPr>
            <a:picLocks noChangeAspect="1"/>
          </p:cNvPicPr>
          <p:nvPr/>
        </p:nvPicPr>
        <p:blipFill>
          <a:blip r:embed="rId4"/>
          <a:stretch>
            <a:fillRect/>
          </a:stretch>
        </p:blipFill>
        <p:spPr>
          <a:xfrm>
            <a:off x="4559300" y="3416300"/>
            <a:ext cx="12700" cy="12700"/>
          </a:xfrm>
          <a:prstGeom prst="rect">
            <a:avLst/>
          </a:prstGeom>
        </p:spPr>
      </p:pic>
      <p:grpSp>
        <p:nvGrpSpPr>
          <p:cNvPr id="32" name="Group 31"/>
          <p:cNvGrpSpPr>
            <a:grpSpLocks noChangeAspect="1"/>
          </p:cNvGrpSpPr>
          <p:nvPr/>
        </p:nvGrpSpPr>
        <p:grpSpPr>
          <a:xfrm>
            <a:off x="141396" y="6146400"/>
            <a:ext cx="763435" cy="609674"/>
            <a:chOff x="-32212" y="427945"/>
            <a:chExt cx="5134907" cy="4100706"/>
          </a:xfrm>
        </p:grpSpPr>
        <p:grpSp>
          <p:nvGrpSpPr>
            <p:cNvPr id="33" name="Group 32"/>
            <p:cNvGrpSpPr/>
            <p:nvPr/>
          </p:nvGrpSpPr>
          <p:grpSpPr>
            <a:xfrm>
              <a:off x="1124624" y="1927737"/>
              <a:ext cx="3978071" cy="2600914"/>
              <a:chOff x="918033" y="1927737"/>
              <a:chExt cx="3978071" cy="2600914"/>
            </a:xfrm>
          </p:grpSpPr>
          <p:sp>
            <p:nvSpPr>
              <p:cNvPr id="35" name="Isosceles Triangle 34"/>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ight Triangle 35"/>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Arc 33"/>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7" name="TextBox 36"/>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2" name="Rectangle 1"/>
          <p:cNvSpPr/>
          <p:nvPr/>
        </p:nvSpPr>
        <p:spPr>
          <a:xfrm>
            <a:off x="436755" y="94056"/>
            <a:ext cx="3531736" cy="523220"/>
          </a:xfrm>
          <a:prstGeom prst="rect">
            <a:avLst/>
          </a:prstGeom>
        </p:spPr>
        <p:txBody>
          <a:bodyPr wrap="none">
            <a:spAutoFit/>
          </a:bodyPr>
          <a:lstStyle/>
          <a:p>
            <a:r>
              <a:rPr lang="en-US" sz="2800" b="1" dirty="0">
                <a:solidFill>
                  <a:srgbClr val="000000"/>
                </a:solidFill>
                <a:latin typeface="Arial Rounded MT Bold"/>
                <a:cs typeface="Arial Rounded MT Bold"/>
              </a:rPr>
              <a:t>Scope of Research</a:t>
            </a:r>
          </a:p>
        </p:txBody>
      </p:sp>
      <p:sp>
        <p:nvSpPr>
          <p:cNvPr id="18" name="TextBox 17">
            <a:extLst>
              <a:ext uri="{FF2B5EF4-FFF2-40B4-BE49-F238E27FC236}">
                <a16:creationId xmlns:a16="http://schemas.microsoft.com/office/drawing/2014/main" id="{610D1D73-E68A-0942-AA07-8585210C2101}"/>
              </a:ext>
            </a:extLst>
          </p:cNvPr>
          <p:cNvSpPr txBox="1"/>
          <p:nvPr/>
        </p:nvSpPr>
        <p:spPr>
          <a:xfrm>
            <a:off x="1040958" y="6538119"/>
            <a:ext cx="4652236" cy="307777"/>
          </a:xfrm>
          <a:prstGeom prst="rect">
            <a:avLst/>
          </a:prstGeom>
          <a:noFill/>
        </p:spPr>
        <p:txBody>
          <a:bodyPr wrap="none" rtlCol="0">
            <a:spAutoFit/>
          </a:bodyPr>
          <a:lstStyle/>
          <a:p>
            <a:r>
              <a:rPr lang="en-US" sz="1400" dirty="0">
                <a:solidFill>
                  <a:srgbClr val="000000"/>
                </a:solidFill>
              </a:rPr>
              <a:t>Advisory Board Meeting, Spring 2020, Golden, Colorado</a:t>
            </a:r>
          </a:p>
        </p:txBody>
      </p:sp>
      <p:pic>
        <p:nvPicPr>
          <p:cNvPr id="19" name="Picture 18">
            <a:extLst>
              <a:ext uri="{FF2B5EF4-FFF2-40B4-BE49-F238E27FC236}">
                <a16:creationId xmlns:a16="http://schemas.microsoft.com/office/drawing/2014/main" id="{3483DCB6-0692-4539-A795-0C6DF4FEAEDC}"/>
              </a:ext>
            </a:extLst>
          </p:cNvPr>
          <p:cNvPicPr>
            <a:picLocks noChangeAspect="1"/>
          </p:cNvPicPr>
          <p:nvPr/>
        </p:nvPicPr>
        <p:blipFill>
          <a:blip r:embed="rId5"/>
          <a:stretch>
            <a:fillRect/>
          </a:stretch>
        </p:blipFill>
        <p:spPr>
          <a:xfrm>
            <a:off x="6297564" y="4757193"/>
            <a:ext cx="2836611" cy="1473564"/>
          </a:xfrm>
          <a:prstGeom prst="rect">
            <a:avLst/>
          </a:prstGeom>
        </p:spPr>
      </p:pic>
      <p:pic>
        <p:nvPicPr>
          <p:cNvPr id="10" name="Audio 9">
            <a:hlinkClick r:id="" action="ppaction://media"/>
            <a:extLst>
              <a:ext uri="{FF2B5EF4-FFF2-40B4-BE49-F238E27FC236}">
                <a16:creationId xmlns:a16="http://schemas.microsoft.com/office/drawing/2014/main" id="{87C12D39-D6B5-414B-B9C3-EA871DF8D53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2650" y="6216650"/>
            <a:ext cx="487363" cy="487363"/>
          </a:xfrm>
          <a:prstGeom prst="rect">
            <a:avLst/>
          </a:prstGeom>
        </p:spPr>
      </p:pic>
    </p:spTree>
    <p:extLst>
      <p:ext uri="{BB962C8B-B14F-4D97-AF65-F5344CB8AC3E}">
        <p14:creationId xmlns:p14="http://schemas.microsoft.com/office/powerpoint/2010/main" val="2959308486"/>
      </p:ext>
    </p:extLst>
  </p:cSld>
  <p:clrMapOvr>
    <a:masterClrMapping/>
  </p:clrMapOvr>
  <mc:AlternateContent xmlns:mc="http://schemas.openxmlformats.org/markup-compatibility/2006" xmlns:p14="http://schemas.microsoft.com/office/powerpoint/2010/main">
    <mc:Choice Requires="p14">
      <p:transition spd="slow" p14:dur="2000" advTm="73898"/>
    </mc:Choice>
    <mc:Fallback xmlns="">
      <p:transition spd="slow" advTm="738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7" name="Rectangle 16"/>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5" name="Rectangle 4"/>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6150"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4</a:t>
            </a:fld>
            <a:endParaRPr lang="en-US" sz="1400" dirty="0">
              <a:solidFill>
                <a:srgbClr val="000000"/>
              </a:solidFill>
            </a:endParaRPr>
          </a:p>
        </p:txBody>
      </p:sp>
      <p:grpSp>
        <p:nvGrpSpPr>
          <p:cNvPr id="32" name="Group 31"/>
          <p:cNvGrpSpPr>
            <a:grpSpLocks noChangeAspect="1"/>
          </p:cNvGrpSpPr>
          <p:nvPr/>
        </p:nvGrpSpPr>
        <p:grpSpPr>
          <a:xfrm>
            <a:off x="141396" y="6146400"/>
            <a:ext cx="763435" cy="609674"/>
            <a:chOff x="-32212" y="427945"/>
            <a:chExt cx="5134907" cy="4100706"/>
          </a:xfrm>
        </p:grpSpPr>
        <p:grpSp>
          <p:nvGrpSpPr>
            <p:cNvPr id="33" name="Group 32"/>
            <p:cNvGrpSpPr/>
            <p:nvPr/>
          </p:nvGrpSpPr>
          <p:grpSpPr>
            <a:xfrm>
              <a:off x="1124624" y="1927737"/>
              <a:ext cx="3978071" cy="2600914"/>
              <a:chOff x="918033" y="1927737"/>
              <a:chExt cx="3978071" cy="2600914"/>
            </a:xfrm>
          </p:grpSpPr>
          <p:sp>
            <p:nvSpPr>
              <p:cNvPr id="35" name="Isosceles Triangle 34"/>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ight Triangle 35"/>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Arc 33"/>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7" name="TextBox 36"/>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2" name="Rectangle 1"/>
          <p:cNvSpPr/>
          <p:nvPr/>
        </p:nvSpPr>
        <p:spPr>
          <a:xfrm>
            <a:off x="436755" y="94056"/>
            <a:ext cx="4010200" cy="523220"/>
          </a:xfrm>
          <a:prstGeom prst="rect">
            <a:avLst/>
          </a:prstGeom>
        </p:spPr>
        <p:txBody>
          <a:bodyPr wrap="none">
            <a:spAutoFit/>
          </a:bodyPr>
          <a:lstStyle/>
          <a:p>
            <a:r>
              <a:rPr lang="en-US" sz="2800" b="1" dirty="0">
                <a:solidFill>
                  <a:srgbClr val="000000"/>
                </a:solidFill>
                <a:latin typeface="Arial Rounded MT Bold"/>
                <a:cs typeface="Arial Rounded MT Bold"/>
              </a:rPr>
              <a:t>Chemical Background</a:t>
            </a:r>
          </a:p>
        </p:txBody>
      </p:sp>
      <p:sp>
        <p:nvSpPr>
          <p:cNvPr id="19" name="TextBox 18">
            <a:extLst>
              <a:ext uri="{FF2B5EF4-FFF2-40B4-BE49-F238E27FC236}">
                <a16:creationId xmlns:a16="http://schemas.microsoft.com/office/drawing/2014/main" id="{EB5A0379-4341-1A45-8B0B-0430C218D1D1}"/>
              </a:ext>
            </a:extLst>
          </p:cNvPr>
          <p:cNvSpPr txBox="1"/>
          <p:nvPr/>
        </p:nvSpPr>
        <p:spPr>
          <a:xfrm>
            <a:off x="1040958" y="6538119"/>
            <a:ext cx="4652236" cy="307777"/>
          </a:xfrm>
          <a:prstGeom prst="rect">
            <a:avLst/>
          </a:prstGeom>
          <a:noFill/>
        </p:spPr>
        <p:txBody>
          <a:bodyPr wrap="none" rtlCol="0">
            <a:spAutoFit/>
          </a:bodyPr>
          <a:lstStyle/>
          <a:p>
            <a:r>
              <a:rPr lang="en-US" sz="1400" dirty="0">
                <a:solidFill>
                  <a:srgbClr val="000000"/>
                </a:solidFill>
              </a:rPr>
              <a:t>Advisory Board Meeting, Spring 2020, Golden, Colorado</a:t>
            </a:r>
          </a:p>
        </p:txBody>
      </p:sp>
      <p:sp>
        <p:nvSpPr>
          <p:cNvPr id="18" name="Text Box 28">
            <a:extLst>
              <a:ext uri="{FF2B5EF4-FFF2-40B4-BE49-F238E27FC236}">
                <a16:creationId xmlns:a16="http://schemas.microsoft.com/office/drawing/2014/main" id="{C0126FBB-B2AE-4AB7-96B0-983FB8801F88}"/>
              </a:ext>
            </a:extLst>
          </p:cNvPr>
          <p:cNvSpPr txBox="1">
            <a:spLocks noChangeArrowheads="1"/>
          </p:cNvSpPr>
          <p:nvPr/>
        </p:nvSpPr>
        <p:spPr bwMode="auto">
          <a:xfrm>
            <a:off x="0" y="1160133"/>
            <a:ext cx="914399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marL="342900" indent="-342900">
              <a:spcBef>
                <a:spcPct val="50000"/>
              </a:spcBef>
              <a:buFont typeface="Arial" panose="020B0604020202020204" pitchFamily="34" charset="0"/>
              <a:buChar char="•"/>
            </a:pPr>
            <a:r>
              <a:rPr lang="en-US" sz="1800" dirty="0">
                <a:latin typeface="Arial"/>
                <a:ea typeface="ヒラギノ角ゴ Pro W3"/>
                <a:cs typeface="Arial"/>
              </a:rPr>
              <a:t>CO is defined as a strong reducing agent, which reduces metal oxides (ferric oxide/hydroxide)</a:t>
            </a:r>
          </a:p>
          <a:p>
            <a:pPr marL="342900" indent="-342900">
              <a:spcBef>
                <a:spcPct val="50000"/>
              </a:spcBef>
              <a:buFont typeface="Arial" panose="020B0604020202020204" pitchFamily="34" charset="0"/>
              <a:buChar char="•"/>
            </a:pPr>
            <a:endParaRPr lang="en-US" sz="1800" dirty="0">
              <a:latin typeface="Arial"/>
              <a:ea typeface="ヒラギノ角ゴ Pro W3"/>
              <a:cs typeface="Arial"/>
            </a:endParaRPr>
          </a:p>
          <a:p>
            <a:pPr marL="342900" indent="-342900">
              <a:spcBef>
                <a:spcPct val="50000"/>
              </a:spcBef>
              <a:buFont typeface="Arial" panose="020B0604020202020204" pitchFamily="34" charset="0"/>
              <a:buChar char="•"/>
            </a:pPr>
            <a:r>
              <a:rPr lang="en-US" sz="1800" dirty="0">
                <a:latin typeface="Arial"/>
                <a:ea typeface="ヒラギノ角ゴ Pro W3"/>
                <a:cs typeface="Arial"/>
              </a:rPr>
              <a:t>There is a significant amount of metal oxides in swelling clays. (bentonite, </a:t>
            </a:r>
            <a:r>
              <a:rPr lang="en-US" sz="1800" dirty="0" err="1">
                <a:latin typeface="Arial"/>
                <a:ea typeface="ヒラギノ角ゴ Pro W3"/>
                <a:cs typeface="Arial"/>
              </a:rPr>
              <a:t>illite</a:t>
            </a:r>
            <a:r>
              <a:rPr lang="en-US" sz="1800" dirty="0">
                <a:latin typeface="Arial"/>
                <a:ea typeface="ヒラギノ角ゴ Pro W3"/>
                <a:cs typeface="Arial"/>
              </a:rPr>
              <a:t>, montmorillonite etc.)</a:t>
            </a:r>
          </a:p>
          <a:p>
            <a:pPr marL="342900" indent="-342900">
              <a:spcBef>
                <a:spcPct val="50000"/>
              </a:spcBef>
              <a:buFont typeface="Arial" panose="020B0604020202020204" pitchFamily="34" charset="0"/>
              <a:buChar char="•"/>
            </a:pPr>
            <a:endParaRPr lang="en-US" sz="1800" dirty="0">
              <a:latin typeface="Arial"/>
              <a:ea typeface="ヒラギノ角ゴ Pro W3"/>
              <a:cs typeface="Arial"/>
            </a:endParaRPr>
          </a:p>
          <a:p>
            <a:pPr marL="342900" indent="-342900">
              <a:spcBef>
                <a:spcPct val="50000"/>
              </a:spcBef>
              <a:buFont typeface="Arial" panose="020B0604020202020204" pitchFamily="34" charset="0"/>
              <a:buChar char="•"/>
            </a:pPr>
            <a:r>
              <a:rPr lang="en-US" sz="1800" dirty="0">
                <a:latin typeface="Arial"/>
                <a:ea typeface="ヒラギノ角ゴ Pro W3"/>
                <a:cs typeface="Arial"/>
              </a:rPr>
              <a:t>CO liberates water attached to the swelling clays and reduces their diameter. The permeability of the rock is hence enhanced. </a:t>
            </a:r>
          </a:p>
          <a:p>
            <a:pPr marL="342900" indent="-342900">
              <a:spcBef>
                <a:spcPct val="50000"/>
              </a:spcBef>
              <a:buFont typeface="Arial" panose="020B0604020202020204" pitchFamily="34" charset="0"/>
              <a:buChar char="•"/>
            </a:pPr>
            <a:endParaRPr lang="en-US" sz="1800" dirty="0">
              <a:latin typeface="Arial"/>
              <a:cs typeface="Arial"/>
            </a:endParaRPr>
          </a:p>
          <a:p>
            <a:pPr marL="342900" indent="-342900">
              <a:spcBef>
                <a:spcPct val="50000"/>
              </a:spcBef>
              <a:buFont typeface="Arial" panose="020B0604020202020204" pitchFamily="34" charset="0"/>
              <a:buChar char="•"/>
            </a:pPr>
            <a:r>
              <a:rPr lang="en-US" sz="1800" dirty="0">
                <a:latin typeface="Arial"/>
                <a:ea typeface="ヒラギノ角ゴ Pro W3"/>
                <a:cs typeface="Arial"/>
              </a:rPr>
              <a:t>Due to its smaller diameter compared to CO</a:t>
            </a:r>
            <a:r>
              <a:rPr lang="en-US" sz="1800" baseline="-25000" dirty="0">
                <a:latin typeface="Arial"/>
                <a:ea typeface="ヒラギノ角ゴ Pro W3"/>
                <a:cs typeface="Arial"/>
              </a:rPr>
              <a:t>2</a:t>
            </a:r>
            <a:r>
              <a:rPr lang="en-US" sz="1800" dirty="0">
                <a:latin typeface="Arial"/>
                <a:ea typeface="ヒラギノ角ゴ Pro W3"/>
                <a:cs typeface="Arial"/>
              </a:rPr>
              <a:t>, it could easily penetrate to clay rich and lower perm. zones.</a:t>
            </a:r>
          </a:p>
        </p:txBody>
      </p:sp>
      <p:pic>
        <p:nvPicPr>
          <p:cNvPr id="3" name="Audio 2">
            <a:hlinkClick r:id="" action="ppaction://media"/>
            <a:extLst>
              <a:ext uri="{FF2B5EF4-FFF2-40B4-BE49-F238E27FC236}">
                <a16:creationId xmlns:a16="http://schemas.microsoft.com/office/drawing/2014/main" id="{ED996670-0AE9-43D9-91E6-1AE37C62258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2650" y="6216650"/>
            <a:ext cx="487363" cy="487363"/>
          </a:xfrm>
          <a:prstGeom prst="rect">
            <a:avLst/>
          </a:prstGeom>
        </p:spPr>
      </p:pic>
    </p:spTree>
    <p:extLst>
      <p:ext uri="{BB962C8B-B14F-4D97-AF65-F5344CB8AC3E}">
        <p14:creationId xmlns:p14="http://schemas.microsoft.com/office/powerpoint/2010/main" val="2585420452"/>
      </p:ext>
    </p:extLst>
  </p:cSld>
  <p:clrMapOvr>
    <a:masterClrMapping/>
  </p:clrMapOvr>
  <mc:AlternateContent xmlns:mc="http://schemas.openxmlformats.org/markup-compatibility/2006" xmlns:p14="http://schemas.microsoft.com/office/powerpoint/2010/main">
    <mc:Choice Requires="p14">
      <p:transition spd="slow" p14:dur="2000" advTm="51757"/>
    </mc:Choice>
    <mc:Fallback xmlns="">
      <p:transition spd="slow" advTm="517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7" name="Rectangle 16"/>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5" name="Rectangle 4"/>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6150"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5</a:t>
            </a:fld>
            <a:endParaRPr lang="en-US" sz="1400" dirty="0">
              <a:solidFill>
                <a:srgbClr val="000000"/>
              </a:solidFill>
            </a:endParaRPr>
          </a:p>
        </p:txBody>
      </p:sp>
      <p:grpSp>
        <p:nvGrpSpPr>
          <p:cNvPr id="32" name="Group 31"/>
          <p:cNvGrpSpPr>
            <a:grpSpLocks noChangeAspect="1"/>
          </p:cNvGrpSpPr>
          <p:nvPr/>
        </p:nvGrpSpPr>
        <p:grpSpPr>
          <a:xfrm>
            <a:off x="141396" y="6146400"/>
            <a:ext cx="763435" cy="609674"/>
            <a:chOff x="-32212" y="427945"/>
            <a:chExt cx="5134907" cy="4100706"/>
          </a:xfrm>
        </p:grpSpPr>
        <p:grpSp>
          <p:nvGrpSpPr>
            <p:cNvPr id="33" name="Group 32"/>
            <p:cNvGrpSpPr/>
            <p:nvPr/>
          </p:nvGrpSpPr>
          <p:grpSpPr>
            <a:xfrm>
              <a:off x="1124624" y="1927737"/>
              <a:ext cx="3978071" cy="2600914"/>
              <a:chOff x="918033" y="1927737"/>
              <a:chExt cx="3978071" cy="2600914"/>
            </a:xfrm>
          </p:grpSpPr>
          <p:sp>
            <p:nvSpPr>
              <p:cNvPr id="35" name="Isosceles Triangle 34"/>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ight Triangle 35"/>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Arc 33"/>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7" name="TextBox 36"/>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2" name="Rectangle 1"/>
          <p:cNvSpPr/>
          <p:nvPr/>
        </p:nvSpPr>
        <p:spPr>
          <a:xfrm>
            <a:off x="436755" y="94056"/>
            <a:ext cx="4010200" cy="523220"/>
          </a:xfrm>
          <a:prstGeom prst="rect">
            <a:avLst/>
          </a:prstGeom>
        </p:spPr>
        <p:txBody>
          <a:bodyPr wrap="none">
            <a:spAutoFit/>
          </a:bodyPr>
          <a:lstStyle/>
          <a:p>
            <a:r>
              <a:rPr lang="en-US" sz="2800" b="1" dirty="0">
                <a:solidFill>
                  <a:srgbClr val="000000"/>
                </a:solidFill>
                <a:latin typeface="Arial Rounded MT Bold"/>
                <a:cs typeface="Arial Rounded MT Bold"/>
              </a:rPr>
              <a:t>Chemical Background</a:t>
            </a:r>
          </a:p>
        </p:txBody>
      </p:sp>
      <p:sp>
        <p:nvSpPr>
          <p:cNvPr id="19" name="TextBox 18">
            <a:extLst>
              <a:ext uri="{FF2B5EF4-FFF2-40B4-BE49-F238E27FC236}">
                <a16:creationId xmlns:a16="http://schemas.microsoft.com/office/drawing/2014/main" id="{EB5A0379-4341-1A45-8B0B-0430C218D1D1}"/>
              </a:ext>
            </a:extLst>
          </p:cNvPr>
          <p:cNvSpPr txBox="1"/>
          <p:nvPr/>
        </p:nvSpPr>
        <p:spPr>
          <a:xfrm>
            <a:off x="1040958" y="6538119"/>
            <a:ext cx="4652236" cy="307777"/>
          </a:xfrm>
          <a:prstGeom prst="rect">
            <a:avLst/>
          </a:prstGeom>
          <a:noFill/>
        </p:spPr>
        <p:txBody>
          <a:bodyPr wrap="none" rtlCol="0">
            <a:spAutoFit/>
          </a:bodyPr>
          <a:lstStyle/>
          <a:p>
            <a:r>
              <a:rPr lang="en-US" sz="1400" dirty="0">
                <a:solidFill>
                  <a:srgbClr val="000000"/>
                </a:solidFill>
              </a:rPr>
              <a:t>Advisory Board Meeting, Spring 2020, Golden, Colorado</a:t>
            </a:r>
          </a:p>
        </p:txBody>
      </p:sp>
      <p:sp>
        <p:nvSpPr>
          <p:cNvPr id="20" name="Text Box 28">
            <a:extLst>
              <a:ext uri="{FF2B5EF4-FFF2-40B4-BE49-F238E27FC236}">
                <a16:creationId xmlns:a16="http://schemas.microsoft.com/office/drawing/2014/main" id="{3C03C010-4D53-4E96-8CE5-258E2B960E95}"/>
              </a:ext>
            </a:extLst>
          </p:cNvPr>
          <p:cNvSpPr txBox="1">
            <a:spLocks noChangeArrowheads="1"/>
          </p:cNvSpPr>
          <p:nvPr/>
        </p:nvSpPr>
        <p:spPr bwMode="auto">
          <a:xfrm>
            <a:off x="0" y="956810"/>
            <a:ext cx="91440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marL="342900" indent="-342900">
              <a:spcBef>
                <a:spcPct val="50000"/>
              </a:spcBef>
              <a:buFont typeface="Arial" panose="020B0604020202020204" pitchFamily="34" charset="0"/>
              <a:buChar char="•"/>
            </a:pPr>
            <a:r>
              <a:rPr lang="en-US" sz="1800" dirty="0">
                <a:solidFill>
                  <a:srgbClr val="FFFFFF"/>
                </a:solidFill>
                <a:latin typeface="Arial"/>
                <a:cs typeface="Arial"/>
              </a:rPr>
              <a:t>The ferric oxides reside between clay platelets and also coating clay edges</a:t>
            </a:r>
          </a:p>
          <a:p>
            <a:pPr marL="342900" indent="-342900">
              <a:spcBef>
                <a:spcPct val="50000"/>
              </a:spcBef>
              <a:buFont typeface="Arial" panose="020B0604020202020204" pitchFamily="34" charset="0"/>
              <a:buChar char="•"/>
            </a:pPr>
            <a:r>
              <a:rPr lang="en-US" sz="1800" dirty="0">
                <a:solidFill>
                  <a:srgbClr val="FFFFFF"/>
                </a:solidFill>
                <a:latin typeface="Arial"/>
                <a:cs typeface="Arial"/>
              </a:rPr>
              <a:t>Then the formation water is adsorbed on to the ferric oxide molecule.</a:t>
            </a:r>
          </a:p>
        </p:txBody>
      </p:sp>
      <p:pic>
        <p:nvPicPr>
          <p:cNvPr id="3" name="Picture 2">
            <a:extLst>
              <a:ext uri="{FF2B5EF4-FFF2-40B4-BE49-F238E27FC236}">
                <a16:creationId xmlns:a16="http://schemas.microsoft.com/office/drawing/2014/main" id="{2FCB7C57-F943-41C2-B7D3-9A1EF1E1DA4A}"/>
              </a:ext>
            </a:extLst>
          </p:cNvPr>
          <p:cNvPicPr>
            <a:picLocks noChangeAspect="1"/>
          </p:cNvPicPr>
          <p:nvPr/>
        </p:nvPicPr>
        <p:blipFill>
          <a:blip r:embed="rId4"/>
          <a:stretch>
            <a:fillRect/>
          </a:stretch>
        </p:blipFill>
        <p:spPr>
          <a:xfrm>
            <a:off x="436755" y="2244330"/>
            <a:ext cx="3560644" cy="1996118"/>
          </a:xfrm>
          <a:prstGeom prst="rect">
            <a:avLst/>
          </a:prstGeom>
        </p:spPr>
      </p:pic>
      <p:sp>
        <p:nvSpPr>
          <p:cNvPr id="4" name="Rectangle 3">
            <a:extLst>
              <a:ext uri="{FF2B5EF4-FFF2-40B4-BE49-F238E27FC236}">
                <a16:creationId xmlns:a16="http://schemas.microsoft.com/office/drawing/2014/main" id="{002FA1F4-F1DE-4BAF-AF18-AD2B881554B0}"/>
              </a:ext>
            </a:extLst>
          </p:cNvPr>
          <p:cNvSpPr/>
          <p:nvPr/>
        </p:nvSpPr>
        <p:spPr>
          <a:xfrm>
            <a:off x="0" y="4536201"/>
            <a:ext cx="9144000" cy="1338828"/>
          </a:xfrm>
          <a:prstGeom prst="rect">
            <a:avLst/>
          </a:prstGeom>
        </p:spPr>
        <p:txBody>
          <a:bodyPr wrap="square">
            <a:spAutoFit/>
          </a:bodyPr>
          <a:lstStyle/>
          <a:p>
            <a:pPr marL="285750" indent="-285750">
              <a:spcBef>
                <a:spcPct val="50000"/>
              </a:spcBef>
              <a:buFont typeface="Arial" panose="020B0604020202020204" pitchFamily="34" charset="0"/>
              <a:buChar char="•"/>
            </a:pPr>
            <a:r>
              <a:rPr lang="en-US" sz="1800" dirty="0">
                <a:solidFill>
                  <a:srgbClr val="FFFFFF"/>
                </a:solidFill>
                <a:latin typeface="Arial"/>
                <a:cs typeface="Arial"/>
              </a:rPr>
              <a:t>Immobile water is tightly held then more layers of water are also bound to the ferric oxide</a:t>
            </a:r>
          </a:p>
          <a:p>
            <a:pPr marL="342900" indent="-342900">
              <a:spcBef>
                <a:spcPct val="50000"/>
              </a:spcBef>
              <a:buFont typeface="Arial" panose="020B0604020202020204" pitchFamily="34" charset="0"/>
              <a:buChar char="•"/>
            </a:pPr>
            <a:r>
              <a:rPr lang="en-US" sz="1800" dirty="0">
                <a:solidFill>
                  <a:srgbClr val="FFFFFF"/>
                </a:solidFill>
                <a:latin typeface="Arial"/>
                <a:cs typeface="Arial"/>
              </a:rPr>
              <a:t>All this bound water protrudes into the pore throat blocking or nearly blocking the perm and resulting in clay swelling due to adsorbed waters.</a:t>
            </a:r>
          </a:p>
        </p:txBody>
      </p:sp>
      <p:pic>
        <p:nvPicPr>
          <p:cNvPr id="18" name="Audio 17">
            <a:hlinkClick r:id="" action="ppaction://media"/>
            <a:extLst>
              <a:ext uri="{FF2B5EF4-FFF2-40B4-BE49-F238E27FC236}">
                <a16:creationId xmlns:a16="http://schemas.microsoft.com/office/drawing/2014/main" id="{DC8CCA9B-7615-4035-BCB3-B026387A2EE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2650" y="6216650"/>
            <a:ext cx="487363" cy="487363"/>
          </a:xfrm>
          <a:prstGeom prst="rect">
            <a:avLst/>
          </a:prstGeom>
        </p:spPr>
      </p:pic>
    </p:spTree>
    <p:extLst>
      <p:ext uri="{BB962C8B-B14F-4D97-AF65-F5344CB8AC3E}">
        <p14:creationId xmlns:p14="http://schemas.microsoft.com/office/powerpoint/2010/main" val="196189532"/>
      </p:ext>
    </p:extLst>
  </p:cSld>
  <p:clrMapOvr>
    <a:masterClrMapping/>
  </p:clrMapOvr>
  <mc:AlternateContent xmlns:mc="http://schemas.openxmlformats.org/markup-compatibility/2006" xmlns:p14="http://schemas.microsoft.com/office/powerpoint/2010/main">
    <mc:Choice Requires="p14">
      <p:transition spd="slow" p14:dur="2000" advTm="40898"/>
    </mc:Choice>
    <mc:Fallback xmlns="">
      <p:transition spd="slow" advTm="408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7" name="Rectangle 16"/>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5" name="Rectangle 4"/>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6150"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6</a:t>
            </a:fld>
            <a:endParaRPr lang="en-US" sz="1400" dirty="0">
              <a:solidFill>
                <a:srgbClr val="000000"/>
              </a:solidFill>
            </a:endParaRPr>
          </a:p>
        </p:txBody>
      </p:sp>
      <p:grpSp>
        <p:nvGrpSpPr>
          <p:cNvPr id="32" name="Group 31"/>
          <p:cNvGrpSpPr>
            <a:grpSpLocks noChangeAspect="1"/>
          </p:cNvGrpSpPr>
          <p:nvPr/>
        </p:nvGrpSpPr>
        <p:grpSpPr>
          <a:xfrm>
            <a:off x="141396" y="6146400"/>
            <a:ext cx="763435" cy="609674"/>
            <a:chOff x="-32212" y="427945"/>
            <a:chExt cx="5134907" cy="4100706"/>
          </a:xfrm>
        </p:grpSpPr>
        <p:grpSp>
          <p:nvGrpSpPr>
            <p:cNvPr id="33" name="Group 32"/>
            <p:cNvGrpSpPr/>
            <p:nvPr/>
          </p:nvGrpSpPr>
          <p:grpSpPr>
            <a:xfrm>
              <a:off x="1124624" y="1927737"/>
              <a:ext cx="3978071" cy="2600914"/>
              <a:chOff x="918033" y="1927737"/>
              <a:chExt cx="3978071" cy="2600914"/>
            </a:xfrm>
          </p:grpSpPr>
          <p:sp>
            <p:nvSpPr>
              <p:cNvPr id="35" name="Isosceles Triangle 34"/>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ight Triangle 35"/>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Arc 33"/>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7" name="TextBox 36"/>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2" name="Rectangle 1"/>
          <p:cNvSpPr/>
          <p:nvPr/>
        </p:nvSpPr>
        <p:spPr>
          <a:xfrm>
            <a:off x="436755" y="94056"/>
            <a:ext cx="4010200" cy="523220"/>
          </a:xfrm>
          <a:prstGeom prst="rect">
            <a:avLst/>
          </a:prstGeom>
        </p:spPr>
        <p:txBody>
          <a:bodyPr wrap="none">
            <a:spAutoFit/>
          </a:bodyPr>
          <a:lstStyle/>
          <a:p>
            <a:r>
              <a:rPr lang="en-US" sz="2800" b="1" dirty="0">
                <a:solidFill>
                  <a:srgbClr val="000000"/>
                </a:solidFill>
                <a:latin typeface="Arial Rounded MT Bold"/>
                <a:cs typeface="Arial Rounded MT Bold"/>
              </a:rPr>
              <a:t>Chemical Background</a:t>
            </a:r>
          </a:p>
        </p:txBody>
      </p:sp>
      <p:sp>
        <p:nvSpPr>
          <p:cNvPr id="19" name="TextBox 18">
            <a:extLst>
              <a:ext uri="{FF2B5EF4-FFF2-40B4-BE49-F238E27FC236}">
                <a16:creationId xmlns:a16="http://schemas.microsoft.com/office/drawing/2014/main" id="{EB5A0379-4341-1A45-8B0B-0430C218D1D1}"/>
              </a:ext>
            </a:extLst>
          </p:cNvPr>
          <p:cNvSpPr txBox="1"/>
          <p:nvPr/>
        </p:nvSpPr>
        <p:spPr>
          <a:xfrm>
            <a:off x="1040958" y="6538119"/>
            <a:ext cx="4652236" cy="307777"/>
          </a:xfrm>
          <a:prstGeom prst="rect">
            <a:avLst/>
          </a:prstGeom>
          <a:noFill/>
        </p:spPr>
        <p:txBody>
          <a:bodyPr wrap="none" rtlCol="0">
            <a:spAutoFit/>
          </a:bodyPr>
          <a:lstStyle/>
          <a:p>
            <a:r>
              <a:rPr lang="en-US" sz="1400" dirty="0">
                <a:solidFill>
                  <a:srgbClr val="000000"/>
                </a:solidFill>
              </a:rPr>
              <a:t>Advisory Board Meeting, Spring 2020, Golden, Colorado</a:t>
            </a:r>
          </a:p>
        </p:txBody>
      </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3FB3F47C-0EF0-4145-A9A9-9A82A6E806A7}"/>
                  </a:ext>
                </a:extLst>
              </p:cNvPr>
              <p:cNvSpPr/>
              <p:nvPr/>
            </p:nvSpPr>
            <p:spPr>
              <a:xfrm>
                <a:off x="0" y="874373"/>
                <a:ext cx="9144000" cy="4524315"/>
              </a:xfrm>
              <a:prstGeom prst="rect">
                <a:avLst/>
              </a:prstGeom>
            </p:spPr>
            <p:txBody>
              <a:bodyPr wrap="square">
                <a:spAutoFit/>
              </a:bodyPr>
              <a:lstStyle/>
              <a:p>
                <a:pPr marL="342900" indent="-342900">
                  <a:spcBef>
                    <a:spcPct val="50000"/>
                  </a:spcBef>
                  <a:buFont typeface="Arial" panose="020B0604020202020204" pitchFamily="34" charset="0"/>
                  <a:buChar char="•"/>
                </a:pPr>
                <a:r>
                  <a:rPr lang="en-US" sz="1800" dirty="0">
                    <a:solidFill>
                      <a:srgbClr val="FFFFFF"/>
                    </a:solidFill>
                    <a:latin typeface="Arial"/>
                    <a:cs typeface="Arial"/>
                  </a:rPr>
                  <a:t>CO molecules tend to react with the oxidized metal ions to reduce them; hence liberating water molecules.</a:t>
                </a:r>
              </a:p>
              <a:p>
                <a:pPr marL="342900" indent="-342900">
                  <a:spcBef>
                    <a:spcPct val="50000"/>
                  </a:spcBef>
                  <a:buFont typeface="Arial" panose="020B0604020202020204" pitchFamily="34" charset="0"/>
                  <a:buChar char="•"/>
                </a:pPr>
                <a:r>
                  <a:rPr lang="en-US" sz="1800" dirty="0">
                    <a:solidFill>
                      <a:srgbClr val="FFFFFF"/>
                    </a:solidFill>
                    <a:latin typeface="Arial"/>
                    <a:cs typeface="Arial"/>
                  </a:rPr>
                  <a:t> CO goes thru the bound water to reduce the ferric ion to ferrous and form none-water adsorbing  </a:t>
                </a:r>
                <a:r>
                  <a:rPr lang="en-US" sz="1800" dirty="0" err="1">
                    <a:solidFill>
                      <a:srgbClr val="FFFFFF"/>
                    </a:solidFill>
                    <a:latin typeface="Arial"/>
                    <a:cs typeface="Arial"/>
                  </a:rPr>
                  <a:t>FeO</a:t>
                </a:r>
                <a:r>
                  <a:rPr lang="en-US" sz="1800" dirty="0">
                    <a:solidFill>
                      <a:srgbClr val="FFFFFF"/>
                    </a:solidFill>
                    <a:latin typeface="Arial"/>
                    <a:cs typeface="Arial"/>
                  </a:rPr>
                  <a:t> a mineral known as </a:t>
                </a:r>
                <a:r>
                  <a:rPr lang="en-US" sz="1800" dirty="0" err="1">
                    <a:solidFill>
                      <a:srgbClr val="FFFFFF"/>
                    </a:solidFill>
                    <a:latin typeface="Arial"/>
                    <a:cs typeface="Arial"/>
                  </a:rPr>
                  <a:t>wustite</a:t>
                </a:r>
                <a:r>
                  <a:rPr lang="en-US" sz="1800" dirty="0">
                    <a:solidFill>
                      <a:srgbClr val="FFFFFF"/>
                    </a:solidFill>
                    <a:latin typeface="Arial"/>
                    <a:cs typeface="Arial"/>
                  </a:rPr>
                  <a:t>.</a:t>
                </a:r>
              </a:p>
              <a:p>
                <a:pPr marL="342900" indent="-342900">
                  <a:spcBef>
                    <a:spcPct val="50000"/>
                  </a:spcBef>
                  <a:buFont typeface="Arial" panose="020B0604020202020204" pitchFamily="34" charset="0"/>
                  <a:buChar char="•"/>
                </a:pPr>
                <a:endParaRPr lang="en-US" sz="1800" dirty="0">
                  <a:solidFill>
                    <a:srgbClr val="FFFFFF"/>
                  </a:solidFill>
                  <a:latin typeface="Arial"/>
                  <a:cs typeface="Arial"/>
                </a:endParaRPr>
              </a:p>
              <a:p>
                <a:pPr marL="342900" indent="-342900">
                  <a:spcBef>
                    <a:spcPct val="50000"/>
                  </a:spcBef>
                  <a:buFont typeface="Arial" panose="020B0604020202020204" pitchFamily="34" charset="0"/>
                  <a:buChar char="•"/>
                </a:pPr>
                <a:endParaRPr lang="en-US" sz="1800" dirty="0">
                  <a:solidFill>
                    <a:srgbClr val="FFFFFF"/>
                  </a:solidFill>
                  <a:latin typeface="Arial"/>
                  <a:cs typeface="Arial"/>
                </a:endParaRPr>
              </a:p>
              <a:p>
                <a:pPr marL="342900" indent="-342900">
                  <a:spcBef>
                    <a:spcPct val="50000"/>
                  </a:spcBef>
                  <a:buFont typeface="Arial" panose="020B0604020202020204" pitchFamily="34" charset="0"/>
                  <a:buChar char="•"/>
                </a:pPr>
                <a:endParaRPr lang="en-US" sz="1800" dirty="0">
                  <a:solidFill>
                    <a:srgbClr val="FFFFFF"/>
                  </a:solidFill>
                  <a:latin typeface="Arial"/>
                  <a:cs typeface="Arial"/>
                </a:endParaRPr>
              </a:p>
              <a:p>
                <a:pPr marL="342900" indent="-342900">
                  <a:spcBef>
                    <a:spcPct val="50000"/>
                  </a:spcBef>
                  <a:buFont typeface="Arial" panose="020B0604020202020204" pitchFamily="34" charset="0"/>
                  <a:buChar char="•"/>
                </a:pPr>
                <a:r>
                  <a:rPr lang="en-US" sz="1800" dirty="0">
                    <a:solidFill>
                      <a:srgbClr val="FFFFFF"/>
                    </a:solidFill>
                    <a:latin typeface="Arial"/>
                    <a:cs typeface="Arial"/>
                  </a:rPr>
                  <a:t>A chemical reaction representing the reduction of ferric oxide is given below. </a:t>
                </a:r>
                <a:r>
                  <a:rPr lang="en-US" sz="1800" dirty="0"/>
                  <a:t>The reaction is thermodynamically favorable.</a:t>
                </a:r>
              </a:p>
              <a:p>
                <a:pPr marL="342900" indent="-342900">
                  <a:spcBef>
                    <a:spcPct val="50000"/>
                  </a:spcBef>
                  <a:buFont typeface="Arial" panose="020B0604020202020204" pitchFamily="34" charset="0"/>
                  <a:buChar char="•"/>
                </a:pPr>
                <a:endParaRPr lang="en-US" sz="1800" dirty="0">
                  <a:solidFill>
                    <a:srgbClr val="FFFFFF"/>
                  </a:solidFill>
                  <a:latin typeface="Arial"/>
                  <a:cs typeface="Arial"/>
                </a:endParaRPr>
              </a:p>
              <a:p>
                <a:pPr/>
                <a14:m>
                  <m:oMathPara xmlns:m="http://schemas.openxmlformats.org/officeDocument/2006/math">
                    <m:oMathParaPr>
                      <m:jc m:val="centerGroup"/>
                    </m:oMathParaPr>
                    <m:oMath xmlns:m="http://schemas.openxmlformats.org/officeDocument/2006/math">
                      <m:r>
                        <a:rPr lang="en-US" sz="1800" i="1">
                          <a:solidFill>
                            <a:srgbClr val="FFFFFF"/>
                          </a:solidFill>
                          <a:latin typeface="Cambria Math" panose="02040503050406030204" pitchFamily="18" charset="0"/>
                          <a:cs typeface="Arial"/>
                        </a:rPr>
                        <m:t>𝐹𝑒</m:t>
                      </m:r>
                      <m:sSub>
                        <m:sSubPr>
                          <m:ctrlPr>
                            <a:rPr lang="en-US" sz="1800" i="1">
                              <a:solidFill>
                                <a:srgbClr val="FFFFFF"/>
                              </a:solidFill>
                              <a:latin typeface="Cambria Math" panose="02040503050406030204" pitchFamily="18" charset="0"/>
                              <a:cs typeface="Arial"/>
                            </a:rPr>
                          </m:ctrlPr>
                        </m:sSubPr>
                        <m:e>
                          <m:d>
                            <m:dPr>
                              <m:ctrlPr>
                                <a:rPr lang="en-US" sz="1800" i="1">
                                  <a:solidFill>
                                    <a:srgbClr val="FFFFFF"/>
                                  </a:solidFill>
                                  <a:latin typeface="Cambria Math" panose="02040503050406030204" pitchFamily="18" charset="0"/>
                                  <a:cs typeface="Arial"/>
                                </a:rPr>
                              </m:ctrlPr>
                            </m:dPr>
                            <m:e>
                              <m:r>
                                <a:rPr lang="en-US" sz="1800" i="1">
                                  <a:solidFill>
                                    <a:srgbClr val="FFFFFF"/>
                                  </a:solidFill>
                                  <a:latin typeface="Cambria Math" panose="02040503050406030204" pitchFamily="18" charset="0"/>
                                  <a:cs typeface="Arial"/>
                                </a:rPr>
                                <m:t>𝑂𝐻</m:t>
                              </m:r>
                            </m:e>
                          </m:d>
                        </m:e>
                        <m:sub>
                          <m:r>
                            <a:rPr lang="en-US" sz="1800" i="1">
                              <a:solidFill>
                                <a:srgbClr val="FFFFFF"/>
                              </a:solidFill>
                              <a:latin typeface="Cambria Math" panose="02040503050406030204" pitchFamily="18" charset="0"/>
                              <a:cs typeface="Arial"/>
                            </a:rPr>
                            <m:t>3</m:t>
                          </m:r>
                        </m:sub>
                      </m:sSub>
                      <m:r>
                        <a:rPr lang="en-US" sz="1800" i="1">
                          <a:solidFill>
                            <a:srgbClr val="FFFFFF"/>
                          </a:solidFill>
                          <a:latin typeface="Cambria Math" panose="02040503050406030204" pitchFamily="18" charset="0"/>
                          <a:ea typeface="Cambria Math" panose="02040503050406030204" pitchFamily="18" charset="0"/>
                          <a:cs typeface="Arial"/>
                        </a:rPr>
                        <m:t>∙</m:t>
                      </m:r>
                      <m:r>
                        <a:rPr lang="en-US" sz="1800" i="1">
                          <a:solidFill>
                            <a:srgbClr val="FFFFFF"/>
                          </a:solidFill>
                          <a:latin typeface="Cambria Math" panose="02040503050406030204" pitchFamily="18" charset="0"/>
                          <a:ea typeface="Cambria Math" panose="02040503050406030204" pitchFamily="18" charset="0"/>
                          <a:cs typeface="Arial"/>
                        </a:rPr>
                        <m:t>𝑛</m:t>
                      </m:r>
                      <m:sSub>
                        <m:sSubPr>
                          <m:ctrlPr>
                            <a:rPr lang="en-US" sz="1800" i="1">
                              <a:solidFill>
                                <a:srgbClr val="FFFFFF"/>
                              </a:solidFill>
                              <a:latin typeface="Cambria Math" panose="02040503050406030204" pitchFamily="18" charset="0"/>
                              <a:ea typeface="Cambria Math" panose="02040503050406030204" pitchFamily="18" charset="0"/>
                              <a:cs typeface="Arial"/>
                            </a:rPr>
                          </m:ctrlPr>
                        </m:sSubPr>
                        <m:e>
                          <m:r>
                            <a:rPr lang="en-US" sz="1800" i="1">
                              <a:solidFill>
                                <a:srgbClr val="FFFFFF"/>
                              </a:solidFill>
                              <a:latin typeface="Cambria Math" panose="02040503050406030204" pitchFamily="18" charset="0"/>
                              <a:ea typeface="Cambria Math" panose="02040503050406030204" pitchFamily="18" charset="0"/>
                              <a:cs typeface="Arial"/>
                            </a:rPr>
                            <m:t>𝐻</m:t>
                          </m:r>
                        </m:e>
                        <m:sub>
                          <m:r>
                            <a:rPr lang="en-US" sz="1800" i="1">
                              <a:solidFill>
                                <a:srgbClr val="FFFFFF"/>
                              </a:solidFill>
                              <a:latin typeface="Cambria Math" panose="02040503050406030204" pitchFamily="18" charset="0"/>
                              <a:ea typeface="Cambria Math" panose="02040503050406030204" pitchFamily="18" charset="0"/>
                              <a:cs typeface="Arial"/>
                            </a:rPr>
                            <m:t>2</m:t>
                          </m:r>
                        </m:sub>
                      </m:sSub>
                      <m:r>
                        <a:rPr lang="en-US" sz="1800" i="1">
                          <a:solidFill>
                            <a:srgbClr val="FFFFFF"/>
                          </a:solidFill>
                          <a:latin typeface="Cambria Math" panose="02040503050406030204" pitchFamily="18" charset="0"/>
                          <a:ea typeface="Cambria Math" panose="02040503050406030204" pitchFamily="18" charset="0"/>
                          <a:cs typeface="Arial"/>
                        </a:rPr>
                        <m:t>𝑂</m:t>
                      </m:r>
                      <m:r>
                        <a:rPr lang="en-US" sz="1800" i="1">
                          <a:solidFill>
                            <a:srgbClr val="FFFFFF"/>
                          </a:solidFill>
                          <a:latin typeface="Cambria Math" panose="02040503050406030204" pitchFamily="18" charset="0"/>
                          <a:ea typeface="Cambria Math" panose="02040503050406030204" pitchFamily="18" charset="0"/>
                          <a:cs typeface="Arial"/>
                        </a:rPr>
                        <m:t>+</m:t>
                      </m:r>
                      <m:r>
                        <a:rPr lang="en-US" sz="1800" i="1">
                          <a:solidFill>
                            <a:srgbClr val="FFFFFF"/>
                          </a:solidFill>
                          <a:latin typeface="Cambria Math" panose="02040503050406030204" pitchFamily="18" charset="0"/>
                          <a:ea typeface="Cambria Math" panose="02040503050406030204" pitchFamily="18" charset="0"/>
                          <a:cs typeface="Arial"/>
                        </a:rPr>
                        <m:t>𝐶𝑂</m:t>
                      </m:r>
                      <m:r>
                        <a:rPr lang="en-US" sz="1800" i="1">
                          <a:solidFill>
                            <a:srgbClr val="FFFFFF"/>
                          </a:solidFill>
                          <a:latin typeface="Cambria Math" panose="02040503050406030204" pitchFamily="18" charset="0"/>
                          <a:ea typeface="Cambria Math" panose="02040503050406030204" pitchFamily="18" charset="0"/>
                          <a:cs typeface="Arial"/>
                        </a:rPr>
                        <m:t> →</m:t>
                      </m:r>
                      <m:r>
                        <a:rPr lang="en-US" sz="1800" i="1">
                          <a:solidFill>
                            <a:srgbClr val="FFFFFF"/>
                          </a:solidFill>
                          <a:latin typeface="Cambria Math" panose="02040503050406030204" pitchFamily="18" charset="0"/>
                          <a:ea typeface="Cambria Math" panose="02040503050406030204" pitchFamily="18" charset="0"/>
                          <a:cs typeface="Arial"/>
                        </a:rPr>
                        <m:t>𝐹𝑒𝑂</m:t>
                      </m:r>
                      <m:r>
                        <a:rPr lang="en-US" sz="1800" i="1">
                          <a:solidFill>
                            <a:srgbClr val="FFFFFF"/>
                          </a:solidFill>
                          <a:latin typeface="Cambria Math" panose="02040503050406030204" pitchFamily="18" charset="0"/>
                          <a:ea typeface="Cambria Math" panose="02040503050406030204" pitchFamily="18" charset="0"/>
                          <a:cs typeface="Arial"/>
                        </a:rPr>
                        <m:t>+</m:t>
                      </m:r>
                      <m:r>
                        <a:rPr lang="en-US" sz="1800" i="1">
                          <a:solidFill>
                            <a:srgbClr val="FFFFFF"/>
                          </a:solidFill>
                          <a:latin typeface="Cambria Math" panose="02040503050406030204" pitchFamily="18" charset="0"/>
                          <a:ea typeface="Cambria Math" panose="02040503050406030204" pitchFamily="18" charset="0"/>
                          <a:cs typeface="Arial"/>
                        </a:rPr>
                        <m:t>𝐶</m:t>
                      </m:r>
                      <m:sSub>
                        <m:sSubPr>
                          <m:ctrlPr>
                            <a:rPr lang="en-US" sz="1800" i="1">
                              <a:solidFill>
                                <a:srgbClr val="FFFFFF"/>
                              </a:solidFill>
                              <a:latin typeface="Cambria Math" panose="02040503050406030204" pitchFamily="18" charset="0"/>
                              <a:ea typeface="Cambria Math" panose="02040503050406030204" pitchFamily="18" charset="0"/>
                              <a:cs typeface="Arial"/>
                            </a:rPr>
                          </m:ctrlPr>
                        </m:sSubPr>
                        <m:e>
                          <m:r>
                            <a:rPr lang="en-US" sz="1800" i="1">
                              <a:solidFill>
                                <a:srgbClr val="FFFFFF"/>
                              </a:solidFill>
                              <a:latin typeface="Cambria Math" panose="02040503050406030204" pitchFamily="18" charset="0"/>
                              <a:ea typeface="Cambria Math" panose="02040503050406030204" pitchFamily="18" charset="0"/>
                              <a:cs typeface="Arial"/>
                            </a:rPr>
                            <m:t>𝑂</m:t>
                          </m:r>
                        </m:e>
                        <m:sub>
                          <m:r>
                            <a:rPr lang="en-US" sz="1800" i="1">
                              <a:solidFill>
                                <a:srgbClr val="FFFFFF"/>
                              </a:solidFill>
                              <a:latin typeface="Cambria Math" panose="02040503050406030204" pitchFamily="18" charset="0"/>
                              <a:ea typeface="Cambria Math" panose="02040503050406030204" pitchFamily="18" charset="0"/>
                              <a:cs typeface="Arial"/>
                            </a:rPr>
                            <m:t>2</m:t>
                          </m:r>
                        </m:sub>
                      </m:sSub>
                      <m:r>
                        <a:rPr lang="en-US" sz="1800" i="1">
                          <a:solidFill>
                            <a:srgbClr val="FFFFFF"/>
                          </a:solidFill>
                          <a:latin typeface="Cambria Math" panose="02040503050406030204" pitchFamily="18" charset="0"/>
                          <a:ea typeface="Cambria Math" panose="02040503050406030204" pitchFamily="18" charset="0"/>
                          <a:cs typeface="Arial"/>
                        </a:rPr>
                        <m:t>+2</m:t>
                      </m:r>
                      <m:sSub>
                        <m:sSubPr>
                          <m:ctrlPr>
                            <a:rPr lang="en-US" sz="1800" i="1">
                              <a:solidFill>
                                <a:srgbClr val="FFFFFF"/>
                              </a:solidFill>
                              <a:latin typeface="Cambria Math" panose="02040503050406030204" pitchFamily="18" charset="0"/>
                              <a:ea typeface="Cambria Math" panose="02040503050406030204" pitchFamily="18" charset="0"/>
                              <a:cs typeface="Arial"/>
                            </a:rPr>
                          </m:ctrlPr>
                        </m:sSubPr>
                        <m:e>
                          <m:r>
                            <a:rPr lang="en-US" sz="1800" i="1">
                              <a:solidFill>
                                <a:srgbClr val="FFFFFF"/>
                              </a:solidFill>
                              <a:latin typeface="Cambria Math" panose="02040503050406030204" pitchFamily="18" charset="0"/>
                              <a:ea typeface="Cambria Math" panose="02040503050406030204" pitchFamily="18" charset="0"/>
                              <a:cs typeface="Arial"/>
                            </a:rPr>
                            <m:t>𝐻</m:t>
                          </m:r>
                        </m:e>
                        <m:sub>
                          <m:r>
                            <a:rPr lang="en-US" sz="1800" i="1">
                              <a:solidFill>
                                <a:srgbClr val="FFFFFF"/>
                              </a:solidFill>
                              <a:latin typeface="Cambria Math" panose="02040503050406030204" pitchFamily="18" charset="0"/>
                              <a:ea typeface="Cambria Math" panose="02040503050406030204" pitchFamily="18" charset="0"/>
                              <a:cs typeface="Arial"/>
                            </a:rPr>
                            <m:t>2</m:t>
                          </m:r>
                        </m:sub>
                      </m:sSub>
                      <m:r>
                        <a:rPr lang="en-US" sz="1800" i="1">
                          <a:solidFill>
                            <a:srgbClr val="FFFFFF"/>
                          </a:solidFill>
                          <a:latin typeface="Cambria Math" panose="02040503050406030204" pitchFamily="18" charset="0"/>
                          <a:ea typeface="Cambria Math" panose="02040503050406030204" pitchFamily="18" charset="0"/>
                          <a:cs typeface="Arial"/>
                        </a:rPr>
                        <m:t>𝑂</m:t>
                      </m:r>
                      <m:r>
                        <a:rPr lang="en-US" sz="1800" i="1">
                          <a:solidFill>
                            <a:srgbClr val="FFFFFF"/>
                          </a:solidFill>
                          <a:latin typeface="Cambria Math" panose="02040503050406030204" pitchFamily="18" charset="0"/>
                          <a:ea typeface="Cambria Math" panose="02040503050406030204" pitchFamily="18" charset="0"/>
                          <a:cs typeface="Arial"/>
                        </a:rPr>
                        <m:t>+</m:t>
                      </m:r>
                      <m:sSup>
                        <m:sSupPr>
                          <m:ctrlPr>
                            <a:rPr lang="en-US" sz="1800" i="1">
                              <a:solidFill>
                                <a:srgbClr val="FFFFFF"/>
                              </a:solidFill>
                              <a:latin typeface="Cambria Math" panose="02040503050406030204" pitchFamily="18" charset="0"/>
                              <a:ea typeface="Cambria Math" panose="02040503050406030204" pitchFamily="18" charset="0"/>
                              <a:cs typeface="Arial"/>
                            </a:rPr>
                          </m:ctrlPr>
                        </m:sSupPr>
                        <m:e>
                          <m:r>
                            <a:rPr lang="en-US" sz="1800" i="1">
                              <a:solidFill>
                                <a:srgbClr val="FFFFFF"/>
                              </a:solidFill>
                              <a:latin typeface="Cambria Math" panose="02040503050406030204" pitchFamily="18" charset="0"/>
                              <a:ea typeface="Cambria Math" panose="02040503050406030204" pitchFamily="18" charset="0"/>
                              <a:cs typeface="Arial"/>
                            </a:rPr>
                            <m:t>𝐻</m:t>
                          </m:r>
                        </m:e>
                        <m:sup>
                          <m:r>
                            <a:rPr lang="en-US" sz="1800" i="1">
                              <a:solidFill>
                                <a:srgbClr val="FFFFFF"/>
                              </a:solidFill>
                              <a:latin typeface="Cambria Math" panose="02040503050406030204" pitchFamily="18" charset="0"/>
                              <a:ea typeface="Cambria Math" panose="02040503050406030204" pitchFamily="18" charset="0"/>
                              <a:cs typeface="Arial"/>
                            </a:rPr>
                            <m:t>+</m:t>
                          </m:r>
                        </m:sup>
                      </m:sSup>
                    </m:oMath>
                  </m:oMathPara>
                </a14:m>
                <a:endParaRPr lang="en-US" sz="1800" dirty="0"/>
              </a:p>
              <a:p>
                <a:endParaRPr lang="en-US" sz="1800" dirty="0"/>
              </a:p>
              <a:p>
                <a:pPr marL="285750" indent="-285750">
                  <a:buFont typeface="Arial" panose="020B0604020202020204" pitchFamily="34" charset="0"/>
                  <a:buChar char="•"/>
                </a:pPr>
                <a:r>
                  <a:rPr lang="en-US" sz="1800" dirty="0">
                    <a:solidFill>
                      <a:srgbClr val="FFFFFF"/>
                    </a:solidFill>
                    <a:latin typeface="Arial"/>
                    <a:cs typeface="Arial"/>
                  </a:rPr>
                  <a:t>Hence, the pore throat opens up increasing perm, and clays shrink.</a:t>
                </a:r>
              </a:p>
            </p:txBody>
          </p:sp>
        </mc:Choice>
        <mc:Fallback xmlns="">
          <p:sp>
            <p:nvSpPr>
              <p:cNvPr id="21" name="Rectangle 20">
                <a:extLst>
                  <a:ext uri="{FF2B5EF4-FFF2-40B4-BE49-F238E27FC236}">
                    <a16:creationId xmlns:a16="http://schemas.microsoft.com/office/drawing/2014/main" id="{3FB3F47C-0EF0-4145-A9A9-9A82A6E806A7}"/>
                  </a:ext>
                </a:extLst>
              </p:cNvPr>
              <p:cNvSpPr>
                <a:spLocks noRot="1" noChangeAspect="1" noMove="1" noResize="1" noEditPoints="1" noAdjustHandles="1" noChangeArrowheads="1" noChangeShapeType="1" noTextEdit="1"/>
              </p:cNvSpPr>
              <p:nvPr/>
            </p:nvSpPr>
            <p:spPr>
              <a:xfrm>
                <a:off x="0" y="874373"/>
                <a:ext cx="9144000" cy="4524315"/>
              </a:xfrm>
              <a:prstGeom prst="rect">
                <a:avLst/>
              </a:prstGeom>
              <a:blipFill>
                <a:blip r:embed="rId5"/>
                <a:stretch>
                  <a:fillRect l="-400" t="-673" b="-1077"/>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AB7755C9-898B-4D78-84F5-44C2672EEF0C}"/>
              </a:ext>
            </a:extLst>
          </p:cNvPr>
          <p:cNvPicPr>
            <a:picLocks noChangeAspect="1"/>
          </p:cNvPicPr>
          <p:nvPr/>
        </p:nvPicPr>
        <p:blipFill>
          <a:blip r:embed="rId6"/>
          <a:stretch>
            <a:fillRect/>
          </a:stretch>
        </p:blipFill>
        <p:spPr>
          <a:xfrm>
            <a:off x="2604188" y="2418975"/>
            <a:ext cx="1207045" cy="653538"/>
          </a:xfrm>
          <a:prstGeom prst="rect">
            <a:avLst/>
          </a:prstGeom>
        </p:spPr>
      </p:pic>
      <p:pic>
        <p:nvPicPr>
          <p:cNvPr id="4" name="Picture 3">
            <a:extLst>
              <a:ext uri="{FF2B5EF4-FFF2-40B4-BE49-F238E27FC236}">
                <a16:creationId xmlns:a16="http://schemas.microsoft.com/office/drawing/2014/main" id="{320645F9-7FE8-4E4F-A2E0-CCD92C62F4A4}"/>
              </a:ext>
            </a:extLst>
          </p:cNvPr>
          <p:cNvPicPr>
            <a:picLocks noChangeAspect="1"/>
          </p:cNvPicPr>
          <p:nvPr/>
        </p:nvPicPr>
        <p:blipFill>
          <a:blip r:embed="rId7"/>
          <a:stretch>
            <a:fillRect/>
          </a:stretch>
        </p:blipFill>
        <p:spPr>
          <a:xfrm>
            <a:off x="4341804" y="2418975"/>
            <a:ext cx="1207044" cy="653538"/>
          </a:xfrm>
          <a:prstGeom prst="rect">
            <a:avLst/>
          </a:prstGeom>
        </p:spPr>
      </p:pic>
      <p:pic>
        <p:nvPicPr>
          <p:cNvPr id="9" name="Audio 8">
            <a:hlinkClick r:id="" action="ppaction://media"/>
            <a:extLst>
              <a:ext uri="{FF2B5EF4-FFF2-40B4-BE49-F238E27FC236}">
                <a16:creationId xmlns:a16="http://schemas.microsoft.com/office/drawing/2014/main" id="{62D52DB7-6BE4-4842-93BB-8ACDC4E717C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502650" y="6216650"/>
            <a:ext cx="487363" cy="487363"/>
          </a:xfrm>
          <a:prstGeom prst="rect">
            <a:avLst/>
          </a:prstGeom>
        </p:spPr>
      </p:pic>
    </p:spTree>
    <p:extLst>
      <p:ext uri="{BB962C8B-B14F-4D97-AF65-F5344CB8AC3E}">
        <p14:creationId xmlns:p14="http://schemas.microsoft.com/office/powerpoint/2010/main" val="2541145612"/>
      </p:ext>
    </p:extLst>
  </p:cSld>
  <p:clrMapOvr>
    <a:masterClrMapping/>
  </p:clrMapOvr>
  <mc:AlternateContent xmlns:mc="http://schemas.openxmlformats.org/markup-compatibility/2006" xmlns:p14="http://schemas.microsoft.com/office/powerpoint/2010/main">
    <mc:Choice Requires="p14">
      <p:transition spd="slow" p14:dur="2000" advTm="52049"/>
    </mc:Choice>
    <mc:Fallback xmlns="">
      <p:transition spd="slow" advTm="520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7" name="Rectangle 16"/>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5" name="Rectangle 4"/>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6150"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7</a:t>
            </a:fld>
            <a:endParaRPr lang="en-US" sz="1400" dirty="0">
              <a:solidFill>
                <a:srgbClr val="000000"/>
              </a:solidFill>
            </a:endParaRPr>
          </a:p>
        </p:txBody>
      </p:sp>
      <p:grpSp>
        <p:nvGrpSpPr>
          <p:cNvPr id="32" name="Group 31"/>
          <p:cNvGrpSpPr>
            <a:grpSpLocks noChangeAspect="1"/>
          </p:cNvGrpSpPr>
          <p:nvPr/>
        </p:nvGrpSpPr>
        <p:grpSpPr>
          <a:xfrm>
            <a:off x="141396" y="6146400"/>
            <a:ext cx="763435" cy="609674"/>
            <a:chOff x="-32212" y="427945"/>
            <a:chExt cx="5134907" cy="4100706"/>
          </a:xfrm>
        </p:grpSpPr>
        <p:grpSp>
          <p:nvGrpSpPr>
            <p:cNvPr id="33" name="Group 32"/>
            <p:cNvGrpSpPr/>
            <p:nvPr/>
          </p:nvGrpSpPr>
          <p:grpSpPr>
            <a:xfrm>
              <a:off x="1124624" y="1927737"/>
              <a:ext cx="3978071" cy="2600914"/>
              <a:chOff x="918033" y="1927737"/>
              <a:chExt cx="3978071" cy="2600914"/>
            </a:xfrm>
          </p:grpSpPr>
          <p:sp>
            <p:nvSpPr>
              <p:cNvPr id="35" name="Isosceles Triangle 34"/>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ight Triangle 35"/>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Arc 33"/>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7" name="TextBox 36"/>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2" name="Rectangle 1"/>
          <p:cNvSpPr/>
          <p:nvPr/>
        </p:nvSpPr>
        <p:spPr>
          <a:xfrm>
            <a:off x="436755" y="94056"/>
            <a:ext cx="4010200" cy="523220"/>
          </a:xfrm>
          <a:prstGeom prst="rect">
            <a:avLst/>
          </a:prstGeom>
        </p:spPr>
        <p:txBody>
          <a:bodyPr wrap="none">
            <a:spAutoFit/>
          </a:bodyPr>
          <a:lstStyle/>
          <a:p>
            <a:r>
              <a:rPr lang="en-US" sz="2800" b="1" dirty="0">
                <a:solidFill>
                  <a:srgbClr val="000000"/>
                </a:solidFill>
                <a:latin typeface="Arial Rounded MT Bold"/>
                <a:cs typeface="Arial Rounded MT Bold"/>
              </a:rPr>
              <a:t>Chemical Background</a:t>
            </a:r>
          </a:p>
        </p:txBody>
      </p:sp>
      <p:sp>
        <p:nvSpPr>
          <p:cNvPr id="19" name="TextBox 18">
            <a:extLst>
              <a:ext uri="{FF2B5EF4-FFF2-40B4-BE49-F238E27FC236}">
                <a16:creationId xmlns:a16="http://schemas.microsoft.com/office/drawing/2014/main" id="{EB5A0379-4341-1A45-8B0B-0430C218D1D1}"/>
              </a:ext>
            </a:extLst>
          </p:cNvPr>
          <p:cNvSpPr txBox="1"/>
          <p:nvPr/>
        </p:nvSpPr>
        <p:spPr>
          <a:xfrm>
            <a:off x="1040958" y="6538119"/>
            <a:ext cx="4701928" cy="307777"/>
          </a:xfrm>
          <a:prstGeom prst="rect">
            <a:avLst/>
          </a:prstGeom>
          <a:noFill/>
        </p:spPr>
        <p:txBody>
          <a:bodyPr wrap="none" rtlCol="0">
            <a:spAutoFit/>
          </a:bodyPr>
          <a:lstStyle/>
          <a:p>
            <a:r>
              <a:rPr lang="en-US" sz="1400" dirty="0">
                <a:solidFill>
                  <a:srgbClr val="000000"/>
                </a:solidFill>
              </a:rPr>
              <a:t>Advisory Board Meeting, Spring 2020, Golden, Colorado</a:t>
            </a:r>
          </a:p>
        </p:txBody>
      </p:sp>
      <p:sp>
        <p:nvSpPr>
          <p:cNvPr id="21" name="Rectangle 20">
            <a:extLst>
              <a:ext uri="{FF2B5EF4-FFF2-40B4-BE49-F238E27FC236}">
                <a16:creationId xmlns:a16="http://schemas.microsoft.com/office/drawing/2014/main" id="{3FB3F47C-0EF0-4145-A9A9-9A82A6E806A7}"/>
              </a:ext>
            </a:extLst>
          </p:cNvPr>
          <p:cNvSpPr/>
          <p:nvPr/>
        </p:nvSpPr>
        <p:spPr>
          <a:xfrm>
            <a:off x="3055" y="1267953"/>
            <a:ext cx="9144000" cy="2862322"/>
          </a:xfrm>
          <a:prstGeom prst="rect">
            <a:avLst/>
          </a:prstGeom>
        </p:spPr>
        <p:txBody>
          <a:bodyPr wrap="square">
            <a:spAutoFit/>
          </a:bodyPr>
          <a:lstStyle/>
          <a:p>
            <a:pPr marL="342900" indent="-342900">
              <a:spcBef>
                <a:spcPct val="50000"/>
              </a:spcBef>
              <a:buFont typeface="Arial" panose="020B0604020202020204" pitchFamily="34" charset="0"/>
              <a:buChar char="•"/>
            </a:pPr>
            <a:r>
              <a:rPr lang="en-US" sz="1800" dirty="0">
                <a:solidFill>
                  <a:srgbClr val="FFFFFF"/>
                </a:solidFill>
                <a:latin typeface="Arial"/>
                <a:cs typeface="Arial"/>
              </a:rPr>
              <a:t>In addition to enhancement in the permeability, the CO lowers the interfacial tension.</a:t>
            </a:r>
          </a:p>
          <a:p>
            <a:pPr marL="342900" indent="-342900">
              <a:spcBef>
                <a:spcPct val="50000"/>
              </a:spcBef>
              <a:buFont typeface="Arial" panose="020B0604020202020204" pitchFamily="34" charset="0"/>
              <a:buChar char="•"/>
            </a:pPr>
            <a:endParaRPr lang="en-US" sz="1800" dirty="0">
              <a:solidFill>
                <a:srgbClr val="FFFFFF"/>
              </a:solidFill>
              <a:latin typeface="Arial"/>
              <a:cs typeface="Arial"/>
            </a:endParaRPr>
          </a:p>
          <a:p>
            <a:pPr marL="342900" indent="-342900">
              <a:spcBef>
                <a:spcPct val="50000"/>
              </a:spcBef>
              <a:buFont typeface="Arial" panose="020B0604020202020204" pitchFamily="34" charset="0"/>
              <a:buChar char="•"/>
            </a:pPr>
            <a:r>
              <a:rPr lang="en-US" sz="1800" dirty="0" err="1">
                <a:solidFill>
                  <a:srgbClr val="FFFFFF"/>
                </a:solidFill>
                <a:latin typeface="Arial"/>
                <a:cs typeface="Arial"/>
              </a:rPr>
              <a:t>Trost</a:t>
            </a:r>
            <a:r>
              <a:rPr lang="en-US" sz="1800" dirty="0">
                <a:solidFill>
                  <a:srgbClr val="FFFFFF"/>
                </a:solidFill>
                <a:latin typeface="Arial"/>
                <a:cs typeface="Arial"/>
              </a:rPr>
              <a:t> (2016) showed that even at atmospheric conditions, CO lowered the IFT by 15%.</a:t>
            </a:r>
          </a:p>
          <a:p>
            <a:pPr marL="342900" indent="-342900">
              <a:spcBef>
                <a:spcPct val="50000"/>
              </a:spcBef>
              <a:buFont typeface="Arial" panose="020B0604020202020204" pitchFamily="34" charset="0"/>
              <a:buChar char="•"/>
            </a:pPr>
            <a:endParaRPr lang="en-US" sz="1800" dirty="0">
              <a:solidFill>
                <a:srgbClr val="FFFFFF"/>
              </a:solidFill>
              <a:latin typeface="Arial"/>
              <a:cs typeface="Arial"/>
            </a:endParaRPr>
          </a:p>
          <a:p>
            <a:pPr marL="342900" indent="-342900">
              <a:spcBef>
                <a:spcPct val="50000"/>
              </a:spcBef>
              <a:buFont typeface="Arial" panose="020B0604020202020204" pitchFamily="34" charset="0"/>
              <a:buChar char="•"/>
            </a:pPr>
            <a:r>
              <a:rPr lang="en-US" sz="1800" dirty="0">
                <a:solidFill>
                  <a:srgbClr val="FFFFFF"/>
                </a:solidFill>
                <a:latin typeface="Arial"/>
                <a:cs typeface="Arial"/>
              </a:rPr>
              <a:t>Because at the atmospheric conditions the solubility of CO is highly lower than the solubility of CO in the reservoir conditions, it is expected to have higher decrease in the IFT in the reservoir conditions.</a:t>
            </a:r>
          </a:p>
        </p:txBody>
      </p:sp>
      <p:pic>
        <p:nvPicPr>
          <p:cNvPr id="6" name="Audio 5">
            <a:hlinkClick r:id="" action="ppaction://media"/>
            <a:extLst>
              <a:ext uri="{FF2B5EF4-FFF2-40B4-BE49-F238E27FC236}">
                <a16:creationId xmlns:a16="http://schemas.microsoft.com/office/drawing/2014/main" id="{E452B500-EE38-484A-900F-327E0BC2786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2650" y="6216650"/>
            <a:ext cx="487363" cy="487363"/>
          </a:xfrm>
          <a:prstGeom prst="rect">
            <a:avLst/>
          </a:prstGeom>
        </p:spPr>
      </p:pic>
    </p:spTree>
    <p:extLst>
      <p:ext uri="{BB962C8B-B14F-4D97-AF65-F5344CB8AC3E}">
        <p14:creationId xmlns:p14="http://schemas.microsoft.com/office/powerpoint/2010/main" val="970221261"/>
      </p:ext>
    </p:extLst>
  </p:cSld>
  <p:clrMapOvr>
    <a:masterClrMapping/>
  </p:clrMapOvr>
  <mc:AlternateContent xmlns:mc="http://schemas.openxmlformats.org/markup-compatibility/2006" xmlns:p14="http://schemas.microsoft.com/office/powerpoint/2010/main">
    <mc:Choice Requires="p14">
      <p:transition spd="slow" p14:dur="2000" advTm="48330"/>
    </mc:Choice>
    <mc:Fallback xmlns="">
      <p:transition spd="slow" advTm="483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7" name="Rectangle 16"/>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5" name="Rectangle 4"/>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6150"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8</a:t>
            </a:fld>
            <a:endParaRPr lang="en-US" sz="1400" dirty="0">
              <a:solidFill>
                <a:srgbClr val="000000"/>
              </a:solidFill>
            </a:endParaRPr>
          </a:p>
        </p:txBody>
      </p:sp>
      <p:grpSp>
        <p:nvGrpSpPr>
          <p:cNvPr id="32" name="Group 31"/>
          <p:cNvGrpSpPr>
            <a:grpSpLocks noChangeAspect="1"/>
          </p:cNvGrpSpPr>
          <p:nvPr/>
        </p:nvGrpSpPr>
        <p:grpSpPr>
          <a:xfrm>
            <a:off x="141396" y="6146400"/>
            <a:ext cx="763435" cy="609674"/>
            <a:chOff x="-32212" y="427945"/>
            <a:chExt cx="5134907" cy="4100706"/>
          </a:xfrm>
        </p:grpSpPr>
        <p:grpSp>
          <p:nvGrpSpPr>
            <p:cNvPr id="33" name="Group 32"/>
            <p:cNvGrpSpPr/>
            <p:nvPr/>
          </p:nvGrpSpPr>
          <p:grpSpPr>
            <a:xfrm>
              <a:off x="1124624" y="1927737"/>
              <a:ext cx="3978071" cy="2600914"/>
              <a:chOff x="918033" y="1927737"/>
              <a:chExt cx="3978071" cy="2600914"/>
            </a:xfrm>
          </p:grpSpPr>
          <p:sp>
            <p:nvSpPr>
              <p:cNvPr id="35" name="Isosceles Triangle 34"/>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ight Triangle 35"/>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Arc 33"/>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7" name="TextBox 36"/>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bg1"/>
              </a:solidFill>
              <a:effectLst/>
              <a:latin typeface="Arial" charset="0"/>
              <a:ea typeface="ヒラギノ角ゴ Pro W3" pitchFamily="8" charset="-128"/>
            </a:endParaRPr>
          </a:p>
        </p:txBody>
      </p:sp>
      <p:sp>
        <p:nvSpPr>
          <p:cNvPr id="2" name="Rectangle 1"/>
          <p:cNvSpPr/>
          <p:nvPr/>
        </p:nvSpPr>
        <p:spPr>
          <a:xfrm>
            <a:off x="436755" y="94056"/>
            <a:ext cx="2854884" cy="523220"/>
          </a:xfrm>
          <a:prstGeom prst="rect">
            <a:avLst/>
          </a:prstGeom>
        </p:spPr>
        <p:txBody>
          <a:bodyPr wrap="none">
            <a:spAutoFit/>
          </a:bodyPr>
          <a:lstStyle/>
          <a:p>
            <a:r>
              <a:rPr lang="en-US" sz="2800" b="1" dirty="0">
                <a:solidFill>
                  <a:srgbClr val="000000"/>
                </a:solidFill>
                <a:latin typeface="Arial Rounded MT Bold"/>
                <a:cs typeface="Arial Rounded MT Bold"/>
              </a:rPr>
              <a:t>To Summarize..</a:t>
            </a:r>
          </a:p>
        </p:txBody>
      </p:sp>
      <p:sp>
        <p:nvSpPr>
          <p:cNvPr id="19" name="TextBox 18">
            <a:extLst>
              <a:ext uri="{FF2B5EF4-FFF2-40B4-BE49-F238E27FC236}">
                <a16:creationId xmlns:a16="http://schemas.microsoft.com/office/drawing/2014/main" id="{EB5A0379-4341-1A45-8B0B-0430C218D1D1}"/>
              </a:ext>
            </a:extLst>
          </p:cNvPr>
          <p:cNvSpPr txBox="1"/>
          <p:nvPr/>
        </p:nvSpPr>
        <p:spPr>
          <a:xfrm>
            <a:off x="1040958" y="6538119"/>
            <a:ext cx="4701928" cy="307777"/>
          </a:xfrm>
          <a:prstGeom prst="rect">
            <a:avLst/>
          </a:prstGeom>
          <a:noFill/>
        </p:spPr>
        <p:txBody>
          <a:bodyPr wrap="none" rtlCol="0">
            <a:spAutoFit/>
          </a:bodyPr>
          <a:lstStyle/>
          <a:p>
            <a:r>
              <a:rPr lang="en-US" sz="1400" dirty="0">
                <a:solidFill>
                  <a:srgbClr val="000000"/>
                </a:solidFill>
              </a:rPr>
              <a:t>Advisory Board Meeting, Spring 2020, Golden, Colorado</a:t>
            </a:r>
          </a:p>
        </p:txBody>
      </p:sp>
      <p:sp>
        <p:nvSpPr>
          <p:cNvPr id="21" name="Rectangle 20">
            <a:extLst>
              <a:ext uri="{FF2B5EF4-FFF2-40B4-BE49-F238E27FC236}">
                <a16:creationId xmlns:a16="http://schemas.microsoft.com/office/drawing/2014/main" id="{3FB3F47C-0EF0-4145-A9A9-9A82A6E806A7}"/>
              </a:ext>
            </a:extLst>
          </p:cNvPr>
          <p:cNvSpPr/>
          <p:nvPr/>
        </p:nvSpPr>
        <p:spPr>
          <a:xfrm>
            <a:off x="3055" y="1267953"/>
            <a:ext cx="9144000" cy="5493812"/>
          </a:xfrm>
          <a:prstGeom prst="rect">
            <a:avLst/>
          </a:prstGeom>
        </p:spPr>
        <p:txBody>
          <a:bodyPr wrap="square">
            <a:spAutoFit/>
          </a:bodyPr>
          <a:lstStyle/>
          <a:p>
            <a:pPr marL="342900" indent="-342900">
              <a:spcBef>
                <a:spcPct val="50000"/>
              </a:spcBef>
              <a:buFont typeface="Arial" panose="020B0604020202020204" pitchFamily="34" charset="0"/>
              <a:buChar char="•"/>
            </a:pPr>
            <a:r>
              <a:rPr lang="en-US" sz="1800" dirty="0">
                <a:solidFill>
                  <a:srgbClr val="FFFFFF"/>
                </a:solidFill>
                <a:latin typeface="Arial"/>
                <a:cs typeface="Arial"/>
              </a:rPr>
              <a:t>We are working on a new experimental EOR study</a:t>
            </a:r>
          </a:p>
          <a:p>
            <a:pPr marL="342900" indent="-342900">
              <a:spcBef>
                <a:spcPct val="50000"/>
              </a:spcBef>
              <a:buFont typeface="Arial" panose="020B0604020202020204" pitchFamily="34" charset="0"/>
              <a:buChar char="•"/>
            </a:pPr>
            <a:endParaRPr lang="en-US" sz="1800" dirty="0">
              <a:solidFill>
                <a:srgbClr val="FFFFFF"/>
              </a:solidFill>
              <a:latin typeface="Arial"/>
              <a:cs typeface="Arial"/>
            </a:endParaRPr>
          </a:p>
          <a:p>
            <a:pPr marL="342900" indent="-342900">
              <a:spcBef>
                <a:spcPct val="50000"/>
              </a:spcBef>
              <a:buFont typeface="Arial" panose="020B0604020202020204" pitchFamily="34" charset="0"/>
              <a:buChar char="•"/>
            </a:pPr>
            <a:r>
              <a:rPr lang="en-US" sz="1800" dirty="0">
                <a:solidFill>
                  <a:srgbClr val="FFFFFF"/>
                </a:solidFill>
                <a:latin typeface="Arial"/>
                <a:cs typeface="Arial"/>
              </a:rPr>
              <a:t>It has already been proved that the CO injection EOR application is working in the field scale</a:t>
            </a:r>
          </a:p>
          <a:p>
            <a:pPr marL="342900" indent="-342900">
              <a:spcBef>
                <a:spcPct val="50000"/>
              </a:spcBef>
              <a:buFont typeface="Arial" panose="020B0604020202020204" pitchFamily="34" charset="0"/>
              <a:buChar char="•"/>
            </a:pPr>
            <a:endParaRPr lang="en-US" sz="1800" dirty="0">
              <a:solidFill>
                <a:srgbClr val="FFFFFF"/>
              </a:solidFill>
              <a:latin typeface="Arial"/>
              <a:cs typeface="Arial"/>
            </a:endParaRPr>
          </a:p>
          <a:p>
            <a:pPr marL="342900" indent="-342900">
              <a:spcBef>
                <a:spcPct val="50000"/>
              </a:spcBef>
              <a:buFont typeface="Arial" panose="020B0604020202020204" pitchFamily="34" charset="0"/>
              <a:buChar char="•"/>
            </a:pPr>
            <a:r>
              <a:rPr lang="en-US" sz="1800" dirty="0">
                <a:solidFill>
                  <a:srgbClr val="FFFFFF"/>
                </a:solidFill>
                <a:latin typeface="Arial"/>
                <a:cs typeface="Arial"/>
              </a:rPr>
              <a:t>The experiments are being run to validate the field application</a:t>
            </a:r>
          </a:p>
          <a:p>
            <a:pPr marL="342900" indent="-342900">
              <a:spcBef>
                <a:spcPct val="50000"/>
              </a:spcBef>
              <a:buFont typeface="Arial" panose="020B0604020202020204" pitchFamily="34" charset="0"/>
              <a:buChar char="•"/>
            </a:pPr>
            <a:endParaRPr lang="en-US" sz="1800" dirty="0">
              <a:solidFill>
                <a:srgbClr val="FFFFFF"/>
              </a:solidFill>
              <a:latin typeface="Arial"/>
              <a:cs typeface="Arial"/>
            </a:endParaRPr>
          </a:p>
          <a:p>
            <a:pPr marL="342900" indent="-342900">
              <a:spcBef>
                <a:spcPct val="50000"/>
              </a:spcBef>
              <a:buFont typeface="Arial" panose="020B0604020202020204" pitchFamily="34" charset="0"/>
              <a:buChar char="•"/>
            </a:pPr>
            <a:r>
              <a:rPr lang="en-US" sz="1800" dirty="0">
                <a:solidFill>
                  <a:srgbClr val="FFFFFF"/>
                </a:solidFill>
                <a:latin typeface="Arial"/>
                <a:cs typeface="Arial"/>
              </a:rPr>
              <a:t>We established a setup from the scratch and we are using it to run the experiments</a:t>
            </a:r>
          </a:p>
          <a:p>
            <a:pPr marL="800100" lvl="1" indent="-342900">
              <a:spcBef>
                <a:spcPct val="50000"/>
              </a:spcBef>
              <a:buFont typeface="Arial" panose="020B0604020202020204" pitchFamily="34" charset="0"/>
              <a:buChar char="•"/>
            </a:pPr>
            <a:r>
              <a:rPr lang="en-US" sz="1800" dirty="0">
                <a:solidFill>
                  <a:srgbClr val="FFFFFF"/>
                </a:solidFill>
                <a:latin typeface="Arial"/>
                <a:cs typeface="Arial"/>
              </a:rPr>
              <a:t>The setup is identical to </a:t>
            </a:r>
            <a:r>
              <a:rPr lang="en-US" sz="1800" dirty="0" err="1">
                <a:solidFill>
                  <a:srgbClr val="FFFFFF"/>
                </a:solidFill>
                <a:latin typeface="Arial"/>
                <a:cs typeface="Arial"/>
              </a:rPr>
              <a:t>Ziming’s</a:t>
            </a:r>
            <a:r>
              <a:rPr lang="en-US" sz="1800" dirty="0">
                <a:solidFill>
                  <a:srgbClr val="FFFFFF"/>
                </a:solidFill>
                <a:latin typeface="Arial"/>
                <a:cs typeface="Arial"/>
              </a:rPr>
              <a:t> setup, we followed his procedure to create ours</a:t>
            </a:r>
          </a:p>
          <a:p>
            <a:pPr marL="800100" lvl="1" indent="-342900">
              <a:spcBef>
                <a:spcPct val="50000"/>
              </a:spcBef>
              <a:buFont typeface="Arial" panose="020B0604020202020204" pitchFamily="34" charset="0"/>
              <a:buChar char="•"/>
            </a:pPr>
            <a:endParaRPr lang="en-US" sz="1800" dirty="0">
              <a:solidFill>
                <a:srgbClr val="FFFFFF"/>
              </a:solidFill>
              <a:latin typeface="Arial"/>
              <a:cs typeface="Arial"/>
            </a:endParaRPr>
          </a:p>
          <a:p>
            <a:pPr marL="342900" indent="-342900">
              <a:spcBef>
                <a:spcPct val="50000"/>
              </a:spcBef>
              <a:buFont typeface="Arial" panose="020B0604020202020204" pitchFamily="34" charset="0"/>
              <a:buChar char="•"/>
            </a:pPr>
            <a:r>
              <a:rPr lang="en-US" sz="1800" dirty="0">
                <a:solidFill>
                  <a:srgbClr val="FFFFFF"/>
                </a:solidFill>
                <a:latin typeface="Arial"/>
                <a:cs typeface="Arial"/>
              </a:rPr>
              <a:t>We will share our results in the next UREP presentation</a:t>
            </a:r>
          </a:p>
          <a:p>
            <a:pPr marL="342900" indent="-342900">
              <a:spcBef>
                <a:spcPct val="50000"/>
              </a:spcBef>
              <a:buFont typeface="Arial" panose="020B0604020202020204" pitchFamily="34" charset="0"/>
              <a:buChar char="•"/>
            </a:pPr>
            <a:endParaRPr lang="en-US" sz="1800" dirty="0">
              <a:solidFill>
                <a:srgbClr val="FFFFFF"/>
              </a:solidFill>
              <a:latin typeface="Arial"/>
              <a:cs typeface="Arial"/>
            </a:endParaRPr>
          </a:p>
          <a:p>
            <a:pPr marL="342900" indent="-342900">
              <a:spcBef>
                <a:spcPct val="50000"/>
              </a:spcBef>
              <a:buFont typeface="Arial" panose="020B0604020202020204" pitchFamily="34" charset="0"/>
              <a:buChar char="•"/>
            </a:pPr>
            <a:endParaRPr lang="en-US" sz="1800" dirty="0">
              <a:solidFill>
                <a:srgbClr val="FFFFFF"/>
              </a:solidFill>
              <a:latin typeface="Arial"/>
              <a:cs typeface="Arial"/>
            </a:endParaRPr>
          </a:p>
        </p:txBody>
      </p:sp>
      <p:pic>
        <p:nvPicPr>
          <p:cNvPr id="12" name="Audio 11">
            <a:hlinkClick r:id="" action="ppaction://media"/>
            <a:extLst>
              <a:ext uri="{FF2B5EF4-FFF2-40B4-BE49-F238E27FC236}">
                <a16:creationId xmlns:a16="http://schemas.microsoft.com/office/drawing/2014/main" id="{49597EF3-0199-4858-950D-69B1D1A7ABE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2650" y="6216650"/>
            <a:ext cx="487363" cy="487363"/>
          </a:xfrm>
          <a:prstGeom prst="rect">
            <a:avLst/>
          </a:prstGeom>
        </p:spPr>
      </p:pic>
    </p:spTree>
    <p:extLst>
      <p:ext uri="{BB962C8B-B14F-4D97-AF65-F5344CB8AC3E}">
        <p14:creationId xmlns:p14="http://schemas.microsoft.com/office/powerpoint/2010/main" val="271807340"/>
      </p:ext>
    </p:extLst>
  </p:cSld>
  <p:clrMapOvr>
    <a:masterClrMapping/>
  </p:clrMapOvr>
  <mc:AlternateContent xmlns:mc="http://schemas.openxmlformats.org/markup-compatibility/2006" xmlns:p14="http://schemas.microsoft.com/office/powerpoint/2010/main">
    <mc:Choice Requires="p14">
      <p:transition spd="slow" p14:dur="2000" advTm="63314"/>
    </mc:Choice>
    <mc:Fallback xmlns="">
      <p:transition spd="slow" advTm="633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7" name="Rectangle 16"/>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5" name="Rectangle 4"/>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6150"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9</a:t>
            </a:fld>
            <a:endParaRPr lang="en-US" sz="1400" dirty="0">
              <a:solidFill>
                <a:srgbClr val="000000"/>
              </a:solidFill>
            </a:endParaRPr>
          </a:p>
        </p:txBody>
      </p:sp>
      <p:grpSp>
        <p:nvGrpSpPr>
          <p:cNvPr id="32" name="Group 31"/>
          <p:cNvGrpSpPr>
            <a:grpSpLocks noChangeAspect="1"/>
          </p:cNvGrpSpPr>
          <p:nvPr/>
        </p:nvGrpSpPr>
        <p:grpSpPr>
          <a:xfrm>
            <a:off x="141396" y="6146400"/>
            <a:ext cx="763435" cy="609674"/>
            <a:chOff x="-32212" y="427945"/>
            <a:chExt cx="5134907" cy="4100706"/>
          </a:xfrm>
        </p:grpSpPr>
        <p:grpSp>
          <p:nvGrpSpPr>
            <p:cNvPr id="33" name="Group 32"/>
            <p:cNvGrpSpPr/>
            <p:nvPr/>
          </p:nvGrpSpPr>
          <p:grpSpPr>
            <a:xfrm>
              <a:off x="1124624" y="1927737"/>
              <a:ext cx="3978071" cy="2600914"/>
              <a:chOff x="918033" y="1927737"/>
              <a:chExt cx="3978071" cy="2600914"/>
            </a:xfrm>
          </p:grpSpPr>
          <p:sp>
            <p:nvSpPr>
              <p:cNvPr id="35" name="Isosceles Triangle 34"/>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ight Triangle 35"/>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Arc 33"/>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7" name="TextBox 36"/>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bg1"/>
              </a:solidFill>
              <a:effectLst/>
              <a:latin typeface="Arial" charset="0"/>
              <a:ea typeface="ヒラギノ角ゴ Pro W3" pitchFamily="8" charset="-128"/>
            </a:endParaRPr>
          </a:p>
        </p:txBody>
      </p:sp>
      <p:sp>
        <p:nvSpPr>
          <p:cNvPr id="2" name="Rectangle 1"/>
          <p:cNvSpPr/>
          <p:nvPr/>
        </p:nvSpPr>
        <p:spPr>
          <a:xfrm>
            <a:off x="436755" y="94056"/>
            <a:ext cx="1443793" cy="523220"/>
          </a:xfrm>
          <a:prstGeom prst="rect">
            <a:avLst/>
          </a:prstGeom>
        </p:spPr>
        <p:txBody>
          <a:bodyPr wrap="none">
            <a:spAutoFit/>
          </a:bodyPr>
          <a:lstStyle/>
          <a:p>
            <a:r>
              <a:rPr lang="en-US" sz="2800" b="1" dirty="0">
                <a:solidFill>
                  <a:srgbClr val="000000"/>
                </a:solidFill>
                <a:latin typeface="Arial Rounded MT Bold"/>
                <a:cs typeface="Arial Rounded MT Bold"/>
              </a:rPr>
              <a:t>Thanks</a:t>
            </a:r>
          </a:p>
        </p:txBody>
      </p:sp>
      <p:sp>
        <p:nvSpPr>
          <p:cNvPr id="19" name="TextBox 18">
            <a:extLst>
              <a:ext uri="{FF2B5EF4-FFF2-40B4-BE49-F238E27FC236}">
                <a16:creationId xmlns:a16="http://schemas.microsoft.com/office/drawing/2014/main" id="{EB5A0379-4341-1A45-8B0B-0430C218D1D1}"/>
              </a:ext>
            </a:extLst>
          </p:cNvPr>
          <p:cNvSpPr txBox="1"/>
          <p:nvPr/>
        </p:nvSpPr>
        <p:spPr>
          <a:xfrm>
            <a:off x="1040958" y="6538119"/>
            <a:ext cx="4701928" cy="307777"/>
          </a:xfrm>
          <a:prstGeom prst="rect">
            <a:avLst/>
          </a:prstGeom>
          <a:noFill/>
        </p:spPr>
        <p:txBody>
          <a:bodyPr wrap="none" rtlCol="0">
            <a:spAutoFit/>
          </a:bodyPr>
          <a:lstStyle/>
          <a:p>
            <a:r>
              <a:rPr lang="en-US" sz="1400" dirty="0">
                <a:solidFill>
                  <a:srgbClr val="000000"/>
                </a:solidFill>
              </a:rPr>
              <a:t>Advisory Board Meeting, Spring 2020, Golden, Colorado</a:t>
            </a:r>
          </a:p>
        </p:txBody>
      </p:sp>
      <p:pic>
        <p:nvPicPr>
          <p:cNvPr id="3" name="Audio 2">
            <a:hlinkClick r:id="" action="ppaction://media"/>
            <a:extLst>
              <a:ext uri="{FF2B5EF4-FFF2-40B4-BE49-F238E27FC236}">
                <a16:creationId xmlns:a16="http://schemas.microsoft.com/office/drawing/2014/main" id="{1C83FDAD-A075-4C6C-B5E4-68FC0BE8E45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2650" y="6216650"/>
            <a:ext cx="487363" cy="487363"/>
          </a:xfrm>
          <a:prstGeom prst="rect">
            <a:avLst/>
          </a:prstGeom>
        </p:spPr>
      </p:pic>
    </p:spTree>
    <p:extLst>
      <p:ext uri="{BB962C8B-B14F-4D97-AF65-F5344CB8AC3E}">
        <p14:creationId xmlns:p14="http://schemas.microsoft.com/office/powerpoint/2010/main" val="3491843024"/>
      </p:ext>
    </p:extLst>
  </p:cSld>
  <p:clrMapOvr>
    <a:masterClrMapping/>
  </p:clrMapOvr>
  <mc:AlternateContent xmlns:mc="http://schemas.openxmlformats.org/markup-compatibility/2006" xmlns:p14="http://schemas.microsoft.com/office/powerpoint/2010/main">
    <mc:Choice Requires="p14">
      <p:transition spd="slow" p14:dur="2000" advTm="10868"/>
    </mc:Choice>
    <mc:Fallback xmlns="">
      <p:transition spd="slow" advTm="108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ヒラギノ角ゴ Pro W3" pitchFamily="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ヒラギノ角ゴ Pro W3" pitchFamily="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18001</TotalTime>
  <Words>795</Words>
  <Application>Microsoft Office PowerPoint</Application>
  <PresentationFormat>On-screen Show (4:3)</PresentationFormat>
  <Paragraphs>105</Paragraphs>
  <Slides>9</Slides>
  <Notes>5</Notes>
  <HiddenSlides>0</HiddenSlides>
  <MMClips>9</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vt:i4>
      </vt:variant>
    </vt:vector>
  </HeadingPairs>
  <TitlesOfParts>
    <vt:vector size="20" baseType="lpstr">
      <vt:lpstr>ＭＳ Ｐゴシック</vt:lpstr>
      <vt:lpstr>Arial</vt:lpstr>
      <vt:lpstr>Arial Rounded MT Bold</vt:lpstr>
      <vt:lpstr>Britannic Bold</vt:lpstr>
      <vt:lpstr>Calibri</vt:lpstr>
      <vt:lpstr>Cambria Math</vt:lpstr>
      <vt:lpstr>Copperplate</vt:lpstr>
      <vt:lpstr>Copperplate Gothic Bold</vt:lpstr>
      <vt:lpstr>ヒラギノ角ゴ Pro W3</vt:lpstr>
      <vt:lpstr>Blank Presentation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Society of Petroleum Engineers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Erdal</dc:creator>
  <cp:lastModifiedBy>Denise Winn-Bower</cp:lastModifiedBy>
  <cp:revision>753</cp:revision>
  <dcterms:created xsi:type="dcterms:W3CDTF">2009-08-19T19:08:28Z</dcterms:created>
  <dcterms:modified xsi:type="dcterms:W3CDTF">2020-08-04T20:59:53Z</dcterms:modified>
</cp:coreProperties>
</file>