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829" r:id="rId3"/>
    <p:sldId id="846" r:id="rId4"/>
    <p:sldId id="845" r:id="rId5"/>
    <p:sldId id="376" r:id="rId6"/>
    <p:sldId id="847" r:id="rId7"/>
    <p:sldId id="377" r:id="rId8"/>
    <p:sldId id="841" r:id="rId9"/>
    <p:sldId id="842" r:id="rId10"/>
    <p:sldId id="840" r:id="rId11"/>
    <p:sldId id="848" r:id="rId12"/>
    <p:sldId id="844" r:id="rId13"/>
    <p:sldId id="378" r:id="rId14"/>
    <p:sldId id="83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4" autoAdjust="0"/>
    <p:restoredTop sz="94250" autoAdjust="0"/>
  </p:normalViewPr>
  <p:slideViewPr>
    <p:cSldViewPr>
      <p:cViewPr varScale="1">
        <p:scale>
          <a:sx n="65" d="100"/>
          <a:sy n="65" d="100"/>
        </p:scale>
        <p:origin x="136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B5D5-8CCD-447B-A265-21E6BEE29B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93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CC6F-AA17-4225-9E8E-D46475B06051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03CA-5F00-412C-91DF-E9FDFB017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9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1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6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3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5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3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3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7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147815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NUL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NUL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0.png"/><Relationship Id="rId11" Type="http://schemas.openxmlformats.org/officeDocument/2006/relationships/image" Target="../media/image5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603956" y="3361305"/>
            <a:ext cx="854004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hangingPunct="0"/>
            <a:r>
              <a:rPr lang="en-US" sz="2800" b="1" dirty="0"/>
              <a:t>A Trilinear Hindered Transport Model </a:t>
            </a:r>
          </a:p>
          <a:p>
            <a:pPr hangingPunct="0"/>
            <a:r>
              <a:rPr lang="en-US" sz="2800" b="1" dirty="0"/>
              <a:t>in Nanoporous Media</a:t>
            </a: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82181" y="4970830"/>
            <a:ext cx="7181850" cy="7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Tugce Calisgan, PhD Student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Colorado School of Mines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4" name="Rectangle 13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8" name="Isosceles Triangle 17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ight Triangle 18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7" name="Arc 16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7" name="Group 26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ight Triangle 31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Arc 28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2181" y="2483837"/>
            <a:ext cx="309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Research Summary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1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Ses 6">
            <a:hlinkClick r:id="" action="ppaction://media"/>
            <a:extLst>
              <a:ext uri="{FF2B5EF4-FFF2-40B4-BE49-F238E27FC236}">
                <a16:creationId xmlns:a16="http://schemas.microsoft.com/office/drawing/2014/main" id="{E2860E95-4516-4477-8A0B-DD446F507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610"/>
    </mc:Choice>
    <mc:Fallback xmlns="">
      <p:transition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97A4FA-62E3-3042-B01D-9B43BA3F01CE}"/>
                  </a:ext>
                </a:extLst>
              </p:cNvPr>
              <p:cNvSpPr/>
              <p:nvPr/>
            </p:nvSpPr>
            <p:spPr>
              <a:xfrm>
                <a:off x="466341" y="2377391"/>
                <a:ext cx="3975063" cy="560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∅ </m:t>
                              </m:r>
                              <m:d>
                                <m:dPr>
                                  <m:ctrlPr>
                                    <a:rPr lang="en-US" sz="1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97A4FA-62E3-3042-B01D-9B43BA3F0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1" y="2377391"/>
                <a:ext cx="3975063" cy="560538"/>
              </a:xfrm>
              <a:prstGeom prst="rect">
                <a:avLst/>
              </a:prstGeom>
              <a:blipFill>
                <a:blip r:embed="rId5"/>
                <a:stretch>
                  <a:fillRect t="-4444" b="-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550F7F3-E004-3248-A6B4-0C26EE0225FD}"/>
                  </a:ext>
                </a:extLst>
              </p:cNvPr>
              <p:cNvSpPr/>
              <p:nvPr/>
            </p:nvSpPr>
            <p:spPr>
              <a:xfrm>
                <a:off x="609600" y="3710433"/>
                <a:ext cx="1869358" cy="328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14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550F7F3-E004-3248-A6B4-0C26EE0225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10433"/>
                <a:ext cx="1869358" cy="328167"/>
              </a:xfrm>
              <a:prstGeom prst="rect">
                <a:avLst/>
              </a:prstGeom>
              <a:blipFill>
                <a:blip r:embed="rId6"/>
                <a:stretch>
                  <a:fillRect t="-37037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Box 28">
            <a:extLst>
              <a:ext uri="{FF2B5EF4-FFF2-40B4-BE49-F238E27FC236}">
                <a16:creationId xmlns:a16="http://schemas.microsoft.com/office/drawing/2014/main" id="{7DB91B42-BBCB-F340-B120-1594E084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45" y="3469725"/>
            <a:ext cx="10258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30E2AE-E1E2-4041-9C09-5CA6A32BDEFA}"/>
              </a:ext>
            </a:extLst>
          </p:cNvPr>
          <p:cNvGrpSpPr/>
          <p:nvPr/>
        </p:nvGrpSpPr>
        <p:grpSpPr>
          <a:xfrm>
            <a:off x="1987992" y="2867107"/>
            <a:ext cx="1051348" cy="399575"/>
            <a:chOff x="817905" y="2429150"/>
            <a:chExt cx="1051348" cy="3995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FA88C1A-7026-614F-BD45-425A9AB41E4E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CC6D359-CD55-E141-B908-45825D9EAB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Down Arrow 67">
                <a:extLst>
                  <a:ext uri="{FF2B5EF4-FFF2-40B4-BE49-F238E27FC236}">
                    <a16:creationId xmlns:a16="http://schemas.microsoft.com/office/drawing/2014/main" id="{7AB28986-B206-BF44-B6BA-8AB9258E4EA3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749C8CD-B401-2C40-B99B-80FBBF4AFCAB}"/>
                </a:ext>
              </a:extLst>
            </p:cNvPr>
            <p:cNvSpPr txBox="1"/>
            <p:nvPr/>
          </p:nvSpPr>
          <p:spPr>
            <a:xfrm>
              <a:off x="817905" y="259789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0639470-C345-9C4D-A725-7A5F947DBE46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39" name="Picture 38" descr="A close up of a device&#10;&#10;Description automatically generated">
            <a:extLst>
              <a:ext uri="{FF2B5EF4-FFF2-40B4-BE49-F238E27FC236}">
                <a16:creationId xmlns:a16="http://schemas.microsoft.com/office/drawing/2014/main" id="{D818C27C-7AD2-4F46-AD9C-3556F62C0F6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62121" r="55349" b="7516"/>
          <a:stretch/>
        </p:blipFill>
        <p:spPr>
          <a:xfrm>
            <a:off x="7349078" y="947155"/>
            <a:ext cx="1716367" cy="1366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0" name="Text Box 28">
            <a:extLst>
              <a:ext uri="{FF2B5EF4-FFF2-40B4-BE49-F238E27FC236}">
                <a16:creationId xmlns:a16="http://schemas.microsoft.com/office/drawing/2014/main" id="{7292AC96-F09E-5D47-8AEA-D2B5C52B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6085" y="1307068"/>
            <a:ext cx="763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rgbClr val="FFFFFF"/>
                </a:solidFill>
                <a:latin typeface="Arial"/>
                <a:cs typeface="Arial"/>
              </a:rPr>
              <a:t>Single phase multicomponent 1-D continuity equation</a:t>
            </a: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6FEF1DBC-5FA6-1E4F-B970-091B206F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1955892"/>
            <a:ext cx="27373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Fracture flow equation</a:t>
            </a:r>
          </a:p>
        </p:txBody>
      </p:sp>
      <p:pic>
        <p:nvPicPr>
          <p:cNvPr id="9" name="Ses 8">
            <a:hlinkClick r:id="" action="ppaction://media"/>
            <a:extLst>
              <a:ext uri="{FF2B5EF4-FFF2-40B4-BE49-F238E27FC236}">
                <a16:creationId xmlns:a16="http://schemas.microsoft.com/office/drawing/2014/main" id="{942FA996-61C4-4AAF-85A1-09D507166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656"/>
    </mc:Choice>
    <mc:Fallback xmlns="">
      <p:transition advTm="1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0" x="6356350" y="2425700"/>
          <p14:tracePt t="2684" x="6356350" y="2432050"/>
          <p14:tracePt t="2700" x="6337300" y="2451100"/>
          <p14:tracePt t="2733" x="6318250" y="2501900"/>
          <p14:tracePt t="2750" x="6299200" y="2527300"/>
          <p14:tracePt t="2767" x="6273800" y="2565400"/>
          <p14:tracePt t="2783" x="6248400" y="2603500"/>
          <p14:tracePt t="2800" x="6223000" y="2641600"/>
          <p14:tracePt t="2817" x="6197600" y="2654300"/>
          <p14:tracePt t="2833" x="6172200" y="2667000"/>
          <p14:tracePt t="2850" x="6140450" y="2686050"/>
          <p14:tracePt t="2867" x="6108700" y="2717800"/>
          <p14:tracePt t="2884" x="6070600" y="2749550"/>
          <p14:tracePt t="2900" x="6038850" y="2774950"/>
          <p14:tracePt t="2917" x="6000750" y="2794000"/>
          <p14:tracePt t="2934" x="5956300" y="2832100"/>
          <p14:tracePt t="2950" x="5918200" y="2851150"/>
          <p14:tracePt t="2951" x="5918200" y="2857500"/>
          <p14:tracePt t="2967" x="5886450" y="2882900"/>
          <p14:tracePt t="2983" x="5861050" y="2914650"/>
          <p14:tracePt t="3000" x="5835650" y="2946400"/>
          <p14:tracePt t="3017" x="5816600" y="2971800"/>
          <p14:tracePt t="3035" x="5778500" y="2990850"/>
          <p14:tracePt t="3050" x="5740400" y="3016250"/>
          <p14:tracePt t="3067" x="5689600" y="3060700"/>
          <p14:tracePt t="3084" x="5645150" y="3111500"/>
          <p14:tracePt t="3100" x="5594350" y="3149600"/>
          <p14:tracePt t="3117" x="5575300" y="3168650"/>
          <p14:tracePt t="3133" x="5568950" y="3187700"/>
          <p14:tracePt t="3167" x="5562600" y="3206750"/>
          <p14:tracePt t="3183" x="5549900" y="3213100"/>
          <p14:tracePt t="3200" x="5530850" y="3219450"/>
          <p14:tracePt t="3217" x="5511800" y="3232150"/>
          <p14:tracePt t="3234" x="5492750" y="3238500"/>
          <p14:tracePt t="3250" x="5448300" y="3257550"/>
          <p14:tracePt t="3267" x="5384800" y="3276600"/>
          <p14:tracePt t="3284" x="5302250" y="3308350"/>
          <p14:tracePt t="3300" x="5219700" y="3333750"/>
          <p14:tracePt t="3317" x="5130800" y="3346450"/>
          <p14:tracePt t="3334" x="5035550" y="3365500"/>
          <p14:tracePt t="3350" x="4978400" y="3371850"/>
          <p14:tracePt t="3367" x="4946650" y="3384550"/>
          <p14:tracePt t="3383" x="4940300" y="3384550"/>
          <p14:tracePt t="3417" x="4940300" y="3390900"/>
          <p14:tracePt t="3433" x="4933950" y="3397250"/>
          <p14:tracePt t="3492" x="4927600" y="3397250"/>
          <p14:tracePt t="3577" x="4933950" y="3397250"/>
          <p14:tracePt t="3586" x="4940300" y="3397250"/>
          <p14:tracePt t="3600" x="4972050" y="3397250"/>
          <p14:tracePt t="3617" x="4997450" y="3390900"/>
          <p14:tracePt t="3634" x="5073650" y="3378200"/>
          <p14:tracePt t="3650" x="5168900" y="3365500"/>
          <p14:tracePt t="3667" x="5270500" y="3352800"/>
          <p14:tracePt t="3683" x="5391150" y="3346450"/>
          <p14:tracePt t="3700" x="5473700" y="3346450"/>
          <p14:tracePt t="3717" x="5556250" y="3346450"/>
          <p14:tracePt t="3733" x="5607050" y="3346450"/>
          <p14:tracePt t="3750" x="5651500" y="3346450"/>
          <p14:tracePt t="3767" x="5689600" y="3340100"/>
          <p14:tracePt t="3784" x="5721350" y="3333750"/>
          <p14:tracePt t="3800" x="5727700" y="3327400"/>
          <p14:tracePt t="3932" x="5727700" y="3333750"/>
          <p14:tracePt t="3950" x="5721350" y="3333750"/>
          <p14:tracePt t="3967" x="5715000" y="3340100"/>
          <p14:tracePt t="4017" x="5715000" y="3346450"/>
          <p14:tracePt t="5866" x="5721350" y="3346450"/>
          <p14:tracePt t="5883" x="5772150" y="3327400"/>
          <p14:tracePt t="5900" x="5848350" y="3295650"/>
          <p14:tracePt t="5917" x="5937250" y="3270250"/>
          <p14:tracePt t="5934" x="6115050" y="3232150"/>
          <p14:tracePt t="5950" x="6318250" y="3187700"/>
          <p14:tracePt t="5967" x="6534150" y="3117850"/>
          <p14:tracePt t="5984" x="6718300" y="3079750"/>
          <p14:tracePt t="6000" x="6826250" y="3048000"/>
          <p14:tracePt t="6017" x="6934200" y="3022600"/>
          <p14:tracePt t="6034" x="7048500" y="2984500"/>
          <p14:tracePt t="6050" x="7156450" y="2946400"/>
          <p14:tracePt t="6067" x="7264400" y="2889250"/>
          <p14:tracePt t="6084" x="7359650" y="2838450"/>
          <p14:tracePt t="6100" x="7442200" y="2800350"/>
          <p14:tracePt t="6117" x="7550150" y="2762250"/>
          <p14:tracePt t="6134" x="7670800" y="2717800"/>
          <p14:tracePt t="6150" x="7785100" y="2647950"/>
          <p14:tracePt t="6167" x="7842250" y="2597150"/>
          <p14:tracePt t="6184" x="7867650" y="2552700"/>
          <p14:tracePt t="6200" x="7880350" y="2540000"/>
          <p14:tracePt t="6217" x="7880350" y="2520950"/>
          <p14:tracePt t="6233" x="7886700" y="2495550"/>
          <p14:tracePt t="6250" x="7912100" y="2438400"/>
          <p14:tracePt t="6269" x="7931150" y="2381250"/>
          <p14:tracePt t="6284" x="7937500" y="2343150"/>
          <p14:tracePt t="6300" x="7937500" y="2317750"/>
          <p14:tracePt t="6317" x="7937500" y="2292350"/>
          <p14:tracePt t="6334" x="7950200" y="2266950"/>
          <p14:tracePt t="6350" x="7956550" y="2241550"/>
          <p14:tracePt t="6367" x="7962900" y="2228850"/>
          <p14:tracePt t="6383" x="7962900" y="2209800"/>
          <p14:tracePt t="6400" x="7962900" y="2203450"/>
          <p14:tracePt t="6416" x="7962900" y="2197100"/>
          <p14:tracePt t="6433" x="7962900" y="2190750"/>
          <p14:tracePt t="6450" x="7962900" y="2184400"/>
          <p14:tracePt t="6750" x="7962900" y="2178050"/>
          <p14:tracePt t="6758" x="7956550" y="2178050"/>
          <p14:tracePt t="6769" x="7950200" y="2178050"/>
          <p14:tracePt t="6784" x="7943850" y="2178050"/>
          <p14:tracePt t="6800" x="7931150" y="2178050"/>
          <p14:tracePt t="6817" x="7924800" y="2178050"/>
          <p14:tracePt t="6833" x="7918450" y="2178050"/>
          <p14:tracePt t="6883" x="7912100" y="2178050"/>
          <p14:tracePt t="6900" x="7905750" y="2178050"/>
          <p14:tracePt t="6917" x="7899400" y="2178050"/>
          <p14:tracePt t="6933" x="7893050" y="2178050"/>
          <p14:tracePt t="6967" x="7886700" y="2178050"/>
          <p14:tracePt t="7017" x="7880350" y="2178050"/>
          <p14:tracePt t="7033" x="7874000" y="2178050"/>
          <p14:tracePt t="7050" x="7854950" y="2190750"/>
          <p14:tracePt t="7067" x="7848600" y="2197100"/>
          <p14:tracePt t="7083" x="7842250" y="2203450"/>
          <p14:tracePt t="7100" x="7810500" y="2222500"/>
          <p14:tracePt t="7117" x="7785100" y="2228850"/>
          <p14:tracePt t="7133" x="7740650" y="2260600"/>
          <p14:tracePt t="7150" x="7702550" y="2279650"/>
          <p14:tracePt t="7167" x="7651750" y="2311400"/>
          <p14:tracePt t="7183" x="7594600" y="2343150"/>
          <p14:tracePt t="7200" x="7518400" y="2381250"/>
          <p14:tracePt t="7217" x="7429500" y="2413000"/>
          <p14:tracePt t="7233" x="7327900" y="2451100"/>
          <p14:tracePt t="7250" x="7226300" y="2495550"/>
          <p14:tracePt t="7267" x="7092950" y="2559050"/>
          <p14:tracePt t="7283" x="6953250" y="2622550"/>
          <p14:tracePt t="7300" x="6832600" y="2686050"/>
          <p14:tracePt t="7317" x="6737350" y="2743200"/>
          <p14:tracePt t="7334" x="6661150" y="2781300"/>
          <p14:tracePt t="7350" x="6610350" y="2813050"/>
          <p14:tracePt t="7367" x="6572250" y="2838450"/>
          <p14:tracePt t="7383" x="6534150" y="2863850"/>
          <p14:tracePt t="7400" x="6489700" y="2895600"/>
          <p14:tracePt t="7417" x="6438900" y="2927350"/>
          <p14:tracePt t="7433" x="6394450" y="2952750"/>
          <p14:tracePt t="7450" x="6350000" y="2978150"/>
          <p14:tracePt t="7467" x="6318250" y="3003550"/>
          <p14:tracePt t="7483" x="6267450" y="3009900"/>
          <p14:tracePt t="7500" x="6210300" y="3035300"/>
          <p14:tracePt t="7517" x="6165850" y="3041650"/>
          <p14:tracePt t="7533" x="6127750" y="3060700"/>
          <p14:tracePt t="7550" x="6089650" y="3073400"/>
          <p14:tracePt t="7567" x="6038850" y="3086100"/>
          <p14:tracePt t="7583" x="5988050" y="3105150"/>
          <p14:tracePt t="7584" x="5988050" y="3111500"/>
          <p14:tracePt t="7600" x="5930900" y="3136900"/>
          <p14:tracePt t="7617" x="5873750" y="3155950"/>
          <p14:tracePt t="7633" x="5829300" y="3168650"/>
          <p14:tracePt t="7650" x="5784850" y="3181350"/>
          <p14:tracePt t="7667" x="5721350" y="3206750"/>
          <p14:tracePt t="7684" x="5657850" y="3225800"/>
          <p14:tracePt t="7700" x="5588000" y="3257550"/>
          <p14:tracePt t="7717" x="5530850" y="3270250"/>
          <p14:tracePt t="7733" x="5467350" y="3289300"/>
          <p14:tracePt t="7750" x="5372100" y="3308350"/>
          <p14:tracePt t="7767" x="5270500" y="3327400"/>
          <p14:tracePt t="7783" x="5181600" y="3359150"/>
          <p14:tracePt t="7800" x="5092700" y="3378200"/>
          <p14:tracePt t="7817" x="5035550" y="3390900"/>
          <p14:tracePt t="7833" x="4933950" y="3409950"/>
          <p14:tracePt t="7850" x="4813300" y="3422650"/>
          <p14:tracePt t="7851" x="4806950" y="3422650"/>
          <p14:tracePt t="7867" x="4699000" y="3454400"/>
          <p14:tracePt t="7883" x="4622800" y="3467100"/>
          <p14:tracePt t="7900" x="4572000" y="3479800"/>
          <p14:tracePt t="7917" x="4540250" y="3479800"/>
          <p14:tracePt t="7933" x="4527550" y="3479800"/>
          <p14:tracePt t="7950" x="4521200" y="3473450"/>
          <p14:tracePt t="8000" x="4521200" y="3467100"/>
          <p14:tracePt t="8017" x="4521200" y="3460750"/>
          <p14:tracePt t="8033" x="4540250" y="3454400"/>
          <p14:tracePt t="8050" x="4559300" y="3435350"/>
          <p14:tracePt t="8067" x="4610100" y="3416300"/>
          <p14:tracePt t="8083" x="4673600" y="3390900"/>
          <p14:tracePt t="8100" x="4768850" y="3352800"/>
          <p14:tracePt t="8117" x="4876800" y="3314700"/>
          <p14:tracePt t="8134" x="4991100" y="3270250"/>
          <p14:tracePt t="8150" x="5137150" y="3219450"/>
          <p14:tracePt t="8167" x="5238750" y="3187700"/>
          <p14:tracePt t="8183" x="5283200" y="3181350"/>
          <p14:tracePt t="8201" x="5308600" y="3168650"/>
          <p14:tracePt t="8451" x="5308600" y="3175000"/>
          <p14:tracePt t="8463" x="5302250" y="3181350"/>
          <p14:tracePt t="8495" x="5302250" y="3187700"/>
          <p14:tracePt t="8501" x="5295900" y="3187700"/>
          <p14:tracePt t="8514" x="5295900" y="3194050"/>
          <p14:tracePt t="8659" x="5295900" y="3200400"/>
          <p14:tracePt t="8686" x="5289550" y="3200400"/>
          <p14:tracePt t="8694" x="5289550" y="3206750"/>
          <p14:tracePt t="8904" x="5289550" y="3213100"/>
          <p14:tracePt t="8909" x="5283200" y="3213100"/>
          <p14:tracePt t="8917" x="5276850" y="3213100"/>
          <p14:tracePt t="9313" x="5270500" y="3213100"/>
          <p14:tracePt t="10185" x="5276850" y="3213100"/>
          <p14:tracePt t="10188" x="5283200" y="3213100"/>
          <p14:tracePt t="10200" x="5321300" y="3206750"/>
          <p14:tracePt t="10217" x="5416550" y="3181350"/>
          <p14:tracePt t="10233" x="5518150" y="3149600"/>
          <p14:tracePt t="10250" x="5619750" y="3117850"/>
          <p14:tracePt t="10267" x="5727700" y="3086100"/>
          <p14:tracePt t="10283" x="5835650" y="3067050"/>
          <p14:tracePt t="10301" x="5956300" y="3022600"/>
          <p14:tracePt t="10317" x="6051550" y="2990850"/>
          <p14:tracePt t="10333" x="6121400" y="2965450"/>
          <p14:tracePt t="10334" x="6127750" y="2965450"/>
          <p14:tracePt t="10350" x="6178550" y="2940050"/>
          <p14:tracePt t="10367" x="6235700" y="2914650"/>
          <p14:tracePt t="10383" x="6292850" y="2889250"/>
          <p14:tracePt t="10400" x="6350000" y="2870200"/>
          <p14:tracePt t="10417" x="6419850" y="2844800"/>
          <p14:tracePt t="10433" x="6502400" y="2819400"/>
          <p14:tracePt t="10450" x="6604000" y="2768600"/>
          <p14:tracePt t="10467" x="6705600" y="2717800"/>
          <p14:tracePt t="10483" x="6807200" y="2679700"/>
          <p14:tracePt t="10500" x="6915150" y="2635250"/>
          <p14:tracePt t="10518" x="7023100" y="2597150"/>
          <p14:tracePt t="10534" x="7105650" y="2565400"/>
          <p14:tracePt t="10550" x="7200900" y="2527300"/>
          <p14:tracePt t="10567" x="7283450" y="2501900"/>
          <p14:tracePt t="10583" x="7340600" y="2476500"/>
          <p14:tracePt t="10600" x="7423150" y="2451100"/>
          <p14:tracePt t="10617" x="7499350" y="2432050"/>
          <p14:tracePt t="10633" x="7569200" y="2413000"/>
          <p14:tracePt t="10650" x="7632700" y="2400300"/>
          <p14:tracePt t="10667" x="7683500" y="2387600"/>
          <p14:tracePt t="10683" x="7708900" y="2374900"/>
          <p14:tracePt t="10700" x="7740650" y="2355850"/>
          <p14:tracePt t="10717" x="7797800" y="2336800"/>
          <p14:tracePt t="10733" x="7861300" y="2311400"/>
          <p14:tracePt t="10750" x="7962900" y="2279650"/>
          <p14:tracePt t="10767" x="8045450" y="2254250"/>
          <p14:tracePt t="10783" x="8108950" y="2228850"/>
          <p14:tracePt t="10800" x="8153400" y="2203450"/>
          <p14:tracePt t="10817" x="8191500" y="2178050"/>
          <p14:tracePt t="10833" x="8235950" y="2152650"/>
          <p14:tracePt t="10850" x="8286750" y="2114550"/>
          <p14:tracePt t="10867" x="8350250" y="2082800"/>
          <p14:tracePt t="10884" x="8407400" y="2044700"/>
          <p14:tracePt t="10900" x="8445500" y="2019300"/>
          <p14:tracePt t="10917" x="8477250" y="1987550"/>
          <p14:tracePt t="10934" x="8509000" y="1974850"/>
          <p14:tracePt t="10950" x="8534400" y="1949450"/>
          <p14:tracePt t="10967" x="8566150" y="1924050"/>
          <p14:tracePt t="10983" x="8585200" y="1905000"/>
          <p14:tracePt t="11000" x="8604250" y="1879600"/>
          <p14:tracePt t="11017" x="8610600" y="1841500"/>
          <p14:tracePt t="11033" x="8636000" y="1809750"/>
          <p14:tracePt t="11050" x="8642350" y="1784350"/>
          <p14:tracePt t="11067" x="8661400" y="1758950"/>
          <p14:tracePt t="11083" x="8661400" y="1739900"/>
          <p14:tracePt t="11100" x="8674100" y="1708150"/>
          <p14:tracePt t="11117" x="8693150" y="1689100"/>
          <p14:tracePt t="11133" x="8705850" y="1663700"/>
          <p14:tracePt t="11150" x="8718550" y="1651000"/>
          <p14:tracePt t="11167" x="8718550" y="1638300"/>
          <p14:tracePt t="11217" x="8724900" y="1638300"/>
          <p14:tracePt t="11243" x="8731250" y="1638300"/>
          <p14:tracePt t="11250" x="8731250" y="1631950"/>
          <p14:tracePt t="11267" x="8737600" y="1631950"/>
          <p14:tracePt t="11283" x="8737600" y="1625600"/>
          <p14:tracePt t="11317" x="8743950" y="1619250"/>
          <p14:tracePt t="11333" x="8769350" y="1606550"/>
          <p14:tracePt t="11350" x="8782050" y="1600200"/>
          <p14:tracePt t="11367" x="8794750" y="1593850"/>
          <p14:tracePt t="11400" x="8794750" y="1587500"/>
          <p14:tracePt t="11417" x="8801100" y="1587500"/>
          <p14:tracePt t="11467" x="8807450" y="1581150"/>
          <p14:tracePt t="11500" x="8813800" y="1581150"/>
          <p14:tracePt t="11517" x="8813800" y="1574800"/>
          <p14:tracePt t="11550" x="8813800" y="1568450"/>
          <p14:tracePt t="11567" x="8813800" y="1562100"/>
          <p14:tracePt t="11583" x="8820150" y="1562100"/>
          <p14:tracePt t="11617" x="8820150" y="1549400"/>
          <p14:tracePt t="11633" x="8826500" y="1536700"/>
          <p14:tracePt t="11650" x="8832850" y="1536700"/>
          <p14:tracePt t="11667" x="8832850" y="1530350"/>
          <p14:tracePt t="11717" x="8832850" y="1524000"/>
          <p14:tracePt t="11733" x="8839200" y="1517650"/>
          <p14:tracePt t="11767" x="8839200" y="1511300"/>
          <p14:tracePt t="11783" x="8845550" y="1504950"/>
          <p14:tracePt t="11800" x="8845550" y="1492250"/>
          <p14:tracePt t="11949" x="8839200" y="1492250"/>
          <p14:tracePt t="11955" x="8826500" y="1492250"/>
          <p14:tracePt t="11967" x="8807450" y="1498600"/>
          <p14:tracePt t="11984" x="8743950" y="1511300"/>
          <p14:tracePt t="12000" x="8667750" y="1530350"/>
          <p14:tracePt t="12017" x="8597900" y="1530350"/>
          <p14:tracePt t="12033" x="8528050" y="1530350"/>
          <p14:tracePt t="12051" x="8477250" y="1511300"/>
          <p14:tracePt t="12067" x="8420100" y="1498600"/>
          <p14:tracePt t="12084" x="8369300" y="1492250"/>
          <p14:tracePt t="12100" x="8337550" y="1479550"/>
          <p14:tracePt t="12117" x="8305800" y="1460500"/>
          <p14:tracePt t="12133" x="8280400" y="1447800"/>
          <p14:tracePt t="12150" x="8248650" y="1428750"/>
          <p14:tracePt t="12167" x="8216900" y="1409700"/>
          <p14:tracePt t="12183" x="8185150" y="1397000"/>
          <p14:tracePt t="12200" x="8166100" y="1390650"/>
          <p14:tracePt t="12217" x="8166100" y="1384300"/>
          <p14:tracePt t="12497" x="8159750" y="1384300"/>
          <p14:tracePt t="12509" x="8159750" y="1390650"/>
          <p14:tracePt t="12526" x="8153400" y="1390650"/>
          <p14:tracePt t="12544" x="8153400" y="1397000"/>
          <p14:tracePt t="12561" x="8147050" y="1397000"/>
          <p14:tracePt t="12568" x="8147050" y="1403350"/>
          <p14:tracePt t="12583" x="8147050" y="1409700"/>
          <p14:tracePt t="12600" x="8140700" y="1416050"/>
          <p14:tracePt t="12617" x="8140700" y="1422400"/>
          <p14:tracePt t="12678" x="8134350" y="1422400"/>
          <p14:tracePt t="12727" x="8134350" y="1428750"/>
          <p14:tracePt t="12738" x="8134350" y="1435100"/>
          <p14:tracePt t="12740" x="8134350" y="1441450"/>
          <p14:tracePt t="12750" x="8134350" y="1460500"/>
          <p14:tracePt t="12767" x="8128000" y="1492250"/>
          <p14:tracePt t="12783" x="8128000" y="1530350"/>
          <p14:tracePt t="12800" x="8128000" y="1543050"/>
          <p14:tracePt t="12817" x="8128000" y="1555750"/>
          <p14:tracePt t="12833" x="8128000" y="1562100"/>
          <p14:tracePt t="12850" x="8128000" y="1568450"/>
          <p14:tracePt t="12867" x="8128000" y="1581150"/>
          <p14:tracePt t="12969" x="8128000" y="1587500"/>
          <p14:tracePt t="13305" x="8128000" y="1593850"/>
          <p14:tracePt t="13329" x="8121650" y="1593850"/>
          <p14:tracePt t="13366" x="8121650" y="1600200"/>
          <p14:tracePt t="13393" x="8115300" y="1600200"/>
          <p14:tracePt t="13405" x="8115300" y="1606550"/>
          <p14:tracePt t="13417" x="8108950" y="1606550"/>
          <p14:tracePt t="13434" x="8102600" y="1612900"/>
          <p14:tracePt t="13450" x="8089900" y="1619250"/>
          <p14:tracePt t="13467" x="8083550" y="1625600"/>
          <p14:tracePt t="13483" x="8077200" y="1625600"/>
          <p14:tracePt t="13500" x="8070850" y="1631950"/>
          <p14:tracePt t="13517" x="8064500" y="1638300"/>
          <p14:tracePt t="13533" x="8045450" y="1644650"/>
          <p14:tracePt t="13550" x="8026400" y="1651000"/>
          <p14:tracePt t="13567" x="8013700" y="1663700"/>
          <p14:tracePt t="13584" x="7981950" y="1682750"/>
          <p14:tracePt t="13600" x="7956550" y="1695450"/>
          <p14:tracePt t="13617" x="7924800" y="1701800"/>
          <p14:tracePt t="13633" x="7905750" y="1714500"/>
          <p14:tracePt t="13650" x="7899400" y="1714500"/>
          <p14:tracePt t="13667" x="7886700" y="1720850"/>
          <p14:tracePt t="13683" x="7886700" y="1727200"/>
          <p14:tracePt t="13700" x="7880350" y="1733550"/>
          <p14:tracePt t="13717" x="7874000" y="1727200"/>
          <p14:tracePt t="13733" x="7867650" y="1727200"/>
          <p14:tracePt t="13750" x="7854950" y="1733550"/>
          <p14:tracePt t="13767" x="7848600" y="1733550"/>
          <p14:tracePt t="13783" x="7829550" y="1739900"/>
          <p14:tracePt t="13800" x="7816850" y="1746250"/>
          <p14:tracePt t="13817" x="7804150" y="1746250"/>
          <p14:tracePt t="13833" x="7797800" y="1752600"/>
          <p14:tracePt t="13850" x="7785100" y="1752600"/>
          <p14:tracePt t="13867" x="7772400" y="1752600"/>
          <p14:tracePt t="13883" x="7759700" y="1752600"/>
          <p14:tracePt t="13900" x="7747000" y="1758950"/>
          <p14:tracePt t="13917" x="7721600" y="1758950"/>
          <p14:tracePt t="13933" x="7689850" y="1771650"/>
          <p14:tracePt t="13967" x="7677150" y="1778000"/>
          <p14:tracePt t="13983" x="7658100" y="1778000"/>
          <p14:tracePt t="14000" x="7639050" y="1778000"/>
          <p14:tracePt t="14017" x="7613650" y="1778000"/>
          <p14:tracePt t="14033" x="7588250" y="1784350"/>
          <p14:tracePt t="14050" x="7575550" y="1790700"/>
          <p14:tracePt t="14067" x="7562850" y="1790700"/>
          <p14:tracePt t="14083" x="7562850" y="1797050"/>
          <p14:tracePt t="14100" x="7556500" y="1797050"/>
          <p14:tracePt t="14117" x="7543800" y="1797050"/>
          <p14:tracePt t="14134" x="7537450" y="1803400"/>
          <p14:tracePt t="14150" x="7531100" y="1803400"/>
          <p14:tracePt t="14167" x="7524750" y="1803400"/>
          <p14:tracePt t="14200" x="7518400" y="1803400"/>
          <p14:tracePt t="14217" x="7512050" y="1809750"/>
          <p14:tracePt t="14250" x="7505700" y="1809750"/>
          <p14:tracePt t="14267" x="7505700" y="1816100"/>
          <p14:tracePt t="14283" x="7499350" y="1816100"/>
          <p14:tracePt t="14342" x="7493000" y="1816100"/>
          <p14:tracePt t="14349" x="7486650" y="1816100"/>
          <p14:tracePt t="14480" x="7480300" y="1816100"/>
          <p14:tracePt t="14507" x="7473950" y="1816100"/>
          <p14:tracePt t="15247" x="7467600" y="1816100"/>
          <p14:tracePt t="15271" x="7461250" y="1816100"/>
          <p14:tracePt t="15284" x="7454900" y="1816100"/>
          <p14:tracePt t="15342" x="7448550" y="18161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id="{F263CC96-192B-1846-948A-97483C35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1813791"/>
            <a:ext cx="25087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Matrix flow equation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587539-B4E3-6E4A-960C-646164B4240D}"/>
              </a:ext>
            </a:extLst>
          </p:cNvPr>
          <p:cNvGrpSpPr/>
          <p:nvPr/>
        </p:nvGrpSpPr>
        <p:grpSpPr>
          <a:xfrm>
            <a:off x="4191000" y="2942061"/>
            <a:ext cx="1447800" cy="410739"/>
            <a:chOff x="1042627" y="2429740"/>
            <a:chExt cx="1447800" cy="4107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77E484-0558-5545-8301-347E35AB9CA3}"/>
                </a:ext>
              </a:extLst>
            </p:cNvPr>
            <p:cNvGrpSpPr/>
            <p:nvPr/>
          </p:nvGrpSpPr>
          <p:grpSpPr>
            <a:xfrm>
              <a:off x="1042627" y="2429740"/>
              <a:ext cx="1447800" cy="199786"/>
              <a:chOff x="0" y="590"/>
              <a:chExt cx="1449338" cy="199786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F3A1D27-71B1-FC46-8BF6-9E701C51D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449338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2458E092-BF24-9947-B2B7-B5BDCB77EBE1}"/>
                  </a:ext>
                </a:extLst>
              </p:cNvPr>
              <p:cNvSpPr/>
              <p:nvPr/>
            </p:nvSpPr>
            <p:spPr>
              <a:xfrm>
                <a:off x="701810" y="1265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F3FDAF-60B0-3848-B46E-C73244DBC58F}"/>
                </a:ext>
              </a:extLst>
            </p:cNvPr>
            <p:cNvSpPr txBox="1"/>
            <p:nvPr/>
          </p:nvSpPr>
          <p:spPr>
            <a:xfrm>
              <a:off x="1218018" y="2609647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Adsorption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F7606C-C438-3842-B9FC-604E8B296CAD}"/>
              </a:ext>
            </a:extLst>
          </p:cNvPr>
          <p:cNvGrpSpPr/>
          <p:nvPr/>
        </p:nvGrpSpPr>
        <p:grpSpPr>
          <a:xfrm>
            <a:off x="6328545" y="2951950"/>
            <a:ext cx="1641709" cy="385676"/>
            <a:chOff x="962829" y="2432769"/>
            <a:chExt cx="1641709" cy="38567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6DE404-C4A1-5140-8DE2-8C09EA5F6D01}"/>
                </a:ext>
              </a:extLst>
            </p:cNvPr>
            <p:cNvGrpSpPr/>
            <p:nvPr/>
          </p:nvGrpSpPr>
          <p:grpSpPr>
            <a:xfrm>
              <a:off x="962829" y="2432769"/>
              <a:ext cx="1641709" cy="190227"/>
              <a:chOff x="-79883" y="3619"/>
              <a:chExt cx="1643453" cy="190227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5721BE-0254-3649-8B27-0F744FD2E8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79883" y="3619"/>
                <a:ext cx="1643453" cy="250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Down Arrow 53">
                <a:extLst>
                  <a:ext uri="{FF2B5EF4-FFF2-40B4-BE49-F238E27FC236}">
                    <a16:creationId xmlns:a16="http://schemas.microsoft.com/office/drawing/2014/main" id="{A37BC1ED-9A37-EB42-A62D-D9DAC8A820ED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820261-6629-AF49-891B-D8612E2080B0}"/>
                </a:ext>
              </a:extLst>
            </p:cNvPr>
            <p:cNvSpPr txBox="1"/>
            <p:nvPr/>
          </p:nvSpPr>
          <p:spPr>
            <a:xfrm>
              <a:off x="1335613" y="258761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Sieving</a:t>
              </a:r>
            </a:p>
          </p:txBody>
        </p:sp>
      </p:grpSp>
      <p:sp>
        <p:nvSpPr>
          <p:cNvPr id="58" name="Text Box 28">
            <a:extLst>
              <a:ext uri="{FF2B5EF4-FFF2-40B4-BE49-F238E27FC236}">
                <a16:creationId xmlns:a16="http://schemas.microsoft.com/office/drawing/2014/main" id="{3660F22D-240F-D445-BC51-27F1F4EB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2" y="4267084"/>
            <a:ext cx="27373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Fracture flow equation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B8E5F94-0AAF-CB4D-98B9-AAEDCFFC1B76}"/>
              </a:ext>
            </a:extLst>
          </p:cNvPr>
          <p:cNvGrpSpPr/>
          <p:nvPr/>
        </p:nvGrpSpPr>
        <p:grpSpPr>
          <a:xfrm>
            <a:off x="3840717" y="5086825"/>
            <a:ext cx="1051348" cy="399575"/>
            <a:chOff x="817905" y="2429150"/>
            <a:chExt cx="1051348" cy="39957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3D655FE-834D-414D-B4FC-DA6D58619378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1AD0067-12D1-E446-B04B-61C632A857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Down Arrow 65">
                <a:extLst>
                  <a:ext uri="{FF2B5EF4-FFF2-40B4-BE49-F238E27FC236}">
                    <a16:creationId xmlns:a16="http://schemas.microsoft.com/office/drawing/2014/main" id="{FAC94041-B84D-574F-AAFD-97D18AB87311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9F3221-2DD5-A141-99C4-7A6E22E1C161}"/>
                </a:ext>
              </a:extLst>
            </p:cNvPr>
            <p:cNvSpPr txBox="1"/>
            <p:nvPr/>
          </p:nvSpPr>
          <p:spPr>
            <a:xfrm>
              <a:off x="817905" y="259789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F1E976-7D07-A144-87CF-FBADCB2F9020}"/>
                  </a:ext>
                </a:extLst>
              </p:cNvPr>
              <p:cNvSpPr/>
              <p:nvPr/>
            </p:nvSpPr>
            <p:spPr>
              <a:xfrm>
                <a:off x="434239" y="2193270"/>
                <a:ext cx="8012538" cy="798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𝑱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sub>
                                  </m:sSub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F1E976-7D07-A144-87CF-FBADCB2F9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39" y="2193270"/>
                <a:ext cx="8012538" cy="798039"/>
              </a:xfrm>
              <a:prstGeom prst="rect">
                <a:avLst/>
              </a:prstGeom>
              <a:blipFill>
                <a:blip r:embed="rId6"/>
                <a:stretch>
                  <a:fillRect t="-10938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AFF5B38-6898-9E44-901D-D292EA3E44E4}"/>
              </a:ext>
            </a:extLst>
          </p:cNvPr>
          <p:cNvGrpSpPr/>
          <p:nvPr/>
        </p:nvGrpSpPr>
        <p:grpSpPr>
          <a:xfrm>
            <a:off x="86136" y="3533371"/>
            <a:ext cx="9114415" cy="283279"/>
            <a:chOff x="134044" y="3495325"/>
            <a:chExt cx="9114415" cy="283279"/>
          </a:xfrm>
        </p:grpSpPr>
        <p:sp>
          <p:nvSpPr>
            <p:cNvPr id="67" name="Text Box 28">
              <a:extLst>
                <a:ext uri="{FF2B5EF4-FFF2-40B4-BE49-F238E27FC236}">
                  <a16:creationId xmlns:a16="http://schemas.microsoft.com/office/drawing/2014/main" id="{457E9D9B-2A97-D445-99FA-9F161A8D2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44" y="3495325"/>
              <a:ext cx="49248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* For adsorption, gas phase is assumed to be in the middle of the pore</a:t>
              </a:r>
            </a:p>
          </p:txBody>
        </p:sp>
        <p:sp>
          <p:nvSpPr>
            <p:cNvPr id="68" name="Text Box 28">
              <a:extLst>
                <a:ext uri="{FF2B5EF4-FFF2-40B4-BE49-F238E27FC236}">
                  <a16:creationId xmlns:a16="http://schemas.microsoft.com/office/drawing/2014/main" id="{33DE5323-29BD-094A-8488-17373B7F1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065" y="3501605"/>
              <a:ext cx="40673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ヒラギノ角ゴ Pro W3" pitchFamily="75" charset="-128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liquid phase is the only phase interacts with the pore wall</a:t>
              </a:r>
            </a:p>
          </p:txBody>
        </p: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96C66A49-DF57-604C-AC1D-4650301A1B53}"/>
                </a:ext>
              </a:extLst>
            </p:cNvPr>
            <p:cNvSpPr/>
            <p:nvPr/>
          </p:nvSpPr>
          <p:spPr bwMode="auto">
            <a:xfrm flipV="1">
              <a:off x="5044330" y="3571762"/>
              <a:ext cx="164962" cy="136886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FA5884-2121-1D47-AB0B-9CE766F9FA9C}"/>
                  </a:ext>
                </a:extLst>
              </p:cNvPr>
              <p:cNvSpPr/>
              <p:nvPr/>
            </p:nvSpPr>
            <p:spPr>
              <a:xfrm>
                <a:off x="463023" y="4633249"/>
                <a:ext cx="8048279" cy="487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𝜵</m:t>
                    </m:r>
                    <m:r>
                      <a:rPr lang="en-US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b>
                            </m:sSub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𝒈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𝒈</m:t>
                                </m:r>
                              </m:sub>
                            </m:sSub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r>
                      <a:rPr lang="en-US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𝝏</m:t>
                        </m:r>
                      </m:num>
                      <m:den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𝝏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  <m:sSub>
                      <m:sSub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∅ </m:t>
                            </m:r>
                            <m:d>
                              <m:d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𝝃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𝝃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𝝃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FA5884-2121-1D47-AB0B-9CE766F9F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3" y="4633249"/>
                <a:ext cx="8048279" cy="487056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A7DCB73E-3515-894C-8A96-F2B4CEB006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43" name="Picture 42" descr="A close up of a device&#10;&#10;Description automatically generated">
            <a:extLst>
              <a:ext uri="{FF2B5EF4-FFF2-40B4-BE49-F238E27FC236}">
                <a16:creationId xmlns:a16="http://schemas.microsoft.com/office/drawing/2014/main" id="{999596BE-504E-854C-A842-A651A38B7B4A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62121" r="55349" b="7516"/>
          <a:stretch/>
        </p:blipFill>
        <p:spPr>
          <a:xfrm>
            <a:off x="7790393" y="935902"/>
            <a:ext cx="1312768" cy="11108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" name="Text Box 28">
            <a:extLst>
              <a:ext uri="{FF2B5EF4-FFF2-40B4-BE49-F238E27FC236}">
                <a16:creationId xmlns:a16="http://schemas.microsoft.com/office/drawing/2014/main" id="{356B2BDD-A13D-1C49-9E6B-C5070EC4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601" y="1273471"/>
            <a:ext cx="763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rgbClr val="FFFFFF"/>
                </a:solidFill>
                <a:latin typeface="Arial"/>
                <a:cs typeface="Arial"/>
              </a:rPr>
              <a:t>Multi-phase multicomponent 1-D continuity equation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3189923-C11D-AD43-86E1-7C62FF316847}"/>
              </a:ext>
            </a:extLst>
          </p:cNvPr>
          <p:cNvGrpSpPr/>
          <p:nvPr/>
        </p:nvGrpSpPr>
        <p:grpSpPr>
          <a:xfrm>
            <a:off x="3952904" y="1770801"/>
            <a:ext cx="1051348" cy="515199"/>
            <a:chOff x="724483" y="2224250"/>
            <a:chExt cx="1051348" cy="51519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23CFD10-AB6A-E442-9D3F-8A2D21D8B5DB}"/>
                </a:ext>
              </a:extLst>
            </p:cNvPr>
            <p:cNvGrpSpPr/>
            <p:nvPr/>
          </p:nvGrpSpPr>
          <p:grpSpPr>
            <a:xfrm>
              <a:off x="981279" y="2518758"/>
              <a:ext cx="439637" cy="220691"/>
              <a:chOff x="-61413" y="89608"/>
              <a:chExt cx="440104" cy="220691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2CA7A12-D044-0E4D-8F8C-E5B819DEAD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1413" y="30971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Down Arrow 61">
                <a:extLst>
                  <a:ext uri="{FF2B5EF4-FFF2-40B4-BE49-F238E27FC236}">
                    <a16:creationId xmlns:a16="http://schemas.microsoft.com/office/drawing/2014/main" id="{62D20AA7-F1D8-C54A-A811-12AC3F3885A8}"/>
                  </a:ext>
                </a:extLst>
              </p:cNvPr>
              <p:cNvSpPr/>
              <p:nvPr/>
            </p:nvSpPr>
            <p:spPr>
              <a:xfrm flipV="1">
                <a:off x="135779" y="89608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BAA6808-76BC-F544-BBCE-8466ED1C148A}"/>
                </a:ext>
              </a:extLst>
            </p:cNvPr>
            <p:cNvSpPr txBox="1"/>
            <p:nvPr/>
          </p:nvSpPr>
          <p:spPr>
            <a:xfrm>
              <a:off x="724483" y="2224250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882645-0A64-2145-8E9B-8D67867F7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972"/>
    </mc:Choice>
    <mc:Fallback xmlns="">
      <p:transition advTm="4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28">
                <a:extLst>
                  <a:ext uri="{FF2B5EF4-FFF2-40B4-BE49-F238E27FC236}">
                    <a16:creationId xmlns:a16="http://schemas.microsoft.com/office/drawing/2014/main" id="{CEBC3620-701D-D946-8917-694562AB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" y="1511216"/>
                <a:ext cx="8253779" cy="648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1400" u="sng" dirty="0">
                    <a:solidFill>
                      <a:srgbClr val="FFFFFF"/>
                    </a:solidFill>
                    <a:latin typeface="Arial"/>
                    <a:cs typeface="Arial"/>
                  </a:rPr>
                  <a:t>The unknowns</a:t>
                </a:r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:   phase pressures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𝑜𝑚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Arial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𝑜</m:t>
                        </m:r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..) and overall compositions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Arial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𝑧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𝑐</m:t>
                        </m:r>
                        <m:r>
                          <a:rPr lang="en-US" sz="1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)</a:t>
                </a:r>
              </a:p>
              <a:p>
                <a:pPr algn="just">
                  <a:spcBef>
                    <a:spcPct val="50000"/>
                  </a:spcBef>
                </a:pPr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	         phase saturations &amp; liquid-vapor-water phase compositions</a:t>
                </a:r>
              </a:p>
            </p:txBody>
          </p:sp>
        </mc:Choice>
        <mc:Fallback xmlns="">
          <p:sp>
            <p:nvSpPr>
              <p:cNvPr id="42" name="Text Box 28">
                <a:extLst>
                  <a:ext uri="{FF2B5EF4-FFF2-40B4-BE49-F238E27FC236}">
                    <a16:creationId xmlns:a16="http://schemas.microsoft.com/office/drawing/2014/main" id="{CEBC3620-701D-D946-8917-694562AB5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511216"/>
                <a:ext cx="8253779" cy="648191"/>
              </a:xfrm>
              <a:prstGeom prst="rect">
                <a:avLst/>
              </a:prstGeom>
              <a:blipFill>
                <a:blip r:embed="rId5"/>
                <a:stretch>
                  <a:fillRect l="-154" t="-1923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 Box 28">
            <a:extLst>
              <a:ext uri="{FF2B5EF4-FFF2-40B4-BE49-F238E27FC236}">
                <a16:creationId xmlns:a16="http://schemas.microsoft.com/office/drawing/2014/main" id="{CA9B74A8-0D88-8540-8E28-E6B098AE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58" y="1153079"/>
            <a:ext cx="7639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Workflow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23A3C4-52D7-B246-8DD1-F6F1990CAEBE}"/>
              </a:ext>
            </a:extLst>
          </p:cNvPr>
          <p:cNvGrpSpPr/>
          <p:nvPr/>
        </p:nvGrpSpPr>
        <p:grpSpPr>
          <a:xfrm>
            <a:off x="2848323" y="4702050"/>
            <a:ext cx="2815134" cy="1528707"/>
            <a:chOff x="2057400" y="3680976"/>
            <a:chExt cx="3667909" cy="2542833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8CE8A74-F881-4946-A5FA-B6BBE0E7D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3680976"/>
              <a:ext cx="3340100" cy="24919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A07BC5-5CA2-9344-99F7-78A71F0E9FFA}"/>
                </a:ext>
              </a:extLst>
            </p:cNvPr>
            <p:cNvCxnSpPr>
              <a:cxnSpLocks/>
              <a:stCxn id="7" idx="1"/>
              <a:endCxn id="7" idx="3"/>
            </p:cNvCxnSpPr>
            <p:nvPr/>
          </p:nvCxnSpPr>
          <p:spPr bwMode="auto">
            <a:xfrm>
              <a:off x="2057400" y="4926928"/>
              <a:ext cx="33401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118F15-0816-1544-AF1A-10296329C063}"/>
                </a:ext>
              </a:extLst>
            </p:cNvPr>
            <p:cNvSpPr txBox="1"/>
            <p:nvPr/>
          </p:nvSpPr>
          <p:spPr>
            <a:xfrm>
              <a:off x="5452259" y="3840070"/>
              <a:ext cx="273050" cy="93253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MATRIX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CE9C473-BCE4-4C42-A3ED-B51450CB6E99}"/>
                </a:ext>
              </a:extLst>
            </p:cNvPr>
            <p:cNvSpPr txBox="1"/>
            <p:nvPr/>
          </p:nvSpPr>
          <p:spPr>
            <a:xfrm>
              <a:off x="5452258" y="5046320"/>
              <a:ext cx="273050" cy="117748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FRACTURE</a:t>
              </a:r>
            </a:p>
          </p:txBody>
        </p:sp>
      </p:grpSp>
      <p:sp>
        <p:nvSpPr>
          <p:cNvPr id="57" name="Text Box 28">
            <a:extLst>
              <a:ext uri="{FF2B5EF4-FFF2-40B4-BE49-F238E27FC236}">
                <a16:creationId xmlns:a16="http://schemas.microsoft.com/office/drawing/2014/main" id="{34A488C5-7AD0-5D4A-919D-923A175A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55" y="864377"/>
            <a:ext cx="7639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/>
              <a:t>Inner Reservoir Solution (Naturally Fractured)</a:t>
            </a:r>
            <a:endParaRPr lang="en-US" sz="1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8DFC7-8EB8-9145-8F24-27896B40D329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2577A562-F8EB-C04F-9A36-056CC9DD5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372380"/>
            <a:ext cx="8253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400" u="sng" dirty="0">
                <a:solidFill>
                  <a:srgbClr val="FFFFFF"/>
                </a:solidFill>
                <a:latin typeface="Arial"/>
                <a:cs typeface="Arial"/>
              </a:rPr>
              <a:t>Compositional model formulation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: implicit pressure and overall compositions, explicit saturations (IMPES - similar to Eker, I., 2018) </a:t>
            </a: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C6735B5D-E18D-0B4B-A720-7C1B507B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8" y="4416623"/>
            <a:ext cx="8253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The incident matrix representation for a 1D dual-porosity 3 grids &amp; 3-components system: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8">
                <a:extLst>
                  <a:ext uri="{FF2B5EF4-FFF2-40B4-BE49-F238E27FC236}">
                    <a16:creationId xmlns:a16="http://schemas.microsoft.com/office/drawing/2014/main" id="{EB4D15BA-0764-F743-99F5-CA3BDEAAA8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9301" y="3097649"/>
                <a:ext cx="8369900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1400" u="sng" dirty="0">
                    <a:solidFill>
                      <a:srgbClr val="FFFFFF"/>
                    </a:solidFill>
                    <a:latin typeface="Arial"/>
                    <a:cs typeface="Arial"/>
                  </a:rPr>
                  <a:t>Workflow</a:t>
                </a:r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:  Solve for pressures and overall compositions</a:t>
                </a:r>
              </a:p>
              <a:p>
                <a:pPr marL="860425" algn="just">
                  <a:spcBef>
                    <a:spcPct val="50000"/>
                  </a:spcBef>
                </a:pPr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Flash overall compositions and pressure at fixed T to obtain liquid-vapor phase compositions 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,…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,… 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 marL="860425" algn="just">
                  <a:spcBef>
                    <a:spcPct val="50000"/>
                  </a:spcBef>
                </a:pPr>
                <a:r>
                  <a:rPr lang="en-US" sz="1400" dirty="0"/>
                  <a:t>Solve for phase saturations</a:t>
                </a:r>
              </a:p>
            </p:txBody>
          </p:sp>
        </mc:Choice>
        <mc:Fallback xmlns="">
          <p:sp>
            <p:nvSpPr>
              <p:cNvPr id="30" name="Text Box 28">
                <a:extLst>
                  <a:ext uri="{FF2B5EF4-FFF2-40B4-BE49-F238E27FC236}">
                    <a16:creationId xmlns:a16="http://schemas.microsoft.com/office/drawing/2014/main" id="{EB4D15BA-0764-F743-99F5-CA3BDEAAA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301" y="3097649"/>
                <a:ext cx="8369900" cy="1169551"/>
              </a:xfrm>
              <a:prstGeom prst="rect">
                <a:avLst/>
              </a:prstGeom>
              <a:blipFill>
                <a:blip r:embed="rId7"/>
                <a:stretch>
                  <a:fillRect l="-152" t="-1075" r="-152" b="-43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es 14">
            <a:hlinkClick r:id="" action="ppaction://media"/>
            <a:extLst>
              <a:ext uri="{FF2B5EF4-FFF2-40B4-BE49-F238E27FC236}">
                <a16:creationId xmlns:a16="http://schemas.microsoft.com/office/drawing/2014/main" id="{F5D48D54-8635-4627-AB9C-EF9BB7B27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741"/>
    </mc:Choice>
    <mc:Fallback xmlns="">
      <p:transition advTm="8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73" x="1358900" y="2203450"/>
          <p14:tracePt t="34382" x="1447800" y="2228850"/>
          <p14:tracePt t="34388" x="1498600" y="2247900"/>
          <p14:tracePt t="34422" x="1663700" y="2343150"/>
          <p14:tracePt t="34439" x="1689100" y="2368550"/>
          <p14:tracePt t="34455" x="1708150" y="2387600"/>
          <p14:tracePt t="34488" x="1714500" y="2393950"/>
          <p14:tracePt t="34505" x="1720850" y="2419350"/>
          <p14:tracePt t="34522" x="1727200" y="2470150"/>
          <p14:tracePt t="34538" x="1733550" y="2508250"/>
          <p14:tracePt t="34555" x="1733550" y="2552700"/>
          <p14:tracePt t="34572" x="1733550" y="2584450"/>
          <p14:tracePt t="34589" x="1733550" y="2609850"/>
          <p14:tracePt t="34605" x="1727200" y="2660650"/>
          <p14:tracePt t="34622" x="1727200" y="2698750"/>
          <p14:tracePt t="34639" x="1720850" y="2730500"/>
          <p14:tracePt t="34656" x="1720850" y="2743200"/>
          <p14:tracePt t="34672" x="1714500" y="2762250"/>
          <p14:tracePt t="34688" x="1708150" y="2787650"/>
          <p14:tracePt t="34705" x="1695450" y="2832100"/>
          <p14:tracePt t="34722" x="1682750" y="2876550"/>
          <p14:tracePt t="34738" x="1663700" y="2908300"/>
          <p14:tracePt t="34755" x="1651000" y="2946400"/>
          <p14:tracePt t="34772" x="1631950" y="2978150"/>
          <p14:tracePt t="34789" x="1606550" y="3016250"/>
          <p14:tracePt t="34805" x="1581150" y="3067050"/>
          <p14:tracePt t="34822" x="1555750" y="3130550"/>
          <p14:tracePt t="34838" x="1530350" y="3168650"/>
          <p14:tracePt t="34855" x="1504950" y="3213100"/>
          <p14:tracePt t="34872" x="1473200" y="3238500"/>
          <p14:tracePt t="34888" x="1454150" y="3270250"/>
          <p14:tracePt t="34906" x="1428750" y="3314700"/>
          <p14:tracePt t="34906" x="1428750" y="3321050"/>
          <p14:tracePt t="34922" x="1390650" y="3378200"/>
          <p14:tracePt t="34939" x="1352550" y="3429000"/>
          <p14:tracePt t="34955" x="1320800" y="3460750"/>
          <p14:tracePt t="34972" x="1295400" y="3479800"/>
          <p14:tracePt t="34989" x="1282700" y="3486150"/>
          <p14:tracePt t="35005" x="1276350" y="3486150"/>
          <p14:tracePt t="35023" x="1270000" y="3498850"/>
          <p14:tracePt t="35039" x="1257300" y="3505200"/>
          <p14:tracePt t="35055" x="1244600" y="3517900"/>
          <p14:tracePt t="35072" x="1238250" y="3530600"/>
          <p14:tracePt t="35089" x="1231900" y="3536950"/>
          <p14:tracePt t="35122" x="1225550" y="3543300"/>
          <p14:tracePt t="35139" x="1219200" y="3549650"/>
          <p14:tracePt t="35155" x="1206500" y="3562350"/>
          <p14:tracePt t="35172" x="1193800" y="3575050"/>
          <p14:tracePt t="35188" x="1187450" y="3581400"/>
          <p14:tracePt t="35205" x="1181100" y="3587750"/>
          <p14:tracePt t="35222" x="1174750" y="3600450"/>
          <p14:tracePt t="35239" x="1168400" y="3613150"/>
          <p14:tracePt t="35255" x="1155700" y="3638550"/>
          <p14:tracePt t="35272" x="1136650" y="3651250"/>
          <p14:tracePt t="35289" x="1136650" y="3663950"/>
          <p14:tracePt t="35322" x="1130300" y="3676650"/>
          <p14:tracePt t="35339" x="1123950" y="3689350"/>
          <p14:tracePt t="35355" x="1111250" y="3708400"/>
          <p14:tracePt t="35372" x="1111250" y="3714750"/>
          <p14:tracePt t="35389" x="1098550" y="3727450"/>
          <p14:tracePt t="59197" x="1117600" y="3733800"/>
          <p14:tracePt t="59198" x="1136650" y="3740150"/>
          <p14:tracePt t="59205" x="1162050" y="3746500"/>
          <p14:tracePt t="59222" x="1193800" y="3759200"/>
          <p14:tracePt t="59223" x="1193800" y="3765550"/>
          <p14:tracePt t="59239" x="1231900" y="3771900"/>
          <p14:tracePt t="59255" x="1270000" y="3790950"/>
          <p14:tracePt t="59272" x="1301750" y="3803650"/>
          <p14:tracePt t="59289" x="1333500" y="3822700"/>
          <p14:tracePt t="59305" x="1352550" y="3829050"/>
          <p14:tracePt t="59322" x="1352550" y="3835400"/>
          <p14:tracePt t="59355" x="1358900" y="3835400"/>
          <p14:tracePt t="59372" x="1365250" y="3835400"/>
          <p14:tracePt t="59389" x="1377950" y="3822700"/>
          <p14:tracePt t="59405" x="1390650" y="3810000"/>
          <p14:tracePt t="59422" x="1403350" y="3810000"/>
          <p14:tracePt t="59439" x="1403350" y="3803650"/>
          <p14:tracePt t="74028" x="1403350" y="3810000"/>
          <p14:tracePt t="74036" x="1403350" y="3829050"/>
          <p14:tracePt t="74042" x="1409700" y="3835400"/>
          <p14:tracePt t="74055" x="1416050" y="3854450"/>
          <p14:tracePt t="74072" x="1416050" y="3886200"/>
          <p14:tracePt t="74089" x="1416050" y="3911600"/>
          <p14:tracePt t="74105" x="1416050" y="3943350"/>
          <p14:tracePt t="74122" x="1403350" y="3981450"/>
          <p14:tracePt t="74139" x="1403350" y="4025900"/>
          <p14:tracePt t="74155" x="1397000" y="4070350"/>
          <p14:tracePt t="74172" x="1390650" y="4114800"/>
          <p14:tracePt t="74189" x="1377950" y="4152900"/>
          <p14:tracePt t="74205" x="1371600" y="4184650"/>
          <p14:tracePt t="74222" x="1358900" y="4235450"/>
          <p14:tracePt t="74238" x="1346200" y="4286250"/>
          <p14:tracePt t="74255" x="1333500" y="4337050"/>
          <p14:tracePt t="74272" x="1320800" y="4381500"/>
          <p14:tracePt t="74289" x="1308100" y="4432300"/>
          <p14:tracePt t="74305" x="1289050" y="4495800"/>
          <p14:tracePt t="74322" x="1276350" y="4540250"/>
          <p14:tracePt t="74339" x="1263650" y="4591050"/>
          <p14:tracePt t="74355" x="1250950" y="4654550"/>
          <p14:tracePt t="74372" x="1231900" y="4718050"/>
          <p14:tracePt t="74388" x="1231900" y="4756150"/>
          <p14:tracePt t="74405" x="1225550" y="4787900"/>
          <p14:tracePt t="74422" x="1225550" y="4826000"/>
          <p14:tracePt t="74439" x="1225550" y="4864100"/>
          <p14:tracePt t="74455" x="1225550" y="4908550"/>
          <p14:tracePt t="74472" x="1225550" y="4959350"/>
          <p14:tracePt t="74488" x="1231900" y="5003800"/>
          <p14:tracePt t="74505" x="1244600" y="5048250"/>
          <p14:tracePt t="74522" x="1257300" y="5086350"/>
          <p14:tracePt t="74539" x="1276350" y="5130800"/>
          <p14:tracePt t="74555" x="1295400" y="5175250"/>
          <p14:tracePt t="74572" x="1320800" y="5213350"/>
          <p14:tracePt t="74588" x="1339850" y="5251450"/>
          <p14:tracePt t="74605" x="1358900" y="5283200"/>
          <p14:tracePt t="74622" x="1384300" y="5314950"/>
          <p14:tracePt t="74639" x="1416050" y="5346700"/>
          <p14:tracePt t="74655" x="1447800" y="5378450"/>
          <p14:tracePt t="74672" x="1485900" y="5403850"/>
          <p14:tracePt t="74672" x="1492250" y="5403850"/>
          <p14:tracePt t="74689" x="1524000" y="5429250"/>
          <p14:tracePt t="74705" x="1562100" y="5454650"/>
          <p14:tracePt t="74722" x="1612900" y="5480050"/>
          <p14:tracePt t="74739" x="1663700" y="5518150"/>
          <p14:tracePt t="74755" x="1727200" y="5543550"/>
          <p14:tracePt t="74772" x="1790700" y="5556250"/>
          <p14:tracePt t="74788" x="1866900" y="5575300"/>
          <p14:tracePt t="74805" x="1949450" y="5581650"/>
          <p14:tracePt t="74822" x="2038350" y="5594350"/>
          <p14:tracePt t="74838" x="2127250" y="5600700"/>
          <p14:tracePt t="74855" x="2203450" y="5613400"/>
          <p14:tracePt t="74873" x="2286000" y="5613400"/>
          <p14:tracePt t="74888" x="2355850" y="5619750"/>
          <p14:tracePt t="74905" x="2413000" y="5619750"/>
          <p14:tracePt t="74922" x="2482850" y="5619750"/>
          <p14:tracePt t="74938" x="2559050" y="5619750"/>
          <p14:tracePt t="74955" x="2641600" y="5619750"/>
          <p14:tracePt t="74972" x="2730500" y="5626100"/>
          <p14:tracePt t="74988" x="2832100" y="5632450"/>
          <p14:tracePt t="75005" x="2927350" y="5638800"/>
          <p14:tracePt t="75022" x="3009900" y="5638800"/>
          <p14:tracePt t="75039" x="3105150" y="5619750"/>
          <p14:tracePt t="75055" x="3213100" y="5613400"/>
          <p14:tracePt t="75072" x="3321050" y="5613400"/>
          <p14:tracePt t="75088" x="3397250" y="5613400"/>
          <p14:tracePt t="75105" x="3479800" y="5600700"/>
          <p14:tracePt t="75122" x="3530600" y="5575300"/>
          <p14:tracePt t="75138" x="3575050" y="5549900"/>
          <p14:tracePt t="75155" x="3606800" y="5530850"/>
          <p14:tracePt t="75172" x="3632200" y="5505450"/>
          <p14:tracePt t="75188" x="3670300" y="5486400"/>
          <p14:tracePt t="75205" x="3727450" y="5448300"/>
          <p14:tracePt t="75222" x="3778250" y="5403850"/>
          <p14:tracePt t="75238" x="3835400" y="5334000"/>
          <p14:tracePt t="75255" x="3886200" y="5257800"/>
          <p14:tracePt t="75272" x="3917950" y="5194300"/>
          <p14:tracePt t="75289" x="3943350" y="5143500"/>
          <p14:tracePt t="75305" x="3968750" y="5086350"/>
          <p14:tracePt t="75322" x="3981450" y="5029200"/>
          <p14:tracePt t="75339" x="3981450" y="4959350"/>
          <p14:tracePt t="75355" x="3975100" y="4857750"/>
          <p14:tracePt t="75372" x="3968750" y="4768850"/>
          <p14:tracePt t="75388" x="3968750" y="4705350"/>
          <p14:tracePt t="75405" x="3956050" y="4654550"/>
          <p14:tracePt t="75422" x="3949700" y="4629150"/>
          <p14:tracePt t="75438" x="3943350" y="4616450"/>
          <p14:tracePt t="75455" x="3937000" y="4603750"/>
          <p14:tracePt t="75472" x="3924300" y="4603750"/>
          <p14:tracePt t="75522" x="3917950" y="4584700"/>
          <p14:tracePt t="75539" x="3892550" y="4572000"/>
          <p14:tracePt t="75555" x="3854450" y="4552950"/>
          <p14:tracePt t="75572" x="3810000" y="4540250"/>
          <p14:tracePt t="75589" x="3765550" y="4527550"/>
          <p14:tracePt t="75605" x="3708400" y="4508500"/>
          <p14:tracePt t="75622" x="3632200" y="4502150"/>
          <p14:tracePt t="75638" x="3556000" y="4476750"/>
          <p14:tracePt t="75655" x="3454400" y="4464050"/>
          <p14:tracePt t="75672" x="3359150" y="4438650"/>
          <p14:tracePt t="75688" x="3251200" y="4438650"/>
          <p14:tracePt t="75705" x="3162300" y="4432300"/>
          <p14:tracePt t="75722" x="3098800" y="4432300"/>
          <p14:tracePt t="75739" x="3048000" y="4445000"/>
          <p14:tracePt t="75755" x="2990850" y="4451350"/>
          <p14:tracePt t="75772" x="2927350" y="4470400"/>
          <p14:tracePt t="75788" x="2870200" y="4489450"/>
          <p14:tracePt t="75805" x="2813050" y="4514850"/>
          <p14:tracePt t="75822" x="2762250" y="4552950"/>
          <p14:tracePt t="75838" x="2711450" y="4591050"/>
          <p14:tracePt t="75855" x="2660650" y="4629150"/>
          <p14:tracePt t="75872" x="2609850" y="4660900"/>
          <p14:tracePt t="75888" x="2578100" y="4686300"/>
          <p14:tracePt t="75905" x="2540000" y="4737100"/>
          <p14:tracePt t="75922" x="2514600" y="4768850"/>
          <p14:tracePt t="75938" x="2476500" y="4813300"/>
          <p14:tracePt t="75955" x="2444750" y="4864100"/>
          <p14:tracePt t="75972" x="2419350" y="4921250"/>
          <p14:tracePt t="75988" x="2393950" y="4972050"/>
          <p14:tracePt t="76005" x="2374900" y="5029200"/>
          <p14:tracePt t="76022" x="2355850" y="5111750"/>
          <p14:tracePt t="76038" x="2336800" y="5181600"/>
          <p14:tracePt t="76055" x="2324100" y="5257800"/>
          <p14:tracePt t="76072" x="2311400" y="5334000"/>
          <p14:tracePt t="76088" x="2311400" y="5391150"/>
          <p14:tracePt t="76105" x="2305050" y="5435600"/>
          <p14:tracePt t="76122" x="2305050" y="5473700"/>
          <p14:tracePt t="76138" x="2317750" y="5518150"/>
          <p14:tracePt t="76155" x="2324100" y="5543550"/>
          <p14:tracePt t="76172" x="2336800" y="5568950"/>
          <p14:tracePt t="76188" x="2349500" y="5600700"/>
          <p14:tracePt t="76189" x="2349500" y="5607050"/>
          <p14:tracePt t="76205" x="2374900" y="5632450"/>
          <p14:tracePt t="76222" x="2393950" y="5651500"/>
          <p14:tracePt t="76238" x="2419350" y="5683250"/>
          <p14:tracePt t="76255" x="2457450" y="5702300"/>
          <p14:tracePt t="76272" x="2501900" y="5727700"/>
          <p14:tracePt t="76288" x="2552700" y="5765800"/>
          <p14:tracePt t="76305" x="2609850" y="5797550"/>
          <p14:tracePt t="76322" x="2667000" y="5835650"/>
          <p14:tracePt t="76338" x="2736850" y="5873750"/>
          <p14:tracePt t="76355" x="2806700" y="5905500"/>
          <p14:tracePt t="76372" x="2870200" y="5930900"/>
          <p14:tracePt t="76388" x="2933700" y="5949950"/>
          <p14:tracePt t="76405" x="2990850" y="5962650"/>
          <p14:tracePt t="76422" x="3048000" y="5962650"/>
          <p14:tracePt t="76438" x="3117850" y="5949950"/>
          <p14:tracePt t="76455" x="3187700" y="5949950"/>
          <p14:tracePt t="76472" x="3251200" y="5937250"/>
          <p14:tracePt t="76488" x="3321050" y="5930900"/>
          <p14:tracePt t="76505" x="3384550" y="5905500"/>
          <p14:tracePt t="76522" x="3473450" y="5892800"/>
          <p14:tracePt t="76538" x="3625850" y="5886450"/>
          <p14:tracePt t="76555" x="3765550" y="5886450"/>
          <p14:tracePt t="76572" x="3879850" y="5886450"/>
          <p14:tracePt t="76588" x="3994150" y="5892800"/>
          <p14:tracePt t="76605" x="4083050" y="5892800"/>
          <p14:tracePt t="76622" x="4146550" y="5886450"/>
          <p14:tracePt t="76638" x="4197350" y="5880100"/>
          <p14:tracePt t="76655" x="4248150" y="5873750"/>
          <p14:tracePt t="76672" x="4298950" y="5854700"/>
          <p14:tracePt t="76688" x="4362450" y="5829300"/>
          <p14:tracePt t="76705" x="4432300" y="5797550"/>
          <p14:tracePt t="76722" x="4470400" y="5778500"/>
          <p14:tracePt t="76738" x="4508500" y="5759450"/>
          <p14:tracePt t="76755" x="4527550" y="5746750"/>
          <p14:tracePt t="76772" x="4540250" y="5734050"/>
          <p14:tracePt t="76788" x="4552950" y="5721350"/>
          <p14:tracePt t="76805" x="4572000" y="5695950"/>
          <p14:tracePt t="76822" x="4603750" y="5676900"/>
          <p14:tracePt t="76838" x="4635500" y="5651500"/>
          <p14:tracePt t="76855" x="4673600" y="5632450"/>
          <p14:tracePt t="76872" x="4705350" y="5607050"/>
          <p14:tracePt t="76888" x="4730750" y="5588000"/>
          <p14:tracePt t="76905" x="4756150" y="5568950"/>
          <p14:tracePt t="76922" x="4787900" y="5556250"/>
          <p14:tracePt t="76939" x="4819650" y="5543550"/>
          <p14:tracePt t="76955" x="4857750" y="5524500"/>
          <p14:tracePt t="76972" x="4876800" y="5511800"/>
          <p14:tracePt t="76988" x="4895850" y="5505450"/>
          <p14:tracePt t="77005" x="4914900" y="5499100"/>
          <p14:tracePt t="77022" x="4927600" y="5499100"/>
          <p14:tracePt t="77038" x="4940300" y="5492750"/>
          <p14:tracePt t="77055" x="4953000" y="5486400"/>
          <p14:tracePt t="77072" x="4978400" y="5473700"/>
          <p14:tracePt t="77089" x="5003800" y="5461000"/>
          <p14:tracePt t="77106" x="5029200" y="5441950"/>
          <p14:tracePt t="77122" x="5041900" y="5429250"/>
          <p14:tracePt t="77138" x="5067300" y="5416550"/>
          <p14:tracePt t="77155" x="5099050" y="5403850"/>
          <p14:tracePt t="77172" x="5118100" y="5391150"/>
          <p14:tracePt t="77188" x="5137150" y="5384800"/>
          <p14:tracePt t="77205" x="5143500" y="5378450"/>
          <p14:tracePt t="77222" x="5149850" y="5378450"/>
          <p14:tracePt t="77636" x="5156200" y="5378450"/>
          <p14:tracePt t="77657" x="5162550" y="5378450"/>
          <p14:tracePt t="77672" x="5168900" y="5378450"/>
          <p14:tracePt t="77942" x="5175250" y="5378450"/>
          <p14:tracePt t="77946" x="5181600" y="5378450"/>
          <p14:tracePt t="77955" x="5187950" y="5378450"/>
          <p14:tracePt t="77972" x="5200650" y="5378450"/>
          <p14:tracePt t="77989" x="5207000" y="5384800"/>
          <p14:tracePt t="78005" x="5207000" y="5391150"/>
          <p14:tracePt t="78039" x="5213350" y="5397500"/>
          <p14:tracePt t="78055" x="5213350" y="5403850"/>
          <p14:tracePt t="78105" x="5213350" y="5410200"/>
          <p14:tracePt t="78306" x="5219700" y="5416550"/>
          <p14:tracePt t="78320" x="5219700" y="5422900"/>
          <p14:tracePt t="78339" x="5219700" y="5429250"/>
          <p14:tracePt t="78657" x="5226050" y="5429250"/>
          <p14:tracePt t="78660" x="5232400" y="5429250"/>
          <p14:tracePt t="78672" x="5232400" y="5435600"/>
          <p14:tracePt t="80118" x="5238750" y="5435600"/>
          <p14:tracePt t="80124" x="5245100" y="5435600"/>
          <p14:tracePt t="80128" x="5251450" y="5435600"/>
          <p14:tracePt t="80155" x="5384800" y="5410200"/>
          <p14:tracePt t="80172" x="5467350" y="5410200"/>
          <p14:tracePt t="80189" x="5530850" y="5403850"/>
          <p14:tracePt t="80205" x="5594350" y="5403850"/>
          <p14:tracePt t="80222" x="5664200" y="5391150"/>
          <p14:tracePt t="80239" x="5689600" y="5391150"/>
          <p14:tracePt t="80288" x="5695950" y="5391150"/>
          <p14:tracePt t="80305" x="5715000" y="5391150"/>
          <p14:tracePt t="80322" x="5746750" y="5391150"/>
          <p14:tracePt t="80338" x="5784850" y="5384800"/>
          <p14:tracePt t="80355" x="5822950" y="5378450"/>
          <p14:tracePt t="80372" x="5835650" y="5365750"/>
          <p14:tracePt t="80422" x="5842000" y="5365750"/>
          <p14:tracePt t="80439" x="5842000" y="5359400"/>
          <p14:tracePt t="80455" x="5816600" y="5353050"/>
          <p14:tracePt t="80472" x="5797550" y="53530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63023" y="1343561"/>
            <a:ext cx="8668277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Single- &amp; Multi-phase dual porosity fluid flow equations w/ molecular diffusion, adsorption, and sieving       formulized &amp; discretized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Single-phase DP compositional solution       in progress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129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Status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B035F4-CAC8-244C-929F-283CDF23C494}"/>
              </a:ext>
            </a:extLst>
          </p:cNvPr>
          <p:cNvGrpSpPr/>
          <p:nvPr/>
        </p:nvGrpSpPr>
        <p:grpSpPr>
          <a:xfrm>
            <a:off x="738780" y="2482188"/>
            <a:ext cx="4521200" cy="3004212"/>
            <a:chOff x="2590800" y="3161637"/>
            <a:chExt cx="3889154" cy="2870170"/>
          </a:xfrm>
        </p:grpSpPr>
        <p:pic>
          <p:nvPicPr>
            <p:cNvPr id="20" name="Picture 19" descr="A close up of a device&#10;&#10;Description automatically generated">
              <a:extLst>
                <a:ext uri="{FF2B5EF4-FFF2-40B4-BE49-F238E27FC236}">
                  <a16:creationId xmlns:a16="http://schemas.microsoft.com/office/drawing/2014/main" id="{BAE6EC95-7C19-194A-8A78-4468954D0DD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046" y="3161637"/>
              <a:ext cx="3815908" cy="28296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1E6205-5BFB-214D-BFF3-45F69827A67C}"/>
                </a:ext>
              </a:extLst>
            </p:cNvPr>
            <p:cNvSpPr txBox="1"/>
            <p:nvPr/>
          </p:nvSpPr>
          <p:spPr>
            <a:xfrm>
              <a:off x="2590800" y="5835653"/>
              <a:ext cx="993553" cy="19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/>
                <a:t>Ozkan et al., 2011</a:t>
              </a:r>
              <a:endParaRPr lang="en-US" sz="500" b="1" dirty="0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685FE94B-1386-BD43-B264-5FE43D0DF77E}"/>
              </a:ext>
            </a:extLst>
          </p:cNvPr>
          <p:cNvSpPr/>
          <p:nvPr/>
        </p:nvSpPr>
        <p:spPr bwMode="auto">
          <a:xfrm flipV="1">
            <a:off x="3197095" y="1732616"/>
            <a:ext cx="228600" cy="11502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3205C4D3-6EF8-6240-8249-1C0EE4A4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920CFB0F-B3DE-6D41-A35B-C1210271E427}"/>
              </a:ext>
            </a:extLst>
          </p:cNvPr>
          <p:cNvSpPr/>
          <p:nvPr/>
        </p:nvSpPr>
        <p:spPr bwMode="auto">
          <a:xfrm flipV="1">
            <a:off x="4724400" y="2133600"/>
            <a:ext cx="228600" cy="11502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id="{E0A661BE-652E-BB46-8653-328F2225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17403"/>
            <a:ext cx="8668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*Currently, numerical solution is in progress for inner reservoir only; will be extended to the other flow regions, outer reservoir and hydraulic fracture.</a:t>
            </a:r>
            <a:r>
              <a:rPr lang="en-US" sz="1600" strike="sngStrik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CB8F2C-C541-1A46-BF34-B2F360D549F9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3" name="Ses 12">
            <a:hlinkClick r:id="" action="ppaction://media"/>
            <a:extLst>
              <a:ext uri="{FF2B5EF4-FFF2-40B4-BE49-F238E27FC236}">
                <a16:creationId xmlns:a16="http://schemas.microsoft.com/office/drawing/2014/main" id="{E76CE4AC-03DE-449F-BA64-D4729E848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531"/>
    </mc:Choice>
    <mc:Fallback xmlns="">
      <p:transition advTm="3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75" x="349250" y="1809750"/>
          <p14:tracePt t="18381" x="361950" y="1816100"/>
          <p14:tracePt t="18389" x="387350" y="1841500"/>
          <p14:tracePt t="18423" x="603250" y="1993900"/>
          <p14:tracePt t="18439" x="736600" y="2063750"/>
          <p14:tracePt t="18456" x="838200" y="2127250"/>
          <p14:tracePt t="18473" x="895350" y="2171700"/>
          <p14:tracePt t="18489" x="920750" y="2178050"/>
          <p14:tracePt t="18506" x="946150" y="2222500"/>
          <p14:tracePt t="18523" x="996950" y="2292350"/>
          <p14:tracePt t="18539" x="1047750" y="2368550"/>
          <p14:tracePt t="18556" x="1073150" y="2413000"/>
          <p14:tracePt t="18573" x="1092200" y="2444750"/>
          <p14:tracePt t="18589" x="1111250" y="2470150"/>
          <p14:tracePt t="18606" x="1149350" y="2520950"/>
          <p14:tracePt t="18623" x="1206500" y="2597150"/>
          <p14:tracePt t="18639" x="1257300" y="2667000"/>
          <p14:tracePt t="18656" x="1314450" y="2736850"/>
          <p14:tracePt t="18673" x="1346200" y="2813050"/>
          <p14:tracePt t="18689" x="1384300" y="2901950"/>
          <p14:tracePt t="18706" x="1422400" y="3003550"/>
          <p14:tracePt t="18723" x="1454150" y="3086100"/>
          <p14:tracePt t="18739" x="1492250" y="3181350"/>
          <p14:tracePt t="18756" x="1530350" y="3295650"/>
          <p14:tracePt t="18773" x="1568450" y="3409950"/>
          <p14:tracePt t="18790" x="1600200" y="3492500"/>
          <p14:tracePt t="18806" x="1631950" y="3581400"/>
          <p14:tracePt t="18823" x="1663700" y="3651250"/>
          <p14:tracePt t="18823" x="1663700" y="3657600"/>
          <p14:tracePt t="18839" x="1689100" y="3746500"/>
          <p14:tracePt t="18856" x="1720850" y="3841750"/>
          <p14:tracePt t="18873" x="1765300" y="3949700"/>
          <p14:tracePt t="18889" x="1797050" y="4044950"/>
          <p14:tracePt t="18906" x="1835150" y="4121150"/>
          <p14:tracePt t="18923" x="1860550" y="4178300"/>
          <p14:tracePt t="18940" x="1905000" y="4241800"/>
          <p14:tracePt t="18956" x="1936750" y="4305300"/>
          <p14:tracePt t="18973" x="1974850" y="4368800"/>
          <p14:tracePt t="18989" x="2000250" y="4413250"/>
          <p14:tracePt t="19006" x="2051050" y="4457700"/>
          <p14:tracePt t="19023" x="2082800" y="4476750"/>
          <p14:tracePt t="19039" x="2120900" y="4476750"/>
          <p14:tracePt t="19056" x="2152650" y="4470400"/>
          <p14:tracePt t="19073" x="2152650" y="4438650"/>
          <p14:tracePt t="19089" x="2146300" y="4286250"/>
          <p14:tracePt t="19106" x="2139950" y="4171950"/>
          <p14:tracePt t="19597" x="2146300" y="4171950"/>
          <p14:tracePt t="19603" x="2159000" y="4171950"/>
          <p14:tracePt t="19610" x="2178050" y="4171950"/>
          <p14:tracePt t="19623" x="2209800" y="4171950"/>
          <p14:tracePt t="19639" x="2241550" y="4178300"/>
          <p14:tracePt t="19656" x="2247900" y="4222750"/>
          <p14:tracePt t="19673" x="2247900" y="4267200"/>
          <p14:tracePt t="19689" x="2247900" y="4292600"/>
          <p14:tracePt t="19706" x="2247900" y="4311650"/>
          <p14:tracePt t="19723" x="2247900" y="4324350"/>
          <p14:tracePt t="19739" x="2235200" y="4343400"/>
          <p14:tracePt t="19756" x="2228850" y="4381500"/>
          <p14:tracePt t="19773" x="2209800" y="4400550"/>
          <p14:tracePt t="19789" x="2203450" y="4413250"/>
          <p14:tracePt t="19806" x="2203450" y="4419600"/>
          <p14:tracePt t="19823" x="2190750" y="4438650"/>
          <p14:tracePt t="19839" x="2171700" y="4464050"/>
          <p14:tracePt t="19856" x="2159000" y="4489450"/>
          <p14:tracePt t="19873" x="2152650" y="4495800"/>
          <p14:tracePt t="19906" x="2139950" y="4508500"/>
          <p14:tracePt t="19924" x="2120900" y="4540250"/>
          <p14:tracePt t="19939" x="2101850" y="4559300"/>
          <p14:tracePt t="19940" x="2101850" y="4565650"/>
          <p14:tracePt t="19956" x="2082800" y="4591050"/>
          <p14:tracePt t="19973" x="2082800" y="4597400"/>
          <p14:tracePt t="19989" x="2082800" y="4603750"/>
          <p14:tracePt t="20006" x="2076450" y="4603750"/>
          <p14:tracePt t="20056" x="2070100" y="4603750"/>
          <p14:tracePt t="20077" x="2063750" y="4603750"/>
          <p14:tracePt t="20258" x="2063750" y="4610100"/>
          <p14:tracePt t="20263" x="2076450" y="4616450"/>
          <p14:tracePt t="20273" x="2082800" y="4616450"/>
          <p14:tracePt t="20289" x="2095500" y="4622800"/>
          <p14:tracePt t="20306" x="2101850" y="4635500"/>
          <p14:tracePt t="20323" x="2108200" y="4635500"/>
          <p14:tracePt t="20339" x="2114550" y="4648200"/>
          <p14:tracePt t="20356" x="2127250" y="4660900"/>
          <p14:tracePt t="20373" x="2139950" y="4679950"/>
          <p14:tracePt t="20389" x="2146300" y="4692650"/>
          <p14:tracePt t="20406" x="2152650" y="4718050"/>
          <p14:tracePt t="20423" x="2159000" y="4743450"/>
          <p14:tracePt t="20439" x="2165350" y="4749800"/>
          <p14:tracePt t="20456" x="2171700" y="4762500"/>
          <p14:tracePt t="20473" x="2178050" y="4781550"/>
          <p14:tracePt t="20489" x="2190750" y="4800600"/>
          <p14:tracePt t="20506" x="2203450" y="4826000"/>
          <p14:tracePt t="20523" x="2216150" y="4845050"/>
          <p14:tracePt t="20539" x="2222500" y="4864100"/>
          <p14:tracePt t="20556" x="2228850" y="4889500"/>
          <p14:tracePt t="20573" x="2241550" y="4940300"/>
          <p14:tracePt t="20589" x="2247900" y="4984750"/>
          <p14:tracePt t="20606" x="2247900" y="5029200"/>
          <p14:tracePt t="20623" x="2247900" y="5060950"/>
          <p14:tracePt t="20639" x="2247900" y="5099050"/>
          <p14:tracePt t="20656" x="2247900" y="5118100"/>
          <p14:tracePt t="20673" x="2247900" y="5143500"/>
          <p14:tracePt t="20689" x="2247900" y="5149850"/>
          <p14:tracePt t="20795" x="2247900" y="5143500"/>
          <p14:tracePt t="20800" x="2241550" y="5143500"/>
          <p14:tracePt t="20810" x="2235200" y="5137150"/>
          <p14:tracePt t="20823" x="2222500" y="5118100"/>
          <p14:tracePt t="20842" x="2216150" y="5073650"/>
          <p14:tracePt t="20857" x="2222500" y="5060950"/>
          <p14:tracePt t="20874" x="2228850" y="5029200"/>
          <p14:tracePt t="20891" x="2241550" y="5003800"/>
          <p14:tracePt t="20907" x="2254250" y="4965700"/>
          <p14:tracePt t="20926" x="2292350" y="4902200"/>
          <p14:tracePt t="20940" x="2324100" y="4883150"/>
          <p14:tracePt t="20943" x="2336800" y="4876800"/>
          <p14:tracePt t="20956" x="2362200" y="4851400"/>
          <p14:tracePt t="20973" x="2381250" y="4832350"/>
          <p14:tracePt t="20990" x="2400300" y="4806950"/>
          <p14:tracePt t="21006" x="2419350" y="4781550"/>
          <p14:tracePt t="21023" x="2432050" y="4749800"/>
          <p14:tracePt t="21039" x="2444750" y="4730750"/>
          <p14:tracePt t="21056" x="2457450" y="4711700"/>
          <p14:tracePt t="21073" x="2476500" y="4692650"/>
          <p14:tracePt t="21090" x="2482850" y="4667250"/>
          <p14:tracePt t="21106" x="2482850" y="4654550"/>
          <p14:tracePt t="21123" x="2482850" y="4622800"/>
          <p14:tracePt t="21139" x="2482850" y="4591050"/>
          <p14:tracePt t="21156" x="2482850" y="4572000"/>
          <p14:tracePt t="21173" x="2476500" y="4540250"/>
          <p14:tracePt t="21189" x="2463800" y="4521200"/>
          <p14:tracePt t="21206" x="2457450" y="4502150"/>
          <p14:tracePt t="21223" x="2451100" y="4483100"/>
          <p14:tracePt t="21240" x="2419350" y="4451350"/>
          <p14:tracePt t="21256" x="2387600" y="4432300"/>
          <p14:tracePt t="21273" x="2355850" y="4413250"/>
          <p14:tracePt t="21289" x="2317750" y="4406900"/>
          <p14:tracePt t="21306" x="2273300" y="4394200"/>
          <p14:tracePt t="21323" x="2241550" y="4394200"/>
          <p14:tracePt t="21339" x="2209800" y="4400550"/>
          <p14:tracePt t="21356" x="2178050" y="4425950"/>
          <p14:tracePt t="21373" x="2133600" y="4451350"/>
          <p14:tracePt t="21389" x="2108200" y="4476750"/>
          <p14:tracePt t="21406" x="2082800" y="4514850"/>
          <p14:tracePt t="21423" x="2063750" y="4565650"/>
          <p14:tracePt t="21440" x="2051050" y="4616450"/>
          <p14:tracePt t="21456" x="2044700" y="4654550"/>
          <p14:tracePt t="21473" x="2044700" y="4686300"/>
          <p14:tracePt t="21490" x="2044700" y="4724400"/>
          <p14:tracePt t="21506" x="2057400" y="4749800"/>
          <p14:tracePt t="21523" x="2076450" y="4781550"/>
          <p14:tracePt t="21539" x="2095500" y="4819650"/>
          <p14:tracePt t="21556" x="2120900" y="4864100"/>
          <p14:tracePt t="21573" x="2139950" y="4883150"/>
          <p14:tracePt t="21589" x="2152650" y="4902200"/>
          <p14:tracePt t="21606" x="2171700" y="4902200"/>
          <p14:tracePt t="21623" x="2197100" y="4908550"/>
          <p14:tracePt t="21639" x="2247900" y="4908550"/>
          <p14:tracePt t="21656" x="2317750" y="4908550"/>
          <p14:tracePt t="21673" x="2381250" y="4908550"/>
          <p14:tracePt t="21689" x="2432050" y="4908550"/>
          <p14:tracePt t="21706" x="2463800" y="4908550"/>
          <p14:tracePt t="21723" x="2495550" y="4908550"/>
          <p14:tracePt t="21739" x="2501900" y="4902200"/>
          <p14:tracePt t="21756" x="2520950" y="4895850"/>
          <p14:tracePt t="21773" x="2533650" y="4889500"/>
          <p14:tracePt t="21790" x="2546350" y="4870450"/>
          <p14:tracePt t="21806" x="2559050" y="4851400"/>
          <p14:tracePt t="21823" x="2559050" y="4845050"/>
          <p14:tracePt t="22799" x="2559050" y="4838700"/>
          <p14:tracePt t="22819" x="2559050" y="4832350"/>
          <p14:tracePt t="22826" x="2559050" y="4826000"/>
          <p14:tracePt t="22839" x="2559050" y="4819650"/>
          <p14:tracePt t="22856" x="2559050" y="4813300"/>
          <p14:tracePt t="22873" x="2559050" y="4800600"/>
          <p14:tracePt t="22889" x="2552700" y="4800600"/>
          <p14:tracePt t="22906" x="2552700" y="4794250"/>
          <p14:tracePt t="23008" x="2552700" y="4787900"/>
          <p14:tracePt t="23044" x="2546350" y="4787900"/>
          <p14:tracePt t="23179" x="2540000" y="4787900"/>
          <p14:tracePt t="23218" x="2540000" y="4781550"/>
          <p14:tracePt t="23242" x="2533650" y="4781550"/>
          <p14:tracePt t="23270" x="2527300" y="4781550"/>
          <p14:tracePt t="23280" x="2520950" y="4781550"/>
          <p14:tracePt t="23291" x="2514600" y="4781550"/>
          <p14:tracePt t="23309" x="2508250" y="4781550"/>
          <p14:tracePt t="23330" x="2501900" y="4781550"/>
          <p14:tracePt t="23370" x="2501900" y="4775200"/>
          <p14:tracePt t="23372" x="2495550" y="4775200"/>
          <p14:tracePt t="23389" x="2489200" y="4768850"/>
          <p14:tracePt t="23406" x="2482850" y="4768850"/>
          <p14:tracePt t="23456" x="2476500" y="4768850"/>
          <p14:tracePt t="23722" x="2476500" y="4762500"/>
          <p14:tracePt t="23741" x="2476500" y="4756150"/>
          <p14:tracePt t="23745" x="2476500" y="4743450"/>
          <p14:tracePt t="23756" x="2476500" y="4724400"/>
          <p14:tracePt t="23773" x="2476500" y="4711700"/>
          <p14:tracePt t="23789" x="2476500" y="4692650"/>
          <p14:tracePt t="23806" x="2476500" y="4686300"/>
          <p14:tracePt t="23823" x="2476500" y="4679950"/>
          <p14:tracePt t="23889" x="2476500" y="4673600"/>
          <p14:tracePt t="23906" x="2482850" y="4673600"/>
          <p14:tracePt t="23923" x="2482850" y="4660900"/>
          <p14:tracePt t="23956" x="2482850" y="4648200"/>
          <p14:tracePt t="23973" x="2482850" y="4641850"/>
          <p14:tracePt t="24366" x="2482850" y="4635500"/>
          <p14:tracePt t="24370" x="2482850" y="4629150"/>
          <p14:tracePt t="24373" x="2482850" y="4622800"/>
          <p14:tracePt t="24389" x="2482850" y="4616450"/>
          <p14:tracePt t="24406" x="2482850" y="4603750"/>
          <p14:tracePt t="24423" x="2482850" y="4591050"/>
          <p14:tracePt t="24439" x="2482850" y="4584700"/>
          <p14:tracePt t="24456" x="2489200" y="4578350"/>
          <p14:tracePt t="24473" x="2489200" y="4572000"/>
          <p14:tracePt t="24489" x="2489200" y="4565650"/>
          <p14:tracePt t="24506" x="2489200" y="4546600"/>
          <p14:tracePt t="24523" x="2489200" y="4533900"/>
          <p14:tracePt t="24539" x="2489200" y="4508500"/>
          <p14:tracePt t="24556" x="2489200" y="4483100"/>
          <p14:tracePt t="24573" x="2489200" y="4445000"/>
          <p14:tracePt t="24589" x="2482850" y="4413250"/>
          <p14:tracePt t="24606" x="2482850" y="4387850"/>
          <p14:tracePt t="24623" x="2482850" y="4362450"/>
          <p14:tracePt t="24639" x="2482850" y="4337050"/>
          <p14:tracePt t="24656" x="2482850" y="4311650"/>
          <p14:tracePt t="24673" x="2476500" y="4267200"/>
          <p14:tracePt t="24689" x="2463800" y="4229100"/>
          <p14:tracePt t="24706" x="2463800" y="4191000"/>
          <p14:tracePt t="24723" x="2457450" y="4152900"/>
          <p14:tracePt t="24739" x="2457450" y="4102100"/>
          <p14:tracePt t="24756" x="2451100" y="4044950"/>
          <p14:tracePt t="24773" x="2444750" y="4006850"/>
          <p14:tracePt t="24789" x="2432050" y="3956050"/>
          <p14:tracePt t="24806" x="2432050" y="3898900"/>
          <p14:tracePt t="24823" x="2419350" y="3873500"/>
          <p14:tracePt t="24839" x="2406650" y="3835400"/>
          <p14:tracePt t="24856" x="2393950" y="3797300"/>
          <p14:tracePt t="24873" x="2387600" y="3759200"/>
          <p14:tracePt t="24889" x="2381250" y="3727450"/>
          <p14:tracePt t="24906" x="2374900" y="3689350"/>
          <p14:tracePt t="24923" x="2368550" y="3638550"/>
          <p14:tracePt t="24939" x="2362200" y="3587750"/>
          <p14:tracePt t="24956" x="2355850" y="3543300"/>
          <p14:tracePt t="24973" x="2349500" y="3517900"/>
          <p14:tracePt t="24989" x="2343150" y="3492500"/>
          <p14:tracePt t="25006" x="2343150" y="3473450"/>
          <p14:tracePt t="25023" x="2336800" y="3473450"/>
          <p14:tracePt t="25039" x="2336800" y="3467100"/>
          <p14:tracePt t="25056" x="2336800" y="3460750"/>
          <p14:tracePt t="25233" x="2330450" y="3460750"/>
          <p14:tracePt t="25242" x="2330450" y="3467100"/>
          <p14:tracePt t="25257" x="2317750" y="3498850"/>
          <p14:tracePt t="25274" x="2305050" y="3517900"/>
          <p14:tracePt t="25291" x="2286000" y="3549650"/>
          <p14:tracePt t="25306" x="2279650" y="3581400"/>
          <p14:tracePt t="25323" x="2260600" y="3625850"/>
          <p14:tracePt t="25339" x="2235200" y="3651250"/>
          <p14:tracePt t="25356" x="2222500" y="3676650"/>
          <p14:tracePt t="25373" x="2203450" y="3695700"/>
          <p14:tracePt t="25389" x="2184400" y="3721100"/>
          <p14:tracePt t="25406" x="2159000" y="3752850"/>
          <p14:tracePt t="25423" x="2120900" y="3778250"/>
          <p14:tracePt t="25439" x="2089150" y="3797300"/>
          <p14:tracePt t="25456" x="2044700" y="3822700"/>
          <p14:tracePt t="25473" x="2019300" y="3867150"/>
          <p14:tracePt t="25489" x="1993900" y="3892550"/>
          <p14:tracePt t="25506" x="1981200" y="3924300"/>
          <p14:tracePt t="25523" x="1962150" y="3949700"/>
          <p14:tracePt t="25539" x="1936750" y="3981450"/>
          <p14:tracePt t="25556" x="1917700" y="4006850"/>
          <p14:tracePt t="25573" x="1892300" y="4038600"/>
          <p14:tracePt t="25590" x="1873250" y="4070350"/>
          <p14:tracePt t="25606" x="1847850" y="4102100"/>
          <p14:tracePt t="25623" x="1822450" y="4140200"/>
          <p14:tracePt t="25639" x="1797050" y="4171950"/>
          <p14:tracePt t="25656" x="1778000" y="4203700"/>
          <p14:tracePt t="25673" x="1752600" y="4241800"/>
          <p14:tracePt t="25689" x="1727200" y="4273550"/>
          <p14:tracePt t="25706" x="1708150" y="4311650"/>
          <p14:tracePt t="25723" x="1676400" y="4362450"/>
          <p14:tracePt t="25739" x="1651000" y="4400550"/>
          <p14:tracePt t="25756" x="1631950" y="4438650"/>
          <p14:tracePt t="25773" x="1612900" y="4476750"/>
          <p14:tracePt t="25789" x="1593850" y="4489450"/>
          <p14:tracePt t="25806" x="1581150" y="4508500"/>
          <p14:tracePt t="25823" x="1574800" y="4521200"/>
          <p14:tracePt t="25839" x="1562100" y="4527550"/>
          <p14:tracePt t="25856" x="1562100" y="4533900"/>
          <p14:tracePt t="25873" x="1555750" y="4540250"/>
          <p14:tracePt t="25906" x="1555750" y="4546600"/>
          <p14:tracePt t="25923" x="1549400" y="4546600"/>
          <p14:tracePt t="25939" x="1549400" y="4552950"/>
          <p14:tracePt t="25956" x="1549400" y="4559300"/>
          <p14:tracePt t="25973" x="1536700" y="4559300"/>
          <p14:tracePt t="25989" x="1530350" y="4565650"/>
          <p14:tracePt t="26006" x="1524000" y="4572000"/>
          <p14:tracePt t="26039" x="1524000" y="4578350"/>
          <p14:tracePt t="26056" x="1517650" y="4584700"/>
          <p14:tracePt t="26073" x="1517650" y="4578350"/>
          <p14:tracePt t="26090" x="1511300" y="4584700"/>
          <p14:tracePt t="26106" x="1504950" y="4584700"/>
          <p14:tracePt t="26141" x="1504950" y="4591050"/>
          <p14:tracePt t="26156" x="1498600" y="4597400"/>
          <p14:tracePt t="26189" x="1492250" y="4597400"/>
          <p14:tracePt t="26206" x="1485900" y="4597400"/>
          <p14:tracePt t="26239" x="1485900" y="4603750"/>
          <p14:tracePt t="26256" x="1479550" y="4610100"/>
          <p14:tracePt t="26289" x="1473200" y="4610100"/>
          <p14:tracePt t="26306" x="1460500" y="4616450"/>
          <p14:tracePt t="26323" x="1454150" y="4629150"/>
          <p14:tracePt t="26488" x="1447800" y="4629150"/>
          <p14:tracePt t="26490" x="1447800" y="4635500"/>
          <p14:tracePt t="26511" x="1441450" y="4635500"/>
          <p14:tracePt t="26524" x="1441450" y="4641850"/>
          <p14:tracePt t="26539" x="1435100" y="4641850"/>
          <p14:tracePt t="26573" x="1435100" y="4648200"/>
          <p14:tracePt t="26589" x="1428750" y="4648200"/>
          <p14:tracePt t="26749" x="1422400" y="4648200"/>
          <p14:tracePt t="26765" x="1416050" y="4648200"/>
          <p14:tracePt t="26782" x="1409700" y="4648200"/>
          <p14:tracePt t="26786" x="1403350" y="4648200"/>
          <p14:tracePt t="26803" x="1397000" y="4648200"/>
          <p14:tracePt t="26833" x="1397000" y="4641850"/>
          <p14:tracePt t="26843" x="1390650" y="4641850"/>
          <p14:tracePt t="26881" x="1384300" y="4641850"/>
          <p14:tracePt t="26891" x="1377950" y="4641850"/>
          <p14:tracePt t="26926" x="1377950" y="4648200"/>
          <p14:tracePt t="26929" x="1371600" y="4648200"/>
          <p14:tracePt t="26948" x="1371600" y="4654550"/>
          <p14:tracePt t="26975" x="1365250" y="4654550"/>
          <p14:tracePt t="27102" x="1358900" y="4654550"/>
          <p14:tracePt t="27203" x="1352550" y="4654550"/>
          <p14:tracePt t="27208" x="1352550" y="4660900"/>
          <p14:tracePt t="27223" x="1346200" y="4660900"/>
          <p14:tracePt t="27240" x="1339850" y="4660900"/>
          <p14:tracePt t="27273" x="1327150" y="4667250"/>
          <p14:tracePt t="27290" x="1314450" y="4667250"/>
          <p14:tracePt t="27306" x="1301750" y="4673600"/>
          <p14:tracePt t="27323" x="1289050" y="4686300"/>
          <p14:tracePt t="27339" x="1276350" y="4686300"/>
          <p14:tracePt t="27356" x="1263650" y="4699000"/>
          <p14:tracePt t="27373" x="1244600" y="4711700"/>
          <p14:tracePt t="27390" x="1219200" y="4724400"/>
          <p14:tracePt t="27406" x="1193800" y="4743450"/>
          <p14:tracePt t="27423" x="1168400" y="4762500"/>
          <p14:tracePt t="27439" x="1136650" y="4781550"/>
          <p14:tracePt t="27456" x="1111250" y="4794250"/>
          <p14:tracePt t="27473" x="1098550" y="4813300"/>
          <p14:tracePt t="27489" x="1079500" y="4826000"/>
          <p14:tracePt t="27506" x="1054100" y="4851400"/>
          <p14:tracePt t="27523" x="1041400" y="4876800"/>
          <p14:tracePt t="27539" x="1028700" y="4902200"/>
          <p14:tracePt t="27556" x="1016000" y="4933950"/>
          <p14:tracePt t="27573" x="996950" y="4972050"/>
          <p14:tracePt t="27589" x="984250" y="5016500"/>
          <p14:tracePt t="27606" x="984250" y="5067300"/>
          <p14:tracePt t="27623" x="984250" y="5118100"/>
          <p14:tracePt t="27639" x="984250" y="5162550"/>
          <p14:tracePt t="27656" x="984250" y="5187950"/>
          <p14:tracePt t="27673" x="990600" y="5226050"/>
          <p14:tracePt t="27689" x="1016000" y="5270500"/>
          <p14:tracePt t="27706" x="1054100" y="5327650"/>
          <p14:tracePt t="27723" x="1098550" y="5378450"/>
          <p14:tracePt t="27739" x="1149350" y="5410200"/>
          <p14:tracePt t="27756" x="1193800" y="5448300"/>
          <p14:tracePt t="27773" x="1289050" y="5473700"/>
          <p14:tracePt t="27789" x="1403350" y="5511800"/>
          <p14:tracePt t="27806" x="1549400" y="5543550"/>
          <p14:tracePt t="27823" x="1670050" y="5556250"/>
          <p14:tracePt t="27839" x="1797050" y="5556250"/>
          <p14:tracePt t="27840" x="1803400" y="5556250"/>
          <p14:tracePt t="27856" x="1917700" y="5562600"/>
          <p14:tracePt t="27873" x="2032000" y="5562600"/>
          <p14:tracePt t="27889" x="2146300" y="5556250"/>
          <p14:tracePt t="27906" x="2247900" y="5549900"/>
          <p14:tracePt t="27923" x="2349500" y="5524500"/>
          <p14:tracePt t="27939" x="2438400" y="5486400"/>
          <p14:tracePt t="27956" x="2527300" y="5416550"/>
          <p14:tracePt t="27973" x="2628900" y="5353050"/>
          <p14:tracePt t="27989" x="2743200" y="5276850"/>
          <p14:tracePt t="28006" x="2844800" y="5213350"/>
          <p14:tracePt t="28023" x="2940050" y="5156200"/>
          <p14:tracePt t="28039" x="3028950" y="5086350"/>
          <p14:tracePt t="28056" x="3111500" y="4965700"/>
          <p14:tracePt t="28073" x="3175000" y="4813300"/>
          <p14:tracePt t="28089" x="3219450" y="4667250"/>
          <p14:tracePt t="28106" x="3251200" y="4533900"/>
          <p14:tracePt t="28123" x="3282950" y="4413250"/>
          <p14:tracePt t="28139" x="3295650" y="4305300"/>
          <p14:tracePt t="28156" x="3295650" y="4203700"/>
          <p14:tracePt t="28173" x="3276600" y="4089400"/>
          <p14:tracePt t="28189" x="3251200" y="3981450"/>
          <p14:tracePt t="28206" x="3206750" y="3886200"/>
          <p14:tracePt t="28223" x="3162300" y="3797300"/>
          <p14:tracePt t="28239" x="3098800" y="3702050"/>
          <p14:tracePt t="28256" x="3022600" y="3587750"/>
          <p14:tracePt t="28273" x="2927350" y="3486150"/>
          <p14:tracePt t="28289" x="2825750" y="3390900"/>
          <p14:tracePt t="28306" x="2730500" y="3295650"/>
          <p14:tracePt t="28323" x="2622550" y="3213100"/>
          <p14:tracePt t="28339" x="2470150" y="3149600"/>
          <p14:tracePt t="28356" x="2336800" y="3098800"/>
          <p14:tracePt t="28373" x="2254250" y="3079750"/>
          <p14:tracePt t="28389" x="2171700" y="3073400"/>
          <p14:tracePt t="28406" x="2108200" y="3073400"/>
          <p14:tracePt t="28423" x="2051050" y="3073400"/>
          <p14:tracePt t="28439" x="1993900" y="3086100"/>
          <p14:tracePt t="28456" x="1949450" y="3111500"/>
          <p14:tracePt t="28473" x="1892300" y="3149600"/>
          <p14:tracePt t="28491" x="1841500" y="3194050"/>
          <p14:tracePt t="28506" x="1809750" y="3263900"/>
          <p14:tracePt t="28523" x="1771650" y="3359150"/>
          <p14:tracePt t="28540" x="1739900" y="3467100"/>
          <p14:tracePt t="28556" x="1708150" y="3562350"/>
          <p14:tracePt t="28573" x="1695450" y="3632200"/>
          <p14:tracePt t="28573" x="1695450" y="3638550"/>
          <p14:tracePt t="28590" x="1695450" y="3695700"/>
          <p14:tracePt t="28606" x="1695450" y="3778250"/>
          <p14:tracePt t="28623" x="1714500" y="3867150"/>
          <p14:tracePt t="28639" x="1727200" y="3962400"/>
          <p14:tracePt t="28656" x="1739900" y="4070350"/>
          <p14:tracePt t="28673" x="1758950" y="4191000"/>
          <p14:tracePt t="28689" x="1784350" y="4305300"/>
          <p14:tracePt t="28706" x="1803400" y="4406900"/>
          <p14:tracePt t="28723" x="1822450" y="4495800"/>
          <p14:tracePt t="28739" x="1847850" y="4565650"/>
          <p14:tracePt t="28756" x="1866900" y="4629150"/>
          <p14:tracePt t="28773" x="1905000" y="4699000"/>
          <p14:tracePt t="28789" x="1943100" y="4781550"/>
          <p14:tracePt t="28806" x="1974850" y="4845050"/>
          <p14:tracePt t="28823" x="1993900" y="4895850"/>
          <p14:tracePt t="28839" x="2019300" y="4933950"/>
          <p14:tracePt t="28856" x="2044700" y="4991100"/>
          <p14:tracePt t="28873" x="2082800" y="5041900"/>
          <p14:tracePt t="28889" x="2133600" y="5092700"/>
          <p14:tracePt t="28906" x="2184400" y="5111750"/>
          <p14:tracePt t="28923" x="2216150" y="5124450"/>
          <p14:tracePt t="28939" x="2235200" y="5137150"/>
          <p14:tracePt t="28956" x="2260600" y="5149850"/>
          <p14:tracePt t="28973" x="2273300" y="5162550"/>
          <p14:tracePt t="28989" x="2292350" y="5168900"/>
          <p14:tracePt t="29006" x="2298700" y="5175250"/>
          <p14:tracePt t="29094" x="2305050" y="5175250"/>
          <p14:tracePt t="29259" x="2311400" y="5181600"/>
          <p14:tracePt t="29262" x="2317750" y="5181600"/>
          <p14:tracePt t="29273" x="2324100" y="5194300"/>
          <p14:tracePt t="29289" x="2349500" y="5207000"/>
          <p14:tracePt t="29306" x="2387600" y="5232400"/>
          <p14:tracePt t="29323" x="2451100" y="5257800"/>
          <p14:tracePt t="29339" x="2520950" y="5276850"/>
          <p14:tracePt t="29356" x="2571750" y="5289550"/>
          <p14:tracePt t="29373" x="2597150" y="5289550"/>
          <p14:tracePt t="29389" x="2609850" y="5289550"/>
          <p14:tracePt t="29406" x="2628900" y="5289550"/>
          <p14:tracePt t="29423" x="2641600" y="5289550"/>
          <p14:tracePt t="29439" x="2654300" y="5283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76634" y="3107673"/>
            <a:ext cx="2590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  <a:latin typeface="Arial"/>
                <a:ea typeface="ヒラギノ角ゴ Pro W3" pitchFamily="75" charset="-128"/>
                <a:cs typeface="Arial"/>
              </a:rPr>
              <a:t>Thank you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5" name="Group 14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ight Triangle 21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D4CC16-56FE-0A4A-AC29-9037B3F56476}"/>
              </a:ext>
            </a:extLst>
          </p:cNvPr>
          <p:cNvSpPr/>
          <p:nvPr/>
        </p:nvSpPr>
        <p:spPr>
          <a:xfrm>
            <a:off x="436755" y="94056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Questions?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729D58-C4E3-424F-8D22-3839DF99B56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Ses 6">
            <a:hlinkClick r:id="" action="ppaction://media"/>
            <a:extLst>
              <a:ext uri="{FF2B5EF4-FFF2-40B4-BE49-F238E27FC236}">
                <a16:creationId xmlns:a16="http://schemas.microsoft.com/office/drawing/2014/main" id="{DB896F96-2863-4235-850A-3AEBED262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62"/>
    </mc:Choice>
    <mc:Fallback xmlns="">
      <p:transition advTm="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54C1B-9492-6A4F-923B-3334C370E19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36DC7-9B6C-1141-BE4F-3B4A686199B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CB980-F37F-1046-8A89-752D190F99A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AB583F-E6E1-E841-96F9-4807E9D7955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5" name="Isosceles Triangle 29">
                <a:extLst>
                  <a:ext uri="{FF2B5EF4-FFF2-40B4-BE49-F238E27FC236}">
                    <a16:creationId xmlns:a16="http://schemas.microsoft.com/office/drawing/2014/main" id="{9EA10E04-01A6-6047-B274-BC987F0AAAE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D75662B3-0EAC-A944-9B31-13B1E336981F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3D44A47-DA8D-CC43-A30E-C514A099553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34405-5C29-F044-BA0E-EE4F34C2B08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FEB3D7C-D007-E048-AB89-8ED29353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id="{4B374217-F6C9-BB43-9057-748C3525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125134"/>
            <a:ext cx="9512300" cy="429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02870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dirty="0">
                <a:cs typeface="Arial"/>
              </a:rPr>
              <a:t>The initial production from tight-oil formations       due to depletion of fracture network	</a:t>
            </a:r>
          </a:p>
          <a:p>
            <a:pPr marL="102870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dirty="0">
                <a:cs typeface="Arial"/>
              </a:rPr>
              <a:t>Production slows down       most of the oil is left in the matrix system </a:t>
            </a:r>
          </a:p>
          <a:p>
            <a:pPr marL="102870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dirty="0">
                <a:cs typeface="Arial"/>
              </a:rPr>
              <a:t>Understanding fluid retention mechanisms	 Design more efficient EOR techniques</a:t>
            </a:r>
            <a:endParaRPr lang="en-US" sz="2050" dirty="0">
              <a:latin typeface="Arial"/>
              <a:cs typeface="Arial"/>
            </a:endParaRPr>
          </a:p>
          <a:p>
            <a:pPr marL="102870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dirty="0">
                <a:latin typeface="Arial"/>
                <a:cs typeface="Arial"/>
              </a:rPr>
              <a:t>Field and experimental evidence: Heavier HCs are filtered &amp; retained in porous matrix - molecular sieving and adsorption</a:t>
            </a:r>
          </a:p>
          <a:p>
            <a:pPr marL="102870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dirty="0">
                <a:latin typeface="Arial"/>
                <a:cs typeface="Arial"/>
              </a:rPr>
              <a:t>Flow cannot be appropriately modeled with advective transport only; hindrance transport needs to be incorporated	  		</a:t>
            </a:r>
            <a:endParaRPr lang="en-US" sz="2050" dirty="0"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B69D0A-1DAF-2A4F-A1B5-67145A3ECD57}"/>
              </a:ext>
            </a:extLst>
          </p:cNvPr>
          <p:cNvSpPr/>
          <p:nvPr/>
        </p:nvSpPr>
        <p:spPr>
          <a:xfrm>
            <a:off x="436755" y="94056"/>
            <a:ext cx="184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827FE1C4-4ACD-9A4F-9294-1DCD17C6F01F}"/>
              </a:ext>
            </a:extLst>
          </p:cNvPr>
          <p:cNvSpPr/>
          <p:nvPr/>
        </p:nvSpPr>
        <p:spPr bwMode="auto">
          <a:xfrm flipV="1">
            <a:off x="6096000" y="1371600"/>
            <a:ext cx="3048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A8F1BDE2-CE75-A946-83D4-E946EAA3D233}"/>
              </a:ext>
            </a:extLst>
          </p:cNvPr>
          <p:cNvSpPr/>
          <p:nvPr/>
        </p:nvSpPr>
        <p:spPr bwMode="auto">
          <a:xfrm flipV="1">
            <a:off x="5791200" y="2775704"/>
            <a:ext cx="3048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F6FEA48-526E-4E4E-A272-9FECD45955FE}"/>
              </a:ext>
            </a:extLst>
          </p:cNvPr>
          <p:cNvSpPr/>
          <p:nvPr/>
        </p:nvSpPr>
        <p:spPr bwMode="auto">
          <a:xfrm flipV="1">
            <a:off x="3581400" y="2286000"/>
            <a:ext cx="3048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73A30B-4B1C-E34F-ABD0-5A13A9AE8842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0" name="Ses 9">
            <a:hlinkClick r:id="" action="ppaction://media"/>
            <a:extLst>
              <a:ext uri="{FF2B5EF4-FFF2-40B4-BE49-F238E27FC236}">
                <a16:creationId xmlns:a16="http://schemas.microsoft.com/office/drawing/2014/main" id="{F592607E-DF24-4556-B528-07895C80E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708"/>
    </mc:Choice>
    <mc:Fallback xmlns="">
      <p:transition advTm="5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54C1B-9492-6A4F-923B-3334C370E19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36DC7-9B6C-1141-BE4F-3B4A686199B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CB980-F37F-1046-8A89-752D190F99A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AB583F-E6E1-E841-96F9-4807E9D7955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5" name="Isosceles Triangle 29">
                <a:extLst>
                  <a:ext uri="{FF2B5EF4-FFF2-40B4-BE49-F238E27FC236}">
                    <a16:creationId xmlns:a16="http://schemas.microsoft.com/office/drawing/2014/main" id="{9EA10E04-01A6-6047-B274-BC987F0AAAE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D75662B3-0EAC-A944-9B31-13B1E336981F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3D44A47-DA8D-CC43-A30E-C514A099553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34405-5C29-F044-BA0E-EE4F34C2B08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FEB3D7C-D007-E048-AB89-8ED29353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B69D0A-1DAF-2A4F-A1B5-67145A3ECD57}"/>
              </a:ext>
            </a:extLst>
          </p:cNvPr>
          <p:cNvSpPr/>
          <p:nvPr/>
        </p:nvSpPr>
        <p:spPr>
          <a:xfrm>
            <a:off x="436755" y="94056"/>
            <a:ext cx="184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67B88AE3-B950-7C49-A4DA-5512361F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967614"/>
            <a:ext cx="9229888" cy="453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028700" lvl="1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latin typeface="Arial"/>
                <a:cs typeface="Arial"/>
              </a:rPr>
              <a:t>Ziming Zhu: Niobrara sample can sieve hydrocarbons</a:t>
            </a:r>
          </a:p>
          <a:p>
            <a:pPr lvl="1" indent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latin typeface="Arial"/>
                <a:cs typeface="Arial"/>
              </a:rPr>
              <a:t>		            allows the lighter components flow</a:t>
            </a:r>
          </a:p>
          <a:p>
            <a:pPr lvl="1" indent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latin typeface="Arial"/>
                <a:cs typeface="Arial"/>
              </a:rPr>
              <a:t>		            hinder the transport of heavier components</a:t>
            </a:r>
          </a:p>
          <a:p>
            <a:pPr marL="1028700" lvl="1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latin typeface="Arial"/>
                <a:cs typeface="Arial"/>
              </a:rPr>
              <a:t>The impact of hindrance on production depends on the composition of hydrocarbons, pores surface chemistry, and the pores &amp; pore-throat sizes.</a:t>
            </a:r>
          </a:p>
          <a:p>
            <a:pPr marL="1028700"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Arial"/>
                <a:cs typeface="Arial"/>
              </a:rPr>
              <a:t>Experimental observations indicate that CO</a:t>
            </a:r>
            <a:r>
              <a:rPr lang="en-US" sz="1900" baseline="-25000" dirty="0">
                <a:latin typeface="Arial"/>
                <a:cs typeface="Arial"/>
              </a:rPr>
              <a:t>2</a:t>
            </a:r>
            <a:r>
              <a:rPr lang="en-US" sz="1900" dirty="0">
                <a:latin typeface="Arial"/>
                <a:cs typeface="Arial"/>
              </a:rPr>
              <a:t> injection provides a means of reducing the hinderance effects and mobilizing heavier hydrocarbons into the oil stream.</a:t>
            </a:r>
          </a:p>
          <a:p>
            <a:pPr marL="1028700" lvl="1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latin typeface="Arial"/>
                <a:cs typeface="Arial"/>
              </a:rPr>
              <a:t>Composition of reservoir oil and produced oil change as production continues &amp; the effect of hindrance becomes noticeable at later times.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0DDFF4-30D3-4943-80CB-93FE10A43B6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9" name="Ses 8">
            <a:hlinkClick r:id="" action="ppaction://media"/>
            <a:extLst>
              <a:ext uri="{FF2B5EF4-FFF2-40B4-BE49-F238E27FC236}">
                <a16:creationId xmlns:a16="http://schemas.microsoft.com/office/drawing/2014/main" id="{F3E17B7E-35B1-4DFC-BD4F-B5F70F212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409"/>
    </mc:Choice>
    <mc:Fallback xmlns="">
      <p:transition advTm="5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54C1B-9492-6A4F-923B-3334C370E19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36DC7-9B6C-1141-BE4F-3B4A686199B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CB980-F37F-1046-8A89-752D190F99A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AB583F-E6E1-E841-96F9-4807E9D7955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5" name="Isosceles Triangle 29">
                <a:extLst>
                  <a:ext uri="{FF2B5EF4-FFF2-40B4-BE49-F238E27FC236}">
                    <a16:creationId xmlns:a16="http://schemas.microsoft.com/office/drawing/2014/main" id="{9EA10E04-01A6-6047-B274-BC987F0AAAE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D75662B3-0EAC-A944-9B31-13B1E336981F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3D44A47-DA8D-CC43-A30E-C514A099553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34405-5C29-F044-BA0E-EE4F34C2B08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FEB3D7C-D007-E048-AB89-8ED29353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B69D0A-1DAF-2A4F-A1B5-67145A3ECD57}"/>
              </a:ext>
            </a:extLst>
          </p:cNvPr>
          <p:cNvSpPr/>
          <p:nvPr/>
        </p:nvSpPr>
        <p:spPr>
          <a:xfrm>
            <a:off x="436755" y="94056"/>
            <a:ext cx="184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Summary</a:t>
            </a: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4F75B453-1432-0E41-967B-70A4433B8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55" y="918374"/>
            <a:ext cx="7639050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50" b="1" dirty="0"/>
              <a:t>Hindered Transport Theory</a:t>
            </a:r>
            <a:endParaRPr lang="en-US" sz="1850" dirty="0"/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67B88AE3-B950-7C49-A4DA-5512361F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295400"/>
            <a:ext cx="9512300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02870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50" dirty="0">
                <a:latin typeface="Arial"/>
                <a:cs typeface="Arial"/>
              </a:rPr>
              <a:t>When the sizes of HC molecules become comparable to the sizes of the pores, some molecules might be sieved and molecular motion can be hindered (Han et al., 2007).</a:t>
            </a:r>
          </a:p>
          <a:p>
            <a:pPr marL="102870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50" dirty="0">
                <a:latin typeface="Arial"/>
                <a:cs typeface="Arial"/>
              </a:rPr>
              <a:t>Adsorption may also hinder transport by holding the liquid or gas molecules on the surface of the pores (Suzuki, M., 1990).</a:t>
            </a:r>
            <a:r>
              <a:rPr lang="en-US" sz="1700" dirty="0">
                <a:latin typeface="Arial"/>
                <a:cs typeface="Arial"/>
              </a:rPr>
              <a:t>		</a:t>
            </a:r>
            <a:endParaRPr lang="en-US" sz="1700" dirty="0"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1FE948-FEE3-DD43-823B-AF9E6E5E6383}"/>
              </a:ext>
            </a:extLst>
          </p:cNvPr>
          <p:cNvSpPr/>
          <p:nvPr/>
        </p:nvSpPr>
        <p:spPr>
          <a:xfrm>
            <a:off x="554301" y="2932108"/>
            <a:ext cx="8707245" cy="331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50" b="1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Components of Transport:</a:t>
            </a:r>
          </a:p>
          <a:p>
            <a:pPr algn="just"/>
            <a:endParaRPr lang="en-US" sz="600" b="1" dirty="0">
              <a:solidFill>
                <a:schemeClr val="bg1"/>
              </a:solidFill>
              <a:latin typeface="Arial"/>
              <a:ea typeface="ヒラギノ角ゴ Pro W3" pitchFamily="75" charset="-128"/>
              <a:cs typeface="Arial"/>
            </a:endParaRP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Advective (bulk) transport (larger pores, fractures, …)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Driven by pressure or concentration gradient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Darcy flow (normal diffusion)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Anomalous diffusion </a:t>
            </a:r>
          </a:p>
          <a:p>
            <a:pPr algn="just"/>
            <a:endParaRPr lang="en-US" sz="600" dirty="0">
              <a:solidFill>
                <a:schemeClr val="bg1"/>
              </a:solidFill>
              <a:latin typeface="Arial"/>
              <a:ea typeface="ヒラギノ角ゴ Pro W3" pitchFamily="75" charset="-128"/>
              <a:cs typeface="Arial"/>
            </a:endParaRP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Molecular Diffusion (nano- to micro-pores)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Driven by the thermal energy and concentration gradient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Single or multicomponent</a:t>
            </a:r>
          </a:p>
          <a:p>
            <a:pPr algn="just"/>
            <a:endParaRPr lang="en-US" sz="600" dirty="0">
              <a:solidFill>
                <a:schemeClr val="bg1"/>
              </a:solidFill>
              <a:latin typeface="Arial"/>
              <a:ea typeface="ヒラギノ角ゴ Pro W3" pitchFamily="75" charset="-128"/>
              <a:cs typeface="Arial"/>
            </a:endParaRP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Hindrance (nanopores and pore-throats) 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Due to adsorption and molecular sieving</a:t>
            </a:r>
          </a:p>
          <a:p>
            <a:pPr algn="just"/>
            <a:r>
              <a:rPr lang="en-US" sz="1750" dirty="0">
                <a:solidFill>
                  <a:schemeClr val="bg1"/>
                </a:solidFill>
                <a:latin typeface="Arial"/>
                <a:ea typeface="ヒラギノ角ゴ Pro W3" pitchFamily="75" charset="-128"/>
                <a:cs typeface="Arial"/>
              </a:rPr>
              <a:t>	Selective adsorption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0DDFF4-30D3-4943-80CB-93FE10A43B6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3414DB-2018-F44C-9606-D3E7449A6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57199" y="1051173"/>
            <a:ext cx="8229601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Propose a mechanistic model, which couples advective flow in microscale pores &amp; fractures with diffusion in nanoporous matrix, molecular sieving in pores and pore throats, and selective adsorption in matrix pore surfaces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The compositional hindered transport model is formulated in a trilinear flow setup for ease of demonstration and comparison with existing models.   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0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Scope of 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3E401C-6B31-0645-9F3E-441BAAD62B93}"/>
              </a:ext>
            </a:extLst>
          </p:cNvPr>
          <p:cNvGrpSpPr/>
          <p:nvPr/>
        </p:nvGrpSpPr>
        <p:grpSpPr>
          <a:xfrm>
            <a:off x="2250063" y="2752284"/>
            <a:ext cx="4270154" cy="3408316"/>
            <a:chOff x="2590800" y="3161637"/>
            <a:chExt cx="3889154" cy="2852192"/>
          </a:xfrm>
        </p:grpSpPr>
        <p:pic>
          <p:nvPicPr>
            <p:cNvPr id="18" name="Picture 17" descr="A close up of a device&#10;&#10;Description automatically generated">
              <a:extLst>
                <a:ext uri="{FF2B5EF4-FFF2-40B4-BE49-F238E27FC236}">
                  <a16:creationId xmlns:a16="http://schemas.microsoft.com/office/drawing/2014/main" id="{BA778735-A3E5-5345-A038-828220EB694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045" y="3161637"/>
              <a:ext cx="3815909" cy="28296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6EE1F-2BE9-304B-A4AA-A159FD8BDDA2}"/>
                </a:ext>
              </a:extLst>
            </p:cNvPr>
            <p:cNvSpPr txBox="1"/>
            <p:nvPr/>
          </p:nvSpPr>
          <p:spPr>
            <a:xfrm>
              <a:off x="2590800" y="5846416"/>
              <a:ext cx="993554" cy="167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/>
                <a:t>Ozkan et al., 2011</a:t>
              </a:r>
              <a:endParaRPr lang="en-US" sz="500" b="1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C032CB-DBA5-0A41-8C92-C4D8ECE41946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B0A9E8-EF6F-8149-A976-85F68030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708"/>
    </mc:Choice>
    <mc:Fallback xmlns="">
      <p:transition advTm="3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57199" y="1384892"/>
            <a:ext cx="4471828" cy="20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 sz="1700">
                <a:solidFill>
                  <a:srgbClr val="FFFFFF"/>
                </a:solidFill>
                <a:latin typeface="Arial"/>
                <a:ea typeface="ヒラギノ角ゴ Pro W3" pitchFamily="75" charset="-128"/>
                <a:cs typeface="Arial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r>
              <a:rPr lang="en-US" dirty="0"/>
              <a:t>Can be used as a quick EOR screening and assessment tool for fractured horizontal wells</a:t>
            </a:r>
          </a:p>
          <a:p>
            <a:r>
              <a:rPr lang="en-US" dirty="0"/>
              <a:t>Solves for 1D, hindered transport model for each flow region and couples them with pressure and flux continuity at the interfaces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0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Scope of 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3E401C-6B31-0645-9F3E-441BAAD62B93}"/>
              </a:ext>
            </a:extLst>
          </p:cNvPr>
          <p:cNvGrpSpPr/>
          <p:nvPr/>
        </p:nvGrpSpPr>
        <p:grpSpPr>
          <a:xfrm>
            <a:off x="4800600" y="1092201"/>
            <a:ext cx="4318000" cy="3651288"/>
            <a:chOff x="2590800" y="3161637"/>
            <a:chExt cx="3889154" cy="2840406"/>
          </a:xfrm>
        </p:grpSpPr>
        <p:pic>
          <p:nvPicPr>
            <p:cNvPr id="18" name="Picture 17" descr="A close up of a device&#10;&#10;Description automatically generated">
              <a:extLst>
                <a:ext uri="{FF2B5EF4-FFF2-40B4-BE49-F238E27FC236}">
                  <a16:creationId xmlns:a16="http://schemas.microsoft.com/office/drawing/2014/main" id="{BA778735-A3E5-5345-A038-828220EB694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045" y="3161637"/>
              <a:ext cx="3815909" cy="28296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CC70A5-10E1-4A4E-BCDC-8A16A004CE5A}"/>
                </a:ext>
              </a:extLst>
            </p:cNvPr>
            <p:cNvSpPr/>
            <p:nvPr/>
          </p:nvSpPr>
          <p:spPr bwMode="auto">
            <a:xfrm>
              <a:off x="3404798" y="4261727"/>
              <a:ext cx="949287" cy="656574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noFill/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8A058D-3779-FD4E-93EB-C82BACD6D84D}"/>
                </a:ext>
              </a:extLst>
            </p:cNvPr>
            <p:cNvSpPr/>
            <p:nvPr/>
          </p:nvSpPr>
          <p:spPr bwMode="auto">
            <a:xfrm>
              <a:off x="3437071" y="4927821"/>
              <a:ext cx="917015" cy="816553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noFill/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482EEA-6F67-7047-9D0D-CD00F390BA29}"/>
                </a:ext>
              </a:extLst>
            </p:cNvPr>
            <p:cNvSpPr/>
            <p:nvPr/>
          </p:nvSpPr>
          <p:spPr bwMode="auto">
            <a:xfrm>
              <a:off x="3276600" y="4927223"/>
              <a:ext cx="149787" cy="816553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noFill/>
                <a:effectLst/>
                <a:latin typeface="Arial" charset="0"/>
                <a:ea typeface="ヒラギノ角ゴ Pro W3" pitchFamily="8" charset="-12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6EE1F-2BE9-304B-A4AA-A159FD8BDDA2}"/>
                </a:ext>
              </a:extLst>
            </p:cNvPr>
            <p:cNvSpPr txBox="1"/>
            <p:nvPr/>
          </p:nvSpPr>
          <p:spPr>
            <a:xfrm>
              <a:off x="2590800" y="5846416"/>
              <a:ext cx="993554" cy="15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/>
                <a:t>Ozkan et al., 2011</a:t>
              </a:r>
              <a:endParaRPr lang="en-US" sz="500" b="1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C032CB-DBA5-0A41-8C92-C4D8ECE41946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61403560-A0C8-8444-B683-BC9FEEF93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55" y="990600"/>
            <a:ext cx="261124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/>
              <a:t>Trilinear Flow Model 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DEF69DD7-8320-C84A-B89C-3354406EB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4801850"/>
            <a:ext cx="86020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conventional EOR models focus on bulk flow mechanisms and bulk fluid properties. This may be acceptable for the fracture network &amp; larger pores. However, the forces retaining fluids in the nanoporous matrix pores are mostly on the molecular level.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Hindered transport modeling approach differs from conventional models by focusing on the effect of EOR on the fluids retained in matrix.</a:t>
            </a: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D9B689C1-D872-1740-B6A0-A2ADEF9E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4415879"/>
            <a:ext cx="199305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/>
              <a:t>Significance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322B261-3376-9648-A639-BB00AEACD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979"/>
    </mc:Choice>
    <mc:Fallback xmlns="">
      <p:transition advTm="10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B8D986AC-C2EC-5D40-BBB2-89A84BB0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6085" y="1229303"/>
            <a:ext cx="763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rgbClr val="FFFFFF"/>
                </a:solidFill>
                <a:latin typeface="Arial"/>
                <a:cs typeface="Arial"/>
              </a:rPr>
              <a:t>Single phase multicomponent 1-D continuity equation</a:t>
            </a:r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id="{F263CC96-192B-1846-948A-97483C35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1742794"/>
            <a:ext cx="27373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Matrix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/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𝑱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∅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  <a:blipFill>
                <a:blip r:embed="rId6"/>
                <a:stretch>
                  <a:fillRect b="-5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CE49E0B-6DFE-C446-94DA-D131418441D2}"/>
              </a:ext>
            </a:extLst>
          </p:cNvPr>
          <p:cNvGrpSpPr/>
          <p:nvPr/>
        </p:nvGrpSpPr>
        <p:grpSpPr>
          <a:xfrm>
            <a:off x="647900" y="2517108"/>
            <a:ext cx="1051348" cy="513340"/>
            <a:chOff x="647900" y="2429150"/>
            <a:chExt cx="1051348" cy="5133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03A49A-3E09-FC4D-A888-F9550426CE77}"/>
                </a:ext>
              </a:extLst>
            </p:cNvPr>
            <p:cNvGrpSpPr/>
            <p:nvPr/>
          </p:nvGrpSpPr>
          <p:grpSpPr>
            <a:xfrm>
              <a:off x="1042627" y="2429150"/>
              <a:ext cx="229870" cy="187725"/>
              <a:chOff x="0" y="0"/>
              <a:chExt cx="230114" cy="18772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BD0693E-1308-3E48-8BD9-D7F7264EE9B0}"/>
                  </a:ext>
                </a:extLst>
              </p:cNvPr>
              <p:cNvCxnSpPr/>
              <p:nvPr/>
            </p:nvCxnSpPr>
            <p:spPr>
              <a:xfrm>
                <a:off x="0" y="589"/>
                <a:ext cx="230114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Down Arrow 24">
                <a:extLst>
                  <a:ext uri="{FF2B5EF4-FFF2-40B4-BE49-F238E27FC236}">
                    <a16:creationId xmlns:a16="http://schemas.microsoft.com/office/drawing/2014/main" id="{98655305-1B9A-6D4D-AF89-4E3E0C77A8EE}"/>
                  </a:ext>
                </a:extLst>
              </p:cNvPr>
              <p:cNvSpPr/>
              <p:nvPr/>
            </p:nvSpPr>
            <p:spPr>
              <a:xfrm>
                <a:off x="85367" y="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E9ED9A-B8C8-1246-81FE-912860CC3A93}"/>
                </a:ext>
              </a:extLst>
            </p:cNvPr>
            <p:cNvSpPr txBox="1"/>
            <p:nvPr/>
          </p:nvSpPr>
          <p:spPr>
            <a:xfrm>
              <a:off x="647900" y="2573158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Diffusional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CE2C51-E1A0-4041-A946-429073AFEF04}"/>
              </a:ext>
            </a:extLst>
          </p:cNvPr>
          <p:cNvGrpSpPr/>
          <p:nvPr/>
        </p:nvGrpSpPr>
        <p:grpSpPr>
          <a:xfrm>
            <a:off x="1350696" y="2514600"/>
            <a:ext cx="1051348" cy="521958"/>
            <a:chOff x="775560" y="2429150"/>
            <a:chExt cx="1051348" cy="5219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50E212-FF6D-E844-988E-08E45E41D1FD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C35026-0679-F441-959D-2878A83698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Down Arrow 38">
                <a:extLst>
                  <a:ext uri="{FF2B5EF4-FFF2-40B4-BE49-F238E27FC236}">
                    <a16:creationId xmlns:a16="http://schemas.microsoft.com/office/drawing/2014/main" id="{55C11781-C439-3A4C-A924-CB5C4869AEA3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4C8AD4-E780-0C46-9036-2A359C210DC4}"/>
                </a:ext>
              </a:extLst>
            </p:cNvPr>
            <p:cNvSpPr txBox="1"/>
            <p:nvPr/>
          </p:nvSpPr>
          <p:spPr>
            <a:xfrm>
              <a:off x="775560" y="2581776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Advective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69E84A-61CE-3749-B2B6-88B9993DD225}"/>
              </a:ext>
            </a:extLst>
          </p:cNvPr>
          <p:cNvGrpSpPr/>
          <p:nvPr/>
        </p:nvGrpSpPr>
        <p:grpSpPr>
          <a:xfrm>
            <a:off x="2374085" y="2514600"/>
            <a:ext cx="1051348" cy="399575"/>
            <a:chOff x="817905" y="2429150"/>
            <a:chExt cx="1051348" cy="3995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40B750A-7B9F-BA43-B4F2-6E4EB93A9984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DF387A-BE1C-E741-8D77-3D4FA8753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Down Arrow 43">
                <a:extLst>
                  <a:ext uri="{FF2B5EF4-FFF2-40B4-BE49-F238E27FC236}">
                    <a16:creationId xmlns:a16="http://schemas.microsoft.com/office/drawing/2014/main" id="{0FF7DB5A-15A8-BF43-A69D-B3C12F41709D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7C9D56-CB4D-3F48-AC7F-80CCE2FA5927}"/>
                </a:ext>
              </a:extLst>
            </p:cNvPr>
            <p:cNvSpPr txBox="1"/>
            <p:nvPr/>
          </p:nvSpPr>
          <p:spPr>
            <a:xfrm>
              <a:off x="817905" y="259789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587539-B4E3-6E4A-960C-646164B4240D}"/>
              </a:ext>
            </a:extLst>
          </p:cNvPr>
          <p:cNvGrpSpPr/>
          <p:nvPr/>
        </p:nvGrpSpPr>
        <p:grpSpPr>
          <a:xfrm>
            <a:off x="4915089" y="2514668"/>
            <a:ext cx="1561911" cy="387965"/>
            <a:chOff x="1042627" y="2429740"/>
            <a:chExt cx="1561911" cy="38796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77E484-0558-5545-8301-347E35AB9CA3}"/>
                </a:ext>
              </a:extLst>
            </p:cNvPr>
            <p:cNvGrpSpPr/>
            <p:nvPr/>
          </p:nvGrpSpPr>
          <p:grpSpPr>
            <a:xfrm>
              <a:off x="1042627" y="2429740"/>
              <a:ext cx="1561911" cy="193256"/>
              <a:chOff x="0" y="590"/>
              <a:chExt cx="1563570" cy="193256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F3A1D27-71B1-FC46-8BF6-9E701C51D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563570" cy="302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2458E092-BF24-9947-B2B7-B5BDCB77EBE1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F3FDAF-60B0-3848-B46E-C73244DBC58F}"/>
                </a:ext>
              </a:extLst>
            </p:cNvPr>
            <p:cNvSpPr txBox="1"/>
            <p:nvPr/>
          </p:nvSpPr>
          <p:spPr>
            <a:xfrm>
              <a:off x="1320433" y="258687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Adsorption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F7606C-C438-3842-B9FC-604E8B296CAD}"/>
              </a:ext>
            </a:extLst>
          </p:cNvPr>
          <p:cNvGrpSpPr/>
          <p:nvPr/>
        </p:nvGrpSpPr>
        <p:grpSpPr>
          <a:xfrm>
            <a:off x="7233999" y="2525470"/>
            <a:ext cx="1561911" cy="388705"/>
            <a:chOff x="1042627" y="2429740"/>
            <a:chExt cx="1561911" cy="3887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6DE404-C4A1-5140-8DE2-8C09EA5F6D01}"/>
                </a:ext>
              </a:extLst>
            </p:cNvPr>
            <p:cNvGrpSpPr/>
            <p:nvPr/>
          </p:nvGrpSpPr>
          <p:grpSpPr>
            <a:xfrm>
              <a:off x="1042627" y="2429740"/>
              <a:ext cx="1561911" cy="193256"/>
              <a:chOff x="0" y="590"/>
              <a:chExt cx="1563570" cy="193256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5721BE-0254-3649-8B27-0F744FD2E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563570" cy="302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Down Arrow 53">
                <a:extLst>
                  <a:ext uri="{FF2B5EF4-FFF2-40B4-BE49-F238E27FC236}">
                    <a16:creationId xmlns:a16="http://schemas.microsoft.com/office/drawing/2014/main" id="{A37BC1ED-9A37-EB42-A62D-D9DAC8A820ED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820261-6629-AF49-891B-D8612E2080B0}"/>
                </a:ext>
              </a:extLst>
            </p:cNvPr>
            <p:cNvSpPr txBox="1"/>
            <p:nvPr/>
          </p:nvSpPr>
          <p:spPr>
            <a:xfrm>
              <a:off x="1335613" y="258761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Sieving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7FB7C5-66F2-884E-A705-6122AA7594D2}"/>
                  </a:ext>
                </a:extLst>
              </p:cNvPr>
              <p:cNvSpPr/>
              <p:nvPr/>
            </p:nvSpPr>
            <p:spPr>
              <a:xfrm>
                <a:off x="1883946" y="3352800"/>
                <a:ext cx="1869358" cy="328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14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7FB7C5-66F2-884E-A705-6122AA759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946" y="3352800"/>
                <a:ext cx="1869358" cy="328167"/>
              </a:xfrm>
              <a:prstGeom prst="rect">
                <a:avLst/>
              </a:prstGeom>
              <a:blipFill>
                <a:blip r:embed="rId7"/>
                <a:stretch>
                  <a:fillRect t="-42308" b="-10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 Box 28">
            <a:extLst>
              <a:ext uri="{FF2B5EF4-FFF2-40B4-BE49-F238E27FC236}">
                <a16:creationId xmlns:a16="http://schemas.microsoft.com/office/drawing/2014/main" id="{94E8D7A8-18B0-4D41-889F-D3D2A6CE4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57" y="3152001"/>
            <a:ext cx="10258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where,</a:t>
            </a:r>
          </a:p>
        </p:txBody>
      </p:sp>
      <p:sp>
        <p:nvSpPr>
          <p:cNvPr id="69" name="Text Box 28">
            <a:extLst>
              <a:ext uri="{FF2B5EF4-FFF2-40B4-BE49-F238E27FC236}">
                <a16:creationId xmlns:a16="http://schemas.microsoft.com/office/drawing/2014/main" id="{477A10A9-76C3-2C47-9ACE-151838D0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82" y="3403968"/>
            <a:ext cx="1497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Transfer function:</a:t>
            </a:r>
          </a:p>
        </p:txBody>
      </p:sp>
      <p:sp>
        <p:nvSpPr>
          <p:cNvPr id="71" name="Text Box 28">
            <a:extLst>
              <a:ext uri="{FF2B5EF4-FFF2-40B4-BE49-F238E27FC236}">
                <a16:creationId xmlns:a16="http://schemas.microsoft.com/office/drawing/2014/main" id="{6ECAFA1E-7E2D-D143-ADDB-9B608DEA4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00" y="4567942"/>
            <a:ext cx="1497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Molecular diffusion: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E7ED04-C227-0843-8981-A4D8BBC8BA50}"/>
                  </a:ext>
                </a:extLst>
              </p:cNvPr>
              <p:cNvSpPr/>
              <p:nvPr/>
            </p:nvSpPr>
            <p:spPr>
              <a:xfrm>
                <a:off x="2057400" y="4348693"/>
                <a:ext cx="6020757" cy="680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  <m:r>
                                    <a:rPr lang="en-US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𝑛𝑐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; 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=1,2,…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𝑛𝑐</m:t>
                      </m:r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;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𝑛𝑐</m:t>
                      </m:r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≥2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E7ED04-C227-0843-8981-A4D8BBC8B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348693"/>
                <a:ext cx="6020757" cy="680507"/>
              </a:xfrm>
              <a:prstGeom prst="rect">
                <a:avLst/>
              </a:prstGeom>
              <a:blipFill>
                <a:blip r:embed="rId8"/>
                <a:stretch>
                  <a:fillRect t="-94545" b="-1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6D0F8E2-7FAE-0747-817F-3C4BEC27160A}"/>
                  </a:ext>
                </a:extLst>
              </p:cNvPr>
              <p:cNvSpPr/>
              <p:nvPr/>
            </p:nvSpPr>
            <p:spPr>
              <a:xfrm>
                <a:off x="1876370" y="3657600"/>
                <a:ext cx="2133661" cy="521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b>
                          </m:sSub>
                        </m:sub>
                      </m:sSub>
                      <m:r>
                        <a:rPr lang="en-US" sz="135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f>
                        <m:fPr>
                          <m:ctrlPr>
                            <a:rPr lang="en-US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35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US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6D0F8E2-7FAE-0747-817F-3C4BEC271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370" y="3657600"/>
                <a:ext cx="2133661" cy="521810"/>
              </a:xfrm>
              <a:prstGeom prst="rect">
                <a:avLst/>
              </a:prstGeom>
              <a:blipFill>
                <a:blip r:embed="rId9"/>
                <a:stretch>
                  <a:fillRect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 Box 28">
            <a:extLst>
              <a:ext uri="{FF2B5EF4-FFF2-40B4-BE49-F238E27FC236}">
                <a16:creationId xmlns:a16="http://schemas.microsoft.com/office/drawing/2014/main" id="{7B840BF4-8164-3E4D-A6CF-58913074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13" y="5139042"/>
            <a:ext cx="26733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Effective binary diffusion coefficient: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AA1787-8006-2D40-B75E-24044FE329EA}"/>
              </a:ext>
            </a:extLst>
          </p:cNvPr>
          <p:cNvSpPr/>
          <p:nvPr/>
        </p:nvSpPr>
        <p:spPr bwMode="auto">
          <a:xfrm>
            <a:off x="4838700" y="4513912"/>
            <a:ext cx="647700" cy="385058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7B4CA11-8160-1249-A098-86197E2EB8DE}"/>
                  </a:ext>
                </a:extLst>
              </p:cNvPr>
              <p:cNvSpPr/>
              <p:nvPr/>
            </p:nvSpPr>
            <p:spPr>
              <a:xfrm>
                <a:off x="3122508" y="5027097"/>
                <a:ext cx="2180019" cy="675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3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3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3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3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3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7B4CA11-8160-1249-A098-86197E2EB8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508" y="5027097"/>
                <a:ext cx="2180019" cy="675441"/>
              </a:xfrm>
              <a:prstGeom prst="rect">
                <a:avLst/>
              </a:prstGeom>
              <a:blipFill>
                <a:blip r:embed="rId10"/>
                <a:stretch>
                  <a:fillRect t="-3774" b="-5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 Box 28">
            <a:extLst>
              <a:ext uri="{FF2B5EF4-FFF2-40B4-BE49-F238E27FC236}">
                <a16:creationId xmlns:a16="http://schemas.microsoft.com/office/drawing/2014/main" id="{4ADF1E62-6AAC-7940-92A8-66191F834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82" y="5818149"/>
            <a:ext cx="26733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Binary diffusivities: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E55C8CA-FBD9-8A4D-8F03-317C28C00D03}"/>
                  </a:ext>
                </a:extLst>
              </p:cNvPr>
              <p:cNvSpPr/>
              <p:nvPr/>
            </p:nvSpPr>
            <p:spPr>
              <a:xfrm>
                <a:off x="2134251" y="5595869"/>
                <a:ext cx="3337067" cy="660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=1.8583</m:t>
                      </m:r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2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sz="12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2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E55C8CA-FBD9-8A4D-8F03-317C28C00D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51" y="5595869"/>
                <a:ext cx="3337067" cy="6606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 Box 28">
            <a:extLst>
              <a:ext uri="{FF2B5EF4-FFF2-40B4-BE49-F238E27FC236}">
                <a16:creationId xmlns:a16="http://schemas.microsoft.com/office/drawing/2014/main" id="{18543D46-424D-0D4D-954E-7965C1236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014" y="6019474"/>
            <a:ext cx="12044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Bird et al., 2002</a:t>
            </a:r>
          </a:p>
        </p:txBody>
      </p:sp>
      <p:sp>
        <p:nvSpPr>
          <p:cNvPr id="84" name="Text Box 28">
            <a:extLst>
              <a:ext uri="{FF2B5EF4-FFF2-40B4-BE49-F238E27FC236}">
                <a16:creationId xmlns:a16="http://schemas.microsoft.com/office/drawing/2014/main" id="{59AC9956-1BC5-8A41-8E27-A77E7286D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785550"/>
            <a:ext cx="82126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100" i="1">
                <a:solidFill>
                  <a:schemeClr val="bg1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</a:rPr>
              <a:t>where,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901AC2-B368-4247-A010-3990020C9A9B}"/>
                  </a:ext>
                </a:extLst>
              </p:cNvPr>
              <p:cNvSpPr/>
              <p:nvPr/>
            </p:nvSpPr>
            <p:spPr>
              <a:xfrm>
                <a:off x="6049613" y="5779302"/>
                <a:ext cx="1684999" cy="458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1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collision diameter, </a:t>
                </a:r>
                <a14:m>
                  <m:oMath xmlns:m="http://schemas.openxmlformats.org/officeDocument/2006/math">
                    <m:r>
                      <a:rPr lang="en-US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Å</m:t>
                    </m:r>
                  </m:oMath>
                </a14:m>
                <a:endParaRPr lang="en-US" sz="11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1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collision integral</a:t>
                </a:r>
                <a:endParaRPr lang="en-US" sz="11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901AC2-B368-4247-A010-3990020C9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613" y="5779302"/>
                <a:ext cx="1684999" cy="458074"/>
              </a:xfrm>
              <a:prstGeom prst="rect">
                <a:avLst/>
              </a:prstGeom>
              <a:blipFill>
                <a:blip r:embed="rId12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73B4DF1C-879C-6847-8440-6ACF5FBA244C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DC19FD8-5FCF-E84A-893F-B0EC191BC01C}"/>
              </a:ext>
            </a:extLst>
          </p:cNvPr>
          <p:cNvSpPr/>
          <p:nvPr/>
        </p:nvSpPr>
        <p:spPr bwMode="auto">
          <a:xfrm>
            <a:off x="4838700" y="1996014"/>
            <a:ext cx="1854818" cy="8995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6900D91-388B-3549-9626-404976C56715}"/>
              </a:ext>
            </a:extLst>
          </p:cNvPr>
          <p:cNvSpPr/>
          <p:nvPr/>
        </p:nvSpPr>
        <p:spPr bwMode="auto">
          <a:xfrm>
            <a:off x="7090559" y="2057400"/>
            <a:ext cx="2053440" cy="845233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pic>
        <p:nvPicPr>
          <p:cNvPr id="13" name="Ses 12">
            <a:hlinkClick r:id="" action="ppaction://media"/>
            <a:extLst>
              <a:ext uri="{FF2B5EF4-FFF2-40B4-BE49-F238E27FC236}">
                <a16:creationId xmlns:a16="http://schemas.microsoft.com/office/drawing/2014/main" id="{390E2049-A479-4D3C-9E16-278D09C36F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4" name="Picture 63" descr="A close up of a device&#10;&#10;Description automatically generated">
            <a:extLst>
              <a:ext uri="{FF2B5EF4-FFF2-40B4-BE49-F238E27FC236}">
                <a16:creationId xmlns:a16="http://schemas.microsoft.com/office/drawing/2014/main" id="{3AF5E3DD-32E1-F847-AFC3-655DA7318FBF}"/>
              </a:ext>
            </a:extLst>
          </p:cNvPr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62121" r="55349" b="7516"/>
          <a:stretch/>
        </p:blipFill>
        <p:spPr>
          <a:xfrm>
            <a:off x="7583034" y="937480"/>
            <a:ext cx="1525611" cy="936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9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535"/>
    </mc:Choice>
    <mc:Fallback xmlns="">
      <p:transition advTm="6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3" x="7702550" y="1327150"/>
          <p14:tracePt t="549" x="7696200" y="1327150"/>
          <p14:tracePt t="553" x="7689850" y="1333500"/>
          <p14:tracePt t="574" x="7683500" y="1339850"/>
          <p14:tracePt t="591" x="7677150" y="1346200"/>
          <p14:tracePt t="608" x="7670800" y="1346200"/>
          <p14:tracePt t="3922" x="7677150" y="1346200"/>
          <p14:tracePt t="3926" x="7683500" y="1346200"/>
          <p14:tracePt t="3926" x="7696200" y="1346200"/>
          <p14:tracePt t="3941" x="7727950" y="1346200"/>
          <p14:tracePt t="3957" x="7747000" y="1352550"/>
          <p14:tracePt t="3974" x="7759700" y="1352550"/>
          <p14:tracePt t="3991" x="7772400" y="1358900"/>
          <p14:tracePt t="4007" x="7785100" y="1358900"/>
          <p14:tracePt t="4024" x="7797800" y="1358900"/>
          <p14:tracePt t="4057" x="7804150" y="1358900"/>
          <p14:tracePt t="4074" x="7810500" y="1358900"/>
          <p14:tracePt t="4107" x="7816850" y="1358900"/>
          <p14:tracePt t="4396" x="7823200" y="1358900"/>
          <p14:tracePt t="4405" x="7829550" y="1365250"/>
          <p14:tracePt t="4407" x="7829550" y="1371600"/>
          <p14:tracePt t="4424" x="7835900" y="1390650"/>
          <p14:tracePt t="4441" x="7848600" y="1409700"/>
          <p14:tracePt t="4457" x="7848600" y="1435100"/>
          <p14:tracePt t="4474" x="7854950" y="1454150"/>
          <p14:tracePt t="4491" x="7867650" y="1473200"/>
          <p14:tracePt t="4507" x="7867650" y="1479550"/>
          <p14:tracePt t="4588" x="7867650" y="1485900"/>
          <p14:tracePt t="4632" x="7867650" y="1492250"/>
          <p14:tracePt t="4634" x="7861300" y="1492250"/>
          <p14:tracePt t="4641" x="7861300" y="1498600"/>
          <p14:tracePt t="4657" x="7848600" y="1504950"/>
          <p14:tracePt t="4674" x="7835900" y="1530350"/>
          <p14:tracePt t="4691" x="7823200" y="1549400"/>
          <p14:tracePt t="4707" x="7804150" y="1555750"/>
          <p14:tracePt t="4724" x="7797800" y="1568450"/>
          <p14:tracePt t="4741" x="7785100" y="1574800"/>
          <p14:tracePt t="4757" x="7785100" y="1581150"/>
          <p14:tracePt t="4791" x="7778750" y="1581150"/>
          <p14:tracePt t="4807" x="7772400" y="1587500"/>
          <p14:tracePt t="4841" x="7772400" y="1600200"/>
          <p14:tracePt t="4874" x="7766050" y="1600200"/>
          <p14:tracePt t="5559" x="7766050" y="1606550"/>
          <p14:tracePt t="5567" x="7785100" y="1619250"/>
          <p14:tracePt t="5574" x="7804150" y="1638300"/>
          <p14:tracePt t="5592" x="7861300" y="1682750"/>
          <p14:tracePt t="5594" x="7874000" y="1682750"/>
          <p14:tracePt t="5607" x="7924800" y="1708150"/>
          <p14:tracePt t="5624" x="7969250" y="1733550"/>
          <p14:tracePt t="5641" x="8007350" y="1746250"/>
          <p14:tracePt t="5657" x="8032750" y="1765300"/>
          <p14:tracePt t="5674" x="8064500" y="1784350"/>
          <p14:tracePt t="5691" x="8108950" y="1809750"/>
          <p14:tracePt t="5707" x="8166100" y="1835150"/>
          <p14:tracePt t="5724" x="8229600" y="1854200"/>
          <p14:tracePt t="5741" x="8286750" y="1879600"/>
          <p14:tracePt t="5757" x="8356600" y="1898650"/>
          <p14:tracePt t="5774" x="8451850" y="1911350"/>
          <p14:tracePt t="5791" x="8547100" y="1924050"/>
          <p14:tracePt t="5807" x="8648700" y="1936750"/>
          <p14:tracePt t="5824" x="8718550" y="1943100"/>
          <p14:tracePt t="5841" x="8769350" y="1943100"/>
          <p14:tracePt t="5857" x="8794750" y="1943100"/>
          <p14:tracePt t="5874" x="8813800" y="1930400"/>
          <p14:tracePt t="5891" x="8851900" y="1917700"/>
          <p14:tracePt t="5907" x="8921750" y="1905000"/>
          <p14:tracePt t="5924" x="8997950" y="1892300"/>
          <p14:tracePt t="5941" x="9074150" y="1866900"/>
          <p14:tracePt t="5957" x="9131300" y="1841500"/>
          <p14:tracePt t="6207" x="9093200" y="1301750"/>
          <p14:tracePt t="6224" x="9029700" y="1250950"/>
          <p14:tracePt t="6241" x="8972550" y="1212850"/>
          <p14:tracePt t="6257" x="8921750" y="1174750"/>
          <p14:tracePt t="6274" x="8890000" y="1149350"/>
          <p14:tracePt t="6291" x="8839200" y="1130300"/>
          <p14:tracePt t="6307" x="8782050" y="1117600"/>
          <p14:tracePt t="6324" x="8712200" y="1104900"/>
          <p14:tracePt t="6341" x="8667750" y="1104900"/>
          <p14:tracePt t="6357" x="8636000" y="1111250"/>
          <p14:tracePt t="6374" x="8604250" y="1123950"/>
          <p14:tracePt t="6391" x="8553450" y="1136650"/>
          <p14:tracePt t="6407" x="8483600" y="1168400"/>
          <p14:tracePt t="6424" x="8413750" y="1212850"/>
          <p14:tracePt t="6441" x="8350250" y="1257300"/>
          <p14:tracePt t="6457" x="8280400" y="1301750"/>
          <p14:tracePt t="6474" x="8216900" y="1346200"/>
          <p14:tracePt t="6491" x="8178800" y="1384300"/>
          <p14:tracePt t="6507" x="8153400" y="1435100"/>
          <p14:tracePt t="6524" x="8134350" y="1473200"/>
          <p14:tracePt t="6541" x="8134350" y="1511300"/>
          <p14:tracePt t="6557" x="8128000" y="1555750"/>
          <p14:tracePt t="6574" x="8121650" y="1606550"/>
          <p14:tracePt t="6591" x="8115300" y="1657350"/>
          <p14:tracePt t="6607" x="8115300" y="1701800"/>
          <p14:tracePt t="6624" x="8115300" y="1739900"/>
          <p14:tracePt t="6641" x="8108950" y="1778000"/>
          <p14:tracePt t="6657" x="8108950" y="1822450"/>
          <p14:tracePt t="6674" x="8108950" y="1854200"/>
          <p14:tracePt t="6690" x="8108950" y="1860550"/>
          <p14:tracePt t="6707" x="8108950" y="1873250"/>
          <p14:tracePt t="6741" x="8108950" y="1879600"/>
          <p14:tracePt t="6757" x="8108950" y="1898650"/>
          <p14:tracePt t="6775" x="8108950" y="1905000"/>
          <p14:tracePt t="6791" x="8108950" y="1911350"/>
          <p14:tracePt t="6866" x="8108950" y="1917700"/>
          <p14:tracePt t="6872" x="8115300" y="1917700"/>
          <p14:tracePt t="6875" x="8115300" y="1924050"/>
          <p14:tracePt t="6891" x="8121650" y="1924050"/>
          <p14:tracePt t="6908" x="8121650" y="1936750"/>
          <p14:tracePt t="6924" x="8121650" y="1943100"/>
          <p14:tracePt t="6941" x="8128000" y="1955800"/>
          <p14:tracePt t="6974" x="8128000" y="1962150"/>
          <p14:tracePt t="8281" x="8121650" y="1962150"/>
          <p14:tracePt t="8285" x="8115300" y="1962150"/>
          <p14:tracePt t="8291" x="8102600" y="1974850"/>
          <p14:tracePt t="8307" x="8045450" y="1993900"/>
          <p14:tracePt t="8324" x="7969250" y="2012950"/>
          <p14:tracePt t="8341" x="7867650" y="2038350"/>
          <p14:tracePt t="8357" x="7766050" y="2063750"/>
          <p14:tracePt t="8374" x="7677150" y="2082800"/>
          <p14:tracePt t="8374" x="7664450" y="2082800"/>
          <p14:tracePt t="8391" x="7581900" y="2120900"/>
          <p14:tracePt t="8407" x="7480300" y="2152650"/>
          <p14:tracePt t="8424" x="7353300" y="2190750"/>
          <p14:tracePt t="8441" x="7194550" y="2235200"/>
          <p14:tracePt t="8457" x="7029450" y="2286000"/>
          <p14:tracePt t="8474" x="6915150" y="2336800"/>
          <p14:tracePt t="8491" x="6826250" y="2368550"/>
          <p14:tracePt t="8507" x="6737350" y="2406650"/>
          <p14:tracePt t="8524" x="6661150" y="2457450"/>
          <p14:tracePt t="8541" x="6572250" y="2533650"/>
          <p14:tracePt t="8557" x="6502400" y="2609850"/>
          <p14:tracePt t="8574" x="6445250" y="2686050"/>
          <p14:tracePt t="8591" x="6388100" y="2749550"/>
          <p14:tracePt t="8607" x="6324600" y="2819400"/>
          <p14:tracePt t="8624" x="6267450" y="2870200"/>
          <p14:tracePt t="8641" x="6223000" y="2914650"/>
          <p14:tracePt t="8657" x="6178550" y="2965450"/>
          <p14:tracePt t="8674" x="6140450" y="3022600"/>
          <p14:tracePt t="8691" x="6102350" y="3054350"/>
          <p14:tracePt t="8707" x="6057900" y="3086100"/>
          <p14:tracePt t="8724" x="6019800" y="3111500"/>
          <p14:tracePt t="8741" x="5975350" y="3149600"/>
          <p14:tracePt t="8757" x="5937250" y="3175000"/>
          <p14:tracePt t="8774" x="5899150" y="3219450"/>
          <p14:tracePt t="8791" x="5829300" y="3276600"/>
          <p14:tracePt t="8807" x="5778500" y="3327400"/>
          <p14:tracePt t="8824" x="5740400" y="3359150"/>
          <p14:tracePt t="8841" x="5702300" y="3390900"/>
          <p14:tracePt t="8858" x="5676900" y="3403600"/>
          <p14:tracePt t="8874" x="5657850" y="3429000"/>
          <p14:tracePt t="8892" x="5626100" y="3454400"/>
          <p14:tracePt t="8908" x="5613400" y="3479800"/>
          <p14:tracePt t="8924" x="5607050" y="3486150"/>
          <p14:tracePt t="8941" x="5594350" y="3492500"/>
          <p14:tracePt t="8957" x="5581650" y="3498850"/>
          <p14:tracePt t="8974" x="5575300" y="3505200"/>
          <p14:tracePt t="8991" x="5562600" y="3524250"/>
          <p14:tracePt t="9007" x="5549900" y="3530600"/>
          <p14:tracePt t="9024" x="5530850" y="3530600"/>
          <p14:tracePt t="9041" x="5524500" y="3543300"/>
          <p14:tracePt t="9057" x="5511800" y="3543300"/>
          <p14:tracePt t="9074" x="5499100" y="3556000"/>
          <p14:tracePt t="9091" x="5486400" y="3581400"/>
          <p14:tracePt t="9107" x="5473700" y="3594100"/>
          <p14:tracePt t="9124" x="5454650" y="3600450"/>
          <p14:tracePt t="9141" x="5448300" y="3606800"/>
          <p14:tracePt t="9157" x="5435600" y="3613150"/>
          <p14:tracePt t="9174" x="5429250" y="3619500"/>
          <p14:tracePt t="9191" x="5422900" y="3625850"/>
          <p14:tracePt t="9207" x="5410200" y="3632200"/>
          <p14:tracePt t="9224" x="5397500" y="3638550"/>
          <p14:tracePt t="9241" x="5378450" y="3657600"/>
          <p14:tracePt t="9257" x="5346700" y="3670300"/>
          <p14:tracePt t="9274" x="5321300" y="3695700"/>
          <p14:tracePt t="9291" x="5289550" y="3721100"/>
          <p14:tracePt t="9307" x="5270500" y="3733800"/>
          <p14:tracePt t="9324" x="5251450" y="3733800"/>
          <p14:tracePt t="9341" x="5245100" y="3740150"/>
          <p14:tracePt t="9357" x="5226050" y="3740150"/>
          <p14:tracePt t="9374" x="5213350" y="3746500"/>
          <p14:tracePt t="9391" x="5207000" y="3746500"/>
          <p14:tracePt t="9407" x="5200650" y="3746500"/>
          <p14:tracePt t="9441" x="5194300" y="3746500"/>
          <p14:tracePt t="9549" x="5187950" y="3746500"/>
          <p14:tracePt t="9562" x="5181600" y="3746500"/>
          <p14:tracePt t="9622" x="5175250" y="3746500"/>
          <p14:tracePt t="9660" x="5168900" y="3746500"/>
          <p14:tracePt t="9675" x="5162550" y="3746500"/>
          <p14:tracePt t="9680" x="5156200" y="3746500"/>
          <p14:tracePt t="9691" x="5149850" y="3746500"/>
          <p14:tracePt t="9708" x="5149850" y="3733800"/>
          <p14:tracePt t="9724" x="5143500" y="3733800"/>
          <p14:tracePt t="9741" x="5137150" y="3733800"/>
          <p14:tracePt t="9757" x="5130800" y="3727450"/>
          <p14:tracePt t="9774" x="5124450" y="3721100"/>
          <p14:tracePt t="9791" x="5118100" y="3714750"/>
          <p14:tracePt t="9807" x="5105400" y="3708400"/>
          <p14:tracePt t="9824" x="5099050" y="3702050"/>
          <p14:tracePt t="9841" x="5092700" y="3695700"/>
          <p14:tracePt t="9857" x="5080000" y="3683000"/>
          <p14:tracePt t="9874" x="5067300" y="3670300"/>
          <p14:tracePt t="9891" x="5060950" y="3670300"/>
          <p14:tracePt t="9924" x="5054600" y="3670300"/>
          <p14:tracePt t="10219" x="5048250" y="3670300"/>
          <p14:tracePt t="10264" x="5048250" y="3663950"/>
          <p14:tracePt t="13571" x="5041900" y="3663950"/>
          <p14:tracePt t="13577" x="5035550" y="3663950"/>
          <p14:tracePt t="13592" x="5010150" y="3663950"/>
          <p14:tracePt t="13607" x="4972050" y="3663950"/>
          <p14:tracePt t="13624" x="4933950" y="3663950"/>
          <p14:tracePt t="13641" x="4889500" y="3657600"/>
          <p14:tracePt t="13657" x="4851400" y="3657600"/>
          <p14:tracePt t="13674" x="4826000" y="3651250"/>
          <p14:tracePt t="13690" x="4819650" y="3651250"/>
          <p14:tracePt t="13707" x="4813300" y="3651250"/>
          <p14:tracePt t="13724" x="4806950" y="3644900"/>
          <p14:tracePt t="13741" x="4794250" y="3644900"/>
          <p14:tracePt t="13757" x="4781550" y="3644900"/>
          <p14:tracePt t="13774" x="4768850" y="3651250"/>
          <p14:tracePt t="13791" x="4749800" y="3657600"/>
          <p14:tracePt t="13807" x="4737100" y="3663950"/>
          <p14:tracePt t="13824" x="4718050" y="3670300"/>
          <p14:tracePt t="13841" x="4692650" y="3683000"/>
          <p14:tracePt t="13857" x="4667250" y="3689350"/>
          <p14:tracePt t="13874" x="4654550" y="3689350"/>
          <p14:tracePt t="13891" x="4635500" y="3695700"/>
          <p14:tracePt t="13907" x="4616450" y="3708400"/>
          <p14:tracePt t="13924" x="4610100" y="3708400"/>
          <p14:tracePt t="13941" x="4597400" y="3708400"/>
          <p14:tracePt t="13957" x="4584700" y="3721100"/>
          <p14:tracePt t="13974" x="4552950" y="3727450"/>
          <p14:tracePt t="13991" x="4527550" y="3733800"/>
          <p14:tracePt t="14007" x="4495800" y="3746500"/>
          <p14:tracePt t="14024" x="4464050" y="3752850"/>
          <p14:tracePt t="14041" x="4419600" y="3759200"/>
          <p14:tracePt t="14057" x="4368800" y="3765550"/>
          <p14:tracePt t="14074" x="4318000" y="3771900"/>
          <p14:tracePt t="14091" x="4273550" y="3771900"/>
          <p14:tracePt t="14107" x="4235450" y="3771900"/>
          <p14:tracePt t="14124" x="4197350" y="3771900"/>
          <p14:tracePt t="14141" x="4159250" y="3778250"/>
          <p14:tracePt t="14157" x="4108450" y="3771900"/>
          <p14:tracePt t="14174" x="4051300" y="3771900"/>
          <p14:tracePt t="14191" x="3994150" y="3778250"/>
          <p14:tracePt t="14207" x="3949700" y="3784600"/>
          <p14:tracePt t="14224" x="3905250" y="3797300"/>
          <p14:tracePt t="14241" x="3860800" y="3797300"/>
          <p14:tracePt t="14257" x="3797300" y="3803650"/>
          <p14:tracePt t="14274" x="3733800" y="3816350"/>
          <p14:tracePt t="14291" x="3676650" y="3822700"/>
          <p14:tracePt t="14307" x="3638550" y="3829050"/>
          <p14:tracePt t="14324" x="3606800" y="3841750"/>
          <p14:tracePt t="14341" x="3568700" y="3848100"/>
          <p14:tracePt t="14357" x="3530600" y="3848100"/>
          <p14:tracePt t="14374" x="3492500" y="3848100"/>
          <p14:tracePt t="14391" x="3467100" y="3848100"/>
          <p14:tracePt t="14407" x="3460750" y="3848100"/>
          <p14:tracePt t="14424" x="3448050" y="3848100"/>
          <p14:tracePt t="14457" x="3441700" y="3848100"/>
          <p14:tracePt t="14507" x="3435350" y="3848100"/>
          <p14:tracePt t="14904" x="3441700" y="3848100"/>
          <p14:tracePt t="14909" x="3448050" y="3848100"/>
          <p14:tracePt t="14924" x="3467100" y="3841750"/>
          <p14:tracePt t="14941" x="3517900" y="3835400"/>
          <p14:tracePt t="14957" x="3600450" y="3829050"/>
          <p14:tracePt t="14974" x="3676650" y="3810000"/>
          <p14:tracePt t="14991" x="3752850" y="3803650"/>
          <p14:tracePt t="15007" x="3829050" y="3797300"/>
          <p14:tracePt t="15024" x="3873500" y="3797300"/>
          <p14:tracePt t="15041" x="3924300" y="3790950"/>
          <p14:tracePt t="15057" x="3981450" y="3778250"/>
          <p14:tracePt t="15074" x="4019550" y="3759200"/>
          <p14:tracePt t="15091" x="4057650" y="3746500"/>
          <p14:tracePt t="15107" x="4089400" y="3733800"/>
          <p14:tracePt t="15124" x="4102100" y="3727450"/>
          <p14:tracePt t="15141" x="4121150" y="3721100"/>
          <p14:tracePt t="15157" x="4146550" y="3721100"/>
          <p14:tracePt t="15174" x="4191000" y="3727450"/>
          <p14:tracePt t="15191" x="4241800" y="3727450"/>
          <p14:tracePt t="15207" x="4292600" y="3733800"/>
          <p14:tracePt t="15224" x="4337050" y="3733800"/>
          <p14:tracePt t="15241" x="4387850" y="3740150"/>
          <p14:tracePt t="15257" x="4451350" y="3752850"/>
          <p14:tracePt t="15274" x="4521200" y="3752850"/>
          <p14:tracePt t="15291" x="4597400" y="3752850"/>
          <p14:tracePt t="15307" x="4667250" y="3752850"/>
          <p14:tracePt t="15324" x="4718050" y="3746500"/>
          <p14:tracePt t="15341" x="4756150" y="3746500"/>
          <p14:tracePt t="15357" x="4800600" y="3740150"/>
          <p14:tracePt t="15375" x="4838700" y="3740150"/>
          <p14:tracePt t="15391" x="4876800" y="3740150"/>
          <p14:tracePt t="15407" x="4914900" y="3721100"/>
          <p14:tracePt t="15424" x="4953000" y="3721100"/>
          <p14:tracePt t="15441" x="4997450" y="3714750"/>
          <p14:tracePt t="15457" x="5060950" y="3714750"/>
          <p14:tracePt t="15474" x="5118100" y="3714750"/>
          <p14:tracePt t="15491" x="5187950" y="3714750"/>
          <p14:tracePt t="15507" x="5245100" y="3714750"/>
          <p14:tracePt t="15524" x="5302250" y="3714750"/>
          <p14:tracePt t="15541" x="5378450" y="3708400"/>
          <p14:tracePt t="15557" x="5480050" y="3708400"/>
          <p14:tracePt t="15574" x="5600700" y="3702050"/>
          <p14:tracePt t="15591" x="5721350" y="3702050"/>
          <p14:tracePt t="15607" x="5829300" y="3689350"/>
          <p14:tracePt t="15624" x="5899150" y="3683000"/>
          <p14:tracePt t="15641" x="5981700" y="3676650"/>
          <p14:tracePt t="15657" x="6102350" y="3676650"/>
          <p14:tracePt t="15674" x="6229350" y="3663950"/>
          <p14:tracePt t="15691" x="6362700" y="3657600"/>
          <p14:tracePt t="15707" x="6496050" y="3644900"/>
          <p14:tracePt t="15724" x="6597650" y="3632200"/>
          <p14:tracePt t="15741" x="6667500" y="3625850"/>
          <p14:tracePt t="15757" x="6711950" y="3613150"/>
          <p14:tracePt t="15774" x="6743700" y="3606800"/>
          <p14:tracePt t="16365" x="6737350" y="3606800"/>
          <p14:tracePt t="16387" x="6731000" y="3606800"/>
          <p14:tracePt t="16401" x="6724650" y="3606800"/>
          <p14:tracePt t="16468" x="6718300" y="3606800"/>
          <p14:tracePt t="16486" x="6711950" y="3606800"/>
          <p14:tracePt t="16506" x="6705600" y="3606800"/>
          <p14:tracePt t="16535" x="6699250" y="3606800"/>
          <p14:tracePt t="16653" x="6699250" y="3613150"/>
          <p14:tracePt t="16828" x="6692900" y="3613150"/>
          <p14:tracePt t="16897" x="6686550" y="3613150"/>
          <p14:tracePt t="17445" x="6680200" y="3613150"/>
          <p14:tracePt t="17453" x="6680200" y="3606800"/>
          <p14:tracePt t="17459" x="6680200" y="3600450"/>
          <p14:tracePt t="17474" x="6673850" y="3581400"/>
          <p14:tracePt t="17491" x="6667500" y="3556000"/>
          <p14:tracePt t="17507" x="6661150" y="3543300"/>
          <p14:tracePt t="17524" x="6654800" y="3517900"/>
          <p14:tracePt t="17541" x="6648450" y="3505200"/>
          <p14:tracePt t="17557" x="6635750" y="3492500"/>
          <p14:tracePt t="17574" x="6635750" y="3486150"/>
          <p14:tracePt t="17591" x="6629400" y="3473450"/>
          <p14:tracePt t="17607" x="6623050" y="3473450"/>
          <p14:tracePt t="17624" x="6616700" y="3467100"/>
          <p14:tracePt t="17641" x="6610350" y="3454400"/>
          <p14:tracePt t="17657" x="6597650" y="3448050"/>
          <p14:tracePt t="17674" x="6584950" y="3435350"/>
          <p14:tracePt t="17691" x="6578600" y="3422650"/>
          <p14:tracePt t="17707" x="6572250" y="3422650"/>
          <p14:tracePt t="17724" x="6572250" y="3416300"/>
          <p14:tracePt t="17802" x="6565900" y="3416300"/>
          <p14:tracePt t="17824" x="6565900" y="3409950"/>
          <p14:tracePt t="17829" x="6559550" y="3409950"/>
          <p14:tracePt t="17840" x="6559550" y="3397250"/>
          <p14:tracePt t="17857" x="6559550" y="3378200"/>
          <p14:tracePt t="17874" x="6553200" y="3371850"/>
          <p14:tracePt t="17891" x="6553200" y="3359150"/>
          <p14:tracePt t="19008" x="6546850" y="3359150"/>
          <p14:tracePt t="19106" x="6546850" y="3365500"/>
          <p14:tracePt t="19124" x="6540500" y="3365500"/>
          <p14:tracePt t="19141" x="6527800" y="3371850"/>
          <p14:tracePt t="19157" x="6521450" y="3378200"/>
          <p14:tracePt t="19174" x="6515100" y="3384550"/>
          <p14:tracePt t="19191" x="6508750" y="3384550"/>
          <p14:tracePt t="19207" x="6502400" y="3384550"/>
          <p14:tracePt t="19224" x="6502400" y="3390900"/>
          <p14:tracePt t="19241" x="6496050" y="3390900"/>
          <p14:tracePt t="19257" x="6496050" y="3397250"/>
          <p14:tracePt t="19274" x="6489700" y="3397250"/>
          <p14:tracePt t="20180" x="6483350" y="3397250"/>
          <p14:tracePt t="22195" x="6483350" y="3390900"/>
          <p14:tracePt t="22197" x="6477000" y="3384550"/>
          <p14:tracePt t="22207" x="6464300" y="3340100"/>
          <p14:tracePt t="22224" x="6438900" y="3289300"/>
          <p14:tracePt t="22241" x="6413500" y="3251200"/>
          <p14:tracePt t="22257" x="6400800" y="3219450"/>
          <p14:tracePt t="22274" x="6388100" y="3194050"/>
          <p14:tracePt t="22291" x="6375400" y="3175000"/>
          <p14:tracePt t="22307" x="6375400" y="3162300"/>
          <p14:tracePt t="22324" x="6369050" y="3155950"/>
          <p14:tracePt t="22357" x="6369050" y="3149600"/>
          <p14:tracePt t="22374" x="6369050" y="3143250"/>
          <p14:tracePt t="22391" x="6362700" y="3130550"/>
          <p14:tracePt t="22407" x="6362700" y="3111500"/>
          <p14:tracePt t="22424" x="6350000" y="3092450"/>
          <p14:tracePt t="22441" x="6343650" y="3067050"/>
          <p14:tracePt t="22457" x="6330950" y="3041650"/>
          <p14:tracePt t="22474" x="6318250" y="3016250"/>
          <p14:tracePt t="22491" x="6311900" y="3003550"/>
          <p14:tracePt t="22507" x="6311900" y="2997200"/>
          <p14:tracePt t="22524" x="6305550" y="2997200"/>
          <p14:tracePt t="22557" x="6292850" y="2997200"/>
          <p14:tracePt t="22591" x="6280150" y="3003550"/>
          <p14:tracePt t="22607" x="6273800" y="3003550"/>
          <p14:tracePt t="22624" x="6267450" y="3003550"/>
          <p14:tracePt t="22641" x="6248400" y="3009900"/>
          <p14:tracePt t="22657" x="6223000" y="3016250"/>
          <p14:tracePt t="22675" x="6191250" y="3028950"/>
          <p14:tracePt t="22691" x="6146800" y="3048000"/>
          <p14:tracePt t="22707" x="6096000" y="3060700"/>
          <p14:tracePt t="22724" x="6032500" y="3086100"/>
          <p14:tracePt t="22741" x="5937250" y="3111500"/>
          <p14:tracePt t="22757" x="5854700" y="3136900"/>
          <p14:tracePt t="22774" x="5772150" y="3149600"/>
          <p14:tracePt t="22791" x="5689600" y="3149600"/>
          <p14:tracePt t="22807" x="5607050" y="3155950"/>
          <p14:tracePt t="22824" x="5524500" y="3162300"/>
          <p14:tracePt t="22841" x="5441950" y="3168650"/>
          <p14:tracePt t="22857" x="5353050" y="3168650"/>
          <p14:tracePt t="22875" x="5283200" y="3168650"/>
          <p14:tracePt t="22890" x="5219700" y="3168650"/>
          <p14:tracePt t="22907" x="5137150" y="3168650"/>
          <p14:tracePt t="22924" x="5041900" y="3175000"/>
          <p14:tracePt t="22940" x="4959350" y="3175000"/>
          <p14:tracePt t="22957" x="4902200" y="3175000"/>
          <p14:tracePt t="22974" x="4864100" y="3175000"/>
          <p14:tracePt t="22990" x="4838700" y="3175000"/>
          <p14:tracePt t="23007" x="4806950" y="3175000"/>
          <p14:tracePt t="23024" x="4787900" y="3181350"/>
          <p14:tracePt t="23040" x="4775200" y="3181350"/>
          <p14:tracePt t="23057" x="4762500" y="3181350"/>
          <p14:tracePt t="23074" x="4749800" y="3181350"/>
          <p14:tracePt t="23091" x="4730750" y="3181350"/>
          <p14:tracePt t="23107" x="4711700" y="3175000"/>
          <p14:tracePt t="23124" x="4692650" y="3175000"/>
          <p14:tracePt t="23141" x="4686300" y="3175000"/>
          <p14:tracePt t="26154" x="4679950" y="3175000"/>
          <p14:tracePt t="26175" x="4673600" y="3181350"/>
          <p14:tracePt t="26191" x="4660900" y="3181350"/>
          <p14:tracePt t="26207" x="4648200" y="3194050"/>
          <p14:tracePt t="26224" x="4641850" y="3200400"/>
          <p14:tracePt t="26241" x="4629150" y="3206750"/>
          <p14:tracePt t="26257" x="4597400" y="3219450"/>
          <p14:tracePt t="26274" x="4565650" y="3232150"/>
          <p14:tracePt t="26291" x="4521200" y="3244850"/>
          <p14:tracePt t="26307" x="4483100" y="3263900"/>
          <p14:tracePt t="26324" x="4438650" y="3289300"/>
          <p14:tracePt t="26340" x="4394200" y="3314700"/>
          <p14:tracePt t="26357" x="4343400" y="3346450"/>
          <p14:tracePt t="26374" x="4298950" y="3378200"/>
          <p14:tracePt t="26391" x="4254500" y="3409950"/>
          <p14:tracePt t="26407" x="4184650" y="3454400"/>
          <p14:tracePt t="26424" x="4095750" y="3511550"/>
          <p14:tracePt t="26440" x="3987800" y="3568700"/>
          <p14:tracePt t="26457" x="3892550" y="3625850"/>
          <p14:tracePt t="26474" x="3803650" y="3670300"/>
          <p14:tracePt t="26491" x="3708400" y="3714750"/>
          <p14:tracePt t="26507" x="3594100" y="3771900"/>
          <p14:tracePt t="26524" x="3467100" y="3848100"/>
          <p14:tracePt t="26541" x="3346450" y="3892550"/>
          <p14:tracePt t="26557" x="3251200" y="3930650"/>
          <p14:tracePt t="26574" x="3143250" y="3949700"/>
          <p14:tracePt t="26590" x="3022600" y="3968750"/>
          <p14:tracePt t="26607" x="2876550" y="4006850"/>
          <p14:tracePt t="26624" x="2736850" y="4032250"/>
          <p14:tracePt t="26624" x="2730500" y="4032250"/>
          <p14:tracePt t="26640" x="2609850" y="4057650"/>
          <p14:tracePt t="26657" x="2489200" y="4070350"/>
          <p14:tracePt t="26674" x="2406650" y="4070350"/>
          <p14:tracePt t="26690" x="2336800" y="4076700"/>
          <p14:tracePt t="26707" x="2273300" y="4076700"/>
          <p14:tracePt t="26724" x="2222500" y="4089400"/>
          <p14:tracePt t="26741" x="2171700" y="4089400"/>
          <p14:tracePt t="26757" x="2114550" y="4089400"/>
          <p14:tracePt t="26774" x="2057400" y="4095750"/>
          <p14:tracePt t="26791" x="1993900" y="4095750"/>
          <p14:tracePt t="26807" x="1911350" y="4095750"/>
          <p14:tracePt t="26824" x="1828800" y="4095750"/>
          <p14:tracePt t="26840" x="1765300" y="4095750"/>
          <p14:tracePt t="26857" x="1727200" y="4095750"/>
          <p14:tracePt t="26858" x="1720850" y="4095750"/>
          <p14:tracePt t="26874" x="1695450" y="4095750"/>
          <p14:tracePt t="26891" x="1657350" y="4095750"/>
          <p14:tracePt t="26907" x="1612900" y="4108450"/>
          <p14:tracePt t="26924" x="1562100" y="4114800"/>
          <p14:tracePt t="26941" x="1524000" y="4114800"/>
          <p14:tracePt t="26957" x="1492250" y="4114800"/>
          <p14:tracePt t="26974" x="1454150" y="4121150"/>
          <p14:tracePt t="26991" x="1416050" y="4127500"/>
          <p14:tracePt t="27007" x="1390650" y="4127500"/>
          <p14:tracePt t="27024" x="1358900" y="4140200"/>
          <p14:tracePt t="27041" x="1333500" y="4146550"/>
          <p14:tracePt t="27057" x="1301750" y="4152900"/>
          <p14:tracePt t="27074" x="1263650" y="4152900"/>
          <p14:tracePt t="27091" x="1219200" y="4159250"/>
          <p14:tracePt t="27107" x="1193800" y="4165600"/>
          <p14:tracePt t="27124" x="1181100" y="4165600"/>
          <p14:tracePt t="27141" x="1174750" y="4165600"/>
          <p14:tracePt t="27191" x="1168400" y="4171950"/>
          <p14:tracePt t="27241" x="1162050" y="4171950"/>
          <p14:tracePt t="27262" x="1162050" y="4178300"/>
          <p14:tracePt t="27274" x="1149350" y="4178300"/>
          <p14:tracePt t="27291" x="1130300" y="4197350"/>
          <p14:tracePt t="27307" x="1111250" y="4216400"/>
          <p14:tracePt t="27324" x="1092200" y="4222750"/>
          <p14:tracePt t="27341" x="1073150" y="4229100"/>
          <p14:tracePt t="27357" x="1060450" y="4241800"/>
          <p14:tracePt t="27374" x="1028700" y="4254500"/>
          <p14:tracePt t="27391" x="996950" y="4273550"/>
          <p14:tracePt t="27407" x="984250" y="4286250"/>
          <p14:tracePt t="27424" x="946150" y="4292600"/>
          <p14:tracePt t="27441" x="914400" y="4311650"/>
          <p14:tracePt t="27457" x="863600" y="4324350"/>
          <p14:tracePt t="27474" x="819150" y="4343400"/>
          <p14:tracePt t="27491" x="793750" y="4343400"/>
          <p14:tracePt t="27507" x="774700" y="4356100"/>
          <p14:tracePt t="27524" x="749300" y="4362450"/>
          <p14:tracePt t="27541" x="742950" y="4362450"/>
          <p14:tracePt t="27557" x="736600" y="4368800"/>
          <p14:tracePt t="27574" x="730250" y="4368800"/>
          <p14:tracePt t="27607" x="723900" y="4368800"/>
          <p14:tracePt t="27624" x="704850" y="4368800"/>
          <p14:tracePt t="27641" x="679450" y="4368800"/>
          <p14:tracePt t="27657" x="641350" y="4375150"/>
          <p14:tracePt t="27674" x="615950" y="4375150"/>
          <p14:tracePt t="27691" x="584200" y="4375150"/>
          <p14:tracePt t="27707" x="565150" y="4375150"/>
          <p14:tracePt t="27724" x="558800" y="4375150"/>
          <p14:tracePt t="27741" x="552450" y="4375150"/>
          <p14:tracePt t="27757" x="552450" y="4368800"/>
          <p14:tracePt t="27774" x="533400" y="4368800"/>
          <p14:tracePt t="27791" x="520700" y="4368800"/>
          <p14:tracePt t="27807" x="514350" y="4368800"/>
          <p14:tracePt t="27824" x="508000" y="4368800"/>
          <p14:tracePt t="27841" x="501650" y="4368800"/>
          <p14:tracePt t="27857" x="495300" y="4368800"/>
          <p14:tracePt t="27874" x="488950" y="4368800"/>
          <p14:tracePt t="27891" x="476250" y="4368800"/>
          <p14:tracePt t="27941" x="469900" y="4368800"/>
          <p14:tracePt t="27957" x="457200" y="4368800"/>
          <p14:tracePt t="27974" x="450850" y="4368800"/>
          <p14:tracePt t="27991" x="444500" y="4368800"/>
          <p14:tracePt t="28007" x="431800" y="4368800"/>
          <p14:tracePt t="28041" x="419100" y="4375150"/>
          <p14:tracePt t="28057" x="406400" y="4381500"/>
          <p14:tracePt t="28074" x="400050" y="4381500"/>
          <p14:tracePt t="28091" x="387350" y="4387850"/>
          <p14:tracePt t="28107" x="381000" y="4387850"/>
          <p14:tracePt t="28124" x="374650" y="4394200"/>
          <p14:tracePt t="28141" x="368300" y="4406900"/>
          <p14:tracePt t="28191" x="361950" y="4406900"/>
          <p14:tracePt t="28244" x="355600" y="4406900"/>
          <p14:tracePt t="28267" x="355600" y="4413250"/>
          <p14:tracePt t="28288" x="355600" y="4419600"/>
          <p14:tracePt t="28296" x="349250" y="4419600"/>
          <p14:tracePt t="28378" x="342900" y="4419600"/>
          <p14:tracePt t="28392" x="336550" y="4419600"/>
          <p14:tracePt t="28400" x="336550" y="4425950"/>
          <p14:tracePt t="28412" x="330200" y="4425950"/>
          <p14:tracePt t="28447" x="330200" y="4432300"/>
          <p14:tracePt t="28450" x="323850" y="4438650"/>
          <p14:tracePt t="28461" x="317500" y="4438650"/>
          <p14:tracePt t="28474" x="317500" y="4445000"/>
          <p14:tracePt t="28491" x="311150" y="4445000"/>
          <p14:tracePt t="28524" x="304800" y="4445000"/>
          <p14:tracePt t="28541" x="298450" y="4451350"/>
          <p14:tracePt t="28557" x="285750" y="4464050"/>
          <p14:tracePt t="28574" x="279400" y="4464050"/>
          <p14:tracePt t="28607" x="273050" y="4470400"/>
          <p14:tracePt t="28742" x="266700" y="4470400"/>
          <p14:tracePt t="28805" x="266700" y="4476750"/>
          <p14:tracePt t="28813" x="260350" y="4476750"/>
          <p14:tracePt t="28873" x="260350" y="4483100"/>
          <p14:tracePt t="28891" x="254000" y="4483100"/>
          <p14:tracePt t="28989" x="247650" y="4483100"/>
          <p14:tracePt t="29048" x="247650" y="4489450"/>
          <p14:tracePt t="29061" x="247650" y="4495800"/>
          <p14:tracePt t="29065" x="241300" y="4495800"/>
          <p14:tracePt t="33146" x="273050" y="4508500"/>
          <p14:tracePt t="33148" x="285750" y="4514850"/>
          <p14:tracePt t="33157" x="342900" y="4572000"/>
          <p14:tracePt t="33174" x="419100" y="4629150"/>
          <p14:tracePt t="33191" x="469900" y="4667250"/>
          <p14:tracePt t="33207" x="508000" y="4679950"/>
          <p14:tracePt t="33224" x="520700" y="4686300"/>
          <p14:tracePt t="33241" x="527050" y="4699000"/>
          <p14:tracePt t="33257" x="558800" y="4711700"/>
          <p14:tracePt t="33274" x="622300" y="4743450"/>
          <p14:tracePt t="33291" x="762000" y="4806950"/>
          <p14:tracePt t="33307" x="939800" y="4864100"/>
          <p14:tracePt t="33324" x="1066800" y="4914900"/>
          <p14:tracePt t="33341" x="1168400" y="4946650"/>
          <p14:tracePt t="33357" x="1238250" y="4959350"/>
          <p14:tracePt t="33374" x="1314450" y="4965700"/>
          <p14:tracePt t="33391" x="1428750" y="4965700"/>
          <p14:tracePt t="33407" x="1530350" y="4972050"/>
          <p14:tracePt t="33424" x="1600200" y="4978400"/>
          <p14:tracePt t="33441" x="1663700" y="4978400"/>
          <p14:tracePt t="33457" x="1701800" y="4978400"/>
          <p14:tracePt t="33474" x="1739900" y="4978400"/>
          <p14:tracePt t="33491" x="1797050" y="4978400"/>
          <p14:tracePt t="33507" x="1847850" y="4978400"/>
          <p14:tracePt t="33524" x="1879600" y="4978400"/>
          <p14:tracePt t="33541" x="1905000" y="4978400"/>
          <p14:tracePt t="33557" x="1924050" y="4978400"/>
          <p14:tracePt t="33574" x="1955800" y="4978400"/>
          <p14:tracePt t="33591" x="2012950" y="4978400"/>
          <p14:tracePt t="33607" x="2070100" y="4978400"/>
          <p14:tracePt t="33624" x="2108200" y="4978400"/>
          <p14:tracePt t="33641" x="2127250" y="4978400"/>
          <p14:tracePt t="33657" x="2146300" y="4978400"/>
          <p14:tracePt t="33674" x="2152650" y="4965700"/>
          <p14:tracePt t="33691" x="2171700" y="4965700"/>
          <p14:tracePt t="33707" x="2178050" y="4965700"/>
          <p14:tracePt t="33724" x="2184400" y="4959350"/>
          <p14:tracePt t="33741" x="2197100" y="4953000"/>
          <p14:tracePt t="33757" x="2203450" y="4946650"/>
          <p14:tracePt t="41169" x="2209800" y="4953000"/>
          <p14:tracePt t="41172" x="2222500" y="4965700"/>
          <p14:tracePt t="41174" x="2235200" y="4978400"/>
          <p14:tracePt t="41191" x="2305050" y="5029200"/>
          <p14:tracePt t="41207" x="2387600" y="5105400"/>
          <p14:tracePt t="41224" x="2482850" y="5187950"/>
          <p14:tracePt t="41241" x="2552700" y="5270500"/>
          <p14:tracePt t="41257" x="2622550" y="5321300"/>
          <p14:tracePt t="41274" x="2660650" y="5340350"/>
          <p14:tracePt t="41291" x="2673350" y="5353050"/>
          <p14:tracePt t="41324" x="2679700" y="5359400"/>
          <p14:tracePt t="41341" x="2686050" y="5365750"/>
          <p14:tracePt t="41357" x="2686050" y="5372100"/>
          <p14:tracePt t="41374" x="2692400" y="5384800"/>
          <p14:tracePt t="41390" x="2698750" y="5403850"/>
          <p14:tracePt t="41407" x="2711450" y="5435600"/>
          <p14:tracePt t="41424" x="2717800" y="5473700"/>
          <p14:tracePt t="41440" x="2730500" y="5499100"/>
          <p14:tracePt t="41457" x="2730500" y="5511800"/>
          <p14:tracePt t="41518" x="2730500" y="5518150"/>
          <p14:tracePt t="41535" x="2730500" y="5524500"/>
          <p14:tracePt t="41540" x="2730500" y="5537200"/>
          <p14:tracePt t="41557" x="2730500" y="5549900"/>
          <p14:tracePt t="41574" x="2724150" y="5562600"/>
          <p14:tracePt t="41590" x="2724150" y="5568950"/>
          <p14:tracePt t="41607" x="2711450" y="5575300"/>
          <p14:tracePt t="41624" x="2705100" y="5575300"/>
          <p14:tracePt t="41640" x="2692400" y="5575300"/>
          <p14:tracePt t="41657" x="2679700" y="5588000"/>
          <p14:tracePt t="41674" x="2660650" y="5594350"/>
          <p14:tracePt t="41691" x="2654300" y="5607050"/>
          <p14:tracePt t="41707" x="2647950" y="5607050"/>
          <p14:tracePt t="41724" x="2635250" y="5607050"/>
          <p14:tracePt t="41741" x="2622550" y="5607050"/>
          <p14:tracePt t="41757" x="2603500" y="5594350"/>
          <p14:tracePt t="41774" x="2578100" y="5581650"/>
          <p14:tracePt t="41791" x="2565400" y="5568950"/>
          <p14:tracePt t="41807" x="2552700" y="5562600"/>
          <p14:tracePt t="41858" x="2552700" y="5568950"/>
          <p14:tracePt t="41874" x="2508250" y="5638800"/>
          <p14:tracePt t="41891" x="2501900" y="5638800"/>
          <p14:tracePt t="41907" x="2495550" y="5626100"/>
          <p14:tracePt t="41941" x="2489200" y="5619750"/>
          <p14:tracePt t="41957" x="2489200" y="5613400"/>
          <p14:tracePt t="41991" x="2489200" y="5607050"/>
          <p14:tracePt t="42062" x="2489200" y="5600700"/>
          <p14:tracePt t="42072" x="2489200" y="5594350"/>
          <p14:tracePt t="42096" x="2489200" y="5588000"/>
          <p14:tracePt t="42101" x="2489200" y="5581650"/>
          <p14:tracePt t="42138" x="2489200" y="5575300"/>
          <p14:tracePt t="42202" x="2489200" y="5568950"/>
          <p14:tracePt t="42209" x="2489200" y="5562600"/>
          <p14:tracePt t="42232" x="2489200" y="5556250"/>
          <p14:tracePt t="42245" x="2489200" y="5549900"/>
          <p14:tracePt t="42264" x="2489200" y="5543550"/>
          <p14:tracePt t="42274" x="2489200" y="5537200"/>
          <p14:tracePt t="42290" x="2489200" y="5530850"/>
          <p14:tracePt t="42344" x="2489200" y="5524500"/>
          <p14:tracePt t="42404" x="2489200" y="5518150"/>
          <p14:tracePt t="42408" x="2495550" y="5518150"/>
          <p14:tracePt t="44087" x="2495550" y="5511800"/>
          <p14:tracePt t="44547" x="2501900" y="5511800"/>
          <p14:tracePt t="50022" x="2508250" y="5505450"/>
          <p14:tracePt t="50033" x="2578100" y="5473700"/>
          <p14:tracePt t="50040" x="2641600" y="5441950"/>
          <p14:tracePt t="50057" x="2863850" y="5334000"/>
          <p14:tracePt t="50074" x="3105150" y="5226050"/>
          <p14:tracePt t="50091" x="3365500" y="5092700"/>
          <p14:tracePt t="50107" x="3600450" y="4991100"/>
          <p14:tracePt t="50124" x="3816350" y="4883150"/>
          <p14:tracePt t="50141" x="3943350" y="4819650"/>
          <p14:tracePt t="50157" x="4044950" y="4756150"/>
          <p14:tracePt t="50174" x="4121150" y="4679950"/>
          <p14:tracePt t="50190" x="4191000" y="4584700"/>
          <p14:tracePt t="50207" x="4267200" y="4502150"/>
          <p14:tracePt t="50224" x="4330700" y="4438650"/>
          <p14:tracePt t="50241" x="4419600" y="4362450"/>
          <p14:tracePt t="50257" x="4495800" y="4298950"/>
          <p14:tracePt t="50274" x="4565650" y="4229100"/>
          <p14:tracePt t="50290" x="4635500" y="4152900"/>
          <p14:tracePt t="50307" x="4692650" y="4076700"/>
          <p14:tracePt t="50324" x="4743450" y="4006850"/>
          <p14:tracePt t="50340" x="4813300" y="3949700"/>
          <p14:tracePt t="50357" x="4889500" y="3898900"/>
          <p14:tracePt t="50374" x="4921250" y="3879850"/>
          <p14:tracePt t="50390" x="4940300" y="3860800"/>
          <p14:tracePt t="50407" x="4959350" y="3848100"/>
          <p14:tracePt t="50424" x="4965700" y="3841750"/>
          <p14:tracePt t="50441" x="4978400" y="3829050"/>
          <p14:tracePt t="50458" x="4984750" y="3822700"/>
          <p14:tracePt t="50507" x="4984750" y="3816350"/>
          <p14:tracePt t="50524" x="4997450" y="3803650"/>
          <p14:tracePt t="50541" x="5003800" y="3797300"/>
          <p14:tracePt t="50557" x="5022850" y="3784600"/>
          <p14:tracePt t="50574" x="5041900" y="3771900"/>
          <p14:tracePt t="50591" x="5067300" y="3752850"/>
          <p14:tracePt t="50607" x="5105400" y="3727450"/>
          <p14:tracePt t="50624" x="5162550" y="3695700"/>
          <p14:tracePt t="50624" x="5168900" y="3695700"/>
          <p14:tracePt t="50641" x="5219700" y="3676650"/>
          <p14:tracePt t="50657" x="5251450" y="3657600"/>
          <p14:tracePt t="50674" x="5270500" y="3651250"/>
          <p14:tracePt t="50691" x="5289550" y="3644900"/>
          <p14:tracePt t="50707" x="5321300" y="3625850"/>
          <p14:tracePt t="50724" x="5365750" y="3600450"/>
          <p14:tracePt t="50740" x="5416550" y="3568700"/>
          <p14:tracePt t="50757" x="5461000" y="3549650"/>
          <p14:tracePt t="50774" x="5499100" y="3530600"/>
          <p14:tracePt t="50791" x="5543550" y="3505200"/>
          <p14:tracePt t="50807" x="5588000" y="3486150"/>
          <p14:tracePt t="50824" x="5626100" y="3473450"/>
          <p14:tracePt t="50840" x="5670550" y="3454400"/>
          <p14:tracePt t="50857" x="5708650" y="3441700"/>
          <p14:tracePt t="50874" x="5734050" y="3429000"/>
          <p14:tracePt t="50891" x="5791200" y="3409950"/>
          <p14:tracePt t="50907" x="5861050" y="3384550"/>
          <p14:tracePt t="50924" x="5918200" y="3359150"/>
          <p14:tracePt t="50940" x="5969000" y="3340100"/>
          <p14:tracePt t="50957" x="6000750" y="3327400"/>
          <p14:tracePt t="50974" x="6045200" y="3308350"/>
          <p14:tracePt t="50991" x="6102350" y="3289300"/>
          <p14:tracePt t="51007" x="6184900" y="3282950"/>
          <p14:tracePt t="51024" x="6242050" y="3270250"/>
          <p14:tracePt t="51041" x="6299200" y="3257550"/>
          <p14:tracePt t="51057" x="6350000" y="3244850"/>
          <p14:tracePt t="51074" x="6388100" y="3238500"/>
          <p14:tracePt t="51090" x="6451600" y="3232150"/>
          <p14:tracePt t="51107" x="6515100" y="3225800"/>
          <p14:tracePt t="51124" x="6565900" y="3219450"/>
          <p14:tracePt t="51141" x="6616700" y="3213100"/>
          <p14:tracePt t="51157" x="6673850" y="3206750"/>
          <p14:tracePt t="51174" x="6750050" y="3187700"/>
          <p14:tracePt t="51190" x="6819900" y="3168650"/>
          <p14:tracePt t="51207" x="6896100" y="3149600"/>
          <p14:tracePt t="51224" x="6953250" y="3130550"/>
          <p14:tracePt t="51241" x="7010400" y="3111500"/>
          <p14:tracePt t="51257" x="7042150" y="3092450"/>
          <p14:tracePt t="51274" x="7073900" y="3086100"/>
          <p14:tracePt t="51290" x="7124700" y="3073400"/>
          <p14:tracePt t="51307" x="7175500" y="3054350"/>
          <p14:tracePt t="51324" x="7219950" y="3048000"/>
          <p14:tracePt t="51340" x="7270750" y="3041650"/>
          <p14:tracePt t="51357" x="7302500" y="3041650"/>
          <p14:tracePt t="51374" x="7308850" y="3041650"/>
          <p14:tracePt t="51391" x="7315200" y="3041650"/>
          <p14:tracePt t="51407" x="7321550" y="3035300"/>
          <p14:tracePt t="51424" x="7327900" y="3028950"/>
          <p14:tracePt t="51441" x="7340600" y="3028950"/>
          <p14:tracePt t="51458" x="7353300" y="3022600"/>
          <p14:tracePt t="51475" x="7359650" y="3022600"/>
          <p14:tracePt t="51873" x="7372350" y="3022600"/>
          <p14:tracePt t="51876" x="7372350" y="3016250"/>
          <p14:tracePt t="51891" x="7378700" y="3016250"/>
          <p14:tracePt t="52297" x="7378700" y="3022600"/>
          <p14:tracePt t="52309" x="7372350" y="3022600"/>
          <p14:tracePt t="52315" x="7366000" y="3022600"/>
          <p14:tracePt t="52349" x="7359650" y="3022600"/>
          <p14:tracePt t="52364" x="7359650" y="3028950"/>
          <p14:tracePt t="53738" x="7359650" y="3035300"/>
          <p14:tracePt t="53801" x="7353300" y="3035300"/>
          <p14:tracePt t="53842" x="7346950" y="3041650"/>
          <p14:tracePt t="53859" x="7340600" y="3041650"/>
          <p14:tracePt t="53874" x="7334250" y="3048000"/>
          <p14:tracePt t="55009" x="7327900" y="3048000"/>
          <p14:tracePt t="55652" x="7327900" y="3054350"/>
          <p14:tracePt t="55700" x="7321550" y="3054350"/>
          <p14:tracePt t="55775" x="7321550" y="3060700"/>
          <p14:tracePt t="55814" x="7315200" y="3060700"/>
          <p14:tracePt t="55826" x="7315200" y="3067050"/>
          <p14:tracePt t="56009" x="7308850" y="3067050"/>
          <p14:tracePt t="56023" x="7308850" y="3073400"/>
          <p14:tracePt t="56041" x="7308850" y="3086100"/>
          <p14:tracePt t="56057" x="7308850" y="3092450"/>
          <p14:tracePt t="56405" x="7308850" y="3098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/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𝑱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∅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  <a:blipFill>
                <a:blip r:embed="rId5"/>
                <a:stretch>
                  <a:fillRect b="-5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CE49E0B-6DFE-C446-94DA-D131418441D2}"/>
              </a:ext>
            </a:extLst>
          </p:cNvPr>
          <p:cNvGrpSpPr/>
          <p:nvPr/>
        </p:nvGrpSpPr>
        <p:grpSpPr>
          <a:xfrm>
            <a:off x="647900" y="2517108"/>
            <a:ext cx="1051348" cy="513340"/>
            <a:chOff x="647900" y="2429150"/>
            <a:chExt cx="1051348" cy="5133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03A49A-3E09-FC4D-A888-F9550426CE77}"/>
                </a:ext>
              </a:extLst>
            </p:cNvPr>
            <p:cNvGrpSpPr/>
            <p:nvPr/>
          </p:nvGrpSpPr>
          <p:grpSpPr>
            <a:xfrm>
              <a:off x="1042627" y="2429150"/>
              <a:ext cx="229870" cy="187725"/>
              <a:chOff x="0" y="0"/>
              <a:chExt cx="230114" cy="18772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BD0693E-1308-3E48-8BD9-D7F7264EE9B0}"/>
                  </a:ext>
                </a:extLst>
              </p:cNvPr>
              <p:cNvCxnSpPr/>
              <p:nvPr/>
            </p:nvCxnSpPr>
            <p:spPr>
              <a:xfrm>
                <a:off x="0" y="589"/>
                <a:ext cx="230114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Down Arrow 24">
                <a:extLst>
                  <a:ext uri="{FF2B5EF4-FFF2-40B4-BE49-F238E27FC236}">
                    <a16:creationId xmlns:a16="http://schemas.microsoft.com/office/drawing/2014/main" id="{98655305-1B9A-6D4D-AF89-4E3E0C77A8EE}"/>
                  </a:ext>
                </a:extLst>
              </p:cNvPr>
              <p:cNvSpPr/>
              <p:nvPr/>
            </p:nvSpPr>
            <p:spPr>
              <a:xfrm>
                <a:off x="85367" y="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E9ED9A-B8C8-1246-81FE-912860CC3A93}"/>
                </a:ext>
              </a:extLst>
            </p:cNvPr>
            <p:cNvSpPr txBox="1"/>
            <p:nvPr/>
          </p:nvSpPr>
          <p:spPr>
            <a:xfrm>
              <a:off x="647900" y="2573158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Diffusional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CE2C51-E1A0-4041-A946-429073AFEF04}"/>
              </a:ext>
            </a:extLst>
          </p:cNvPr>
          <p:cNvGrpSpPr/>
          <p:nvPr/>
        </p:nvGrpSpPr>
        <p:grpSpPr>
          <a:xfrm>
            <a:off x="1350696" y="2514600"/>
            <a:ext cx="1051348" cy="521958"/>
            <a:chOff x="775560" y="2429150"/>
            <a:chExt cx="1051348" cy="5219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50E212-FF6D-E844-988E-08E45E41D1FD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C35026-0679-F441-959D-2878A83698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Down Arrow 38">
                <a:extLst>
                  <a:ext uri="{FF2B5EF4-FFF2-40B4-BE49-F238E27FC236}">
                    <a16:creationId xmlns:a16="http://schemas.microsoft.com/office/drawing/2014/main" id="{55C11781-C439-3A4C-A924-CB5C4869AEA3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4C8AD4-E780-0C46-9036-2A359C210DC4}"/>
                </a:ext>
              </a:extLst>
            </p:cNvPr>
            <p:cNvSpPr txBox="1"/>
            <p:nvPr/>
          </p:nvSpPr>
          <p:spPr>
            <a:xfrm>
              <a:off x="775560" y="2581776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Advective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69E84A-61CE-3749-B2B6-88B9993DD225}"/>
              </a:ext>
            </a:extLst>
          </p:cNvPr>
          <p:cNvGrpSpPr/>
          <p:nvPr/>
        </p:nvGrpSpPr>
        <p:grpSpPr>
          <a:xfrm>
            <a:off x="2374085" y="2514600"/>
            <a:ext cx="1051348" cy="399575"/>
            <a:chOff x="817905" y="2429150"/>
            <a:chExt cx="1051348" cy="3995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40B750A-7B9F-BA43-B4F2-6E4EB93A9984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DF387A-BE1C-E741-8D77-3D4FA8753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Down Arrow 43">
                <a:extLst>
                  <a:ext uri="{FF2B5EF4-FFF2-40B4-BE49-F238E27FC236}">
                    <a16:creationId xmlns:a16="http://schemas.microsoft.com/office/drawing/2014/main" id="{0FF7DB5A-15A8-BF43-A69D-B3C12F41709D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7C9D56-CB4D-3F48-AC7F-80CCE2FA5927}"/>
                </a:ext>
              </a:extLst>
            </p:cNvPr>
            <p:cNvSpPr txBox="1"/>
            <p:nvPr/>
          </p:nvSpPr>
          <p:spPr>
            <a:xfrm>
              <a:off x="817905" y="259789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587539-B4E3-6E4A-960C-646164B4240D}"/>
              </a:ext>
            </a:extLst>
          </p:cNvPr>
          <p:cNvGrpSpPr/>
          <p:nvPr/>
        </p:nvGrpSpPr>
        <p:grpSpPr>
          <a:xfrm>
            <a:off x="4915089" y="2514668"/>
            <a:ext cx="1561911" cy="387965"/>
            <a:chOff x="1042627" y="2429740"/>
            <a:chExt cx="1561911" cy="38796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77E484-0558-5545-8301-347E35AB9CA3}"/>
                </a:ext>
              </a:extLst>
            </p:cNvPr>
            <p:cNvGrpSpPr/>
            <p:nvPr/>
          </p:nvGrpSpPr>
          <p:grpSpPr>
            <a:xfrm>
              <a:off x="1042627" y="2429740"/>
              <a:ext cx="1561911" cy="193256"/>
              <a:chOff x="0" y="590"/>
              <a:chExt cx="1563570" cy="193256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F3A1D27-71B1-FC46-8BF6-9E701C51D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563570" cy="302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2458E092-BF24-9947-B2B7-B5BDCB77EBE1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F3FDAF-60B0-3848-B46E-C73244DBC58F}"/>
                </a:ext>
              </a:extLst>
            </p:cNvPr>
            <p:cNvSpPr txBox="1"/>
            <p:nvPr/>
          </p:nvSpPr>
          <p:spPr>
            <a:xfrm>
              <a:off x="1320433" y="258687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Adsorption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F7606C-C438-3842-B9FC-604E8B296CAD}"/>
              </a:ext>
            </a:extLst>
          </p:cNvPr>
          <p:cNvGrpSpPr/>
          <p:nvPr/>
        </p:nvGrpSpPr>
        <p:grpSpPr>
          <a:xfrm>
            <a:off x="7233999" y="2525470"/>
            <a:ext cx="1561911" cy="388705"/>
            <a:chOff x="1042627" y="2429740"/>
            <a:chExt cx="1561911" cy="3887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6DE404-C4A1-5140-8DE2-8C09EA5F6D01}"/>
                </a:ext>
              </a:extLst>
            </p:cNvPr>
            <p:cNvGrpSpPr/>
            <p:nvPr/>
          </p:nvGrpSpPr>
          <p:grpSpPr>
            <a:xfrm>
              <a:off x="1042627" y="2429740"/>
              <a:ext cx="1561911" cy="193256"/>
              <a:chOff x="0" y="590"/>
              <a:chExt cx="1563570" cy="193256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5721BE-0254-3649-8B27-0F744FD2E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563570" cy="302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Down Arrow 53">
                <a:extLst>
                  <a:ext uri="{FF2B5EF4-FFF2-40B4-BE49-F238E27FC236}">
                    <a16:creationId xmlns:a16="http://schemas.microsoft.com/office/drawing/2014/main" id="{A37BC1ED-9A37-EB42-A62D-D9DAC8A820ED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820261-6629-AF49-891B-D8612E2080B0}"/>
                </a:ext>
              </a:extLst>
            </p:cNvPr>
            <p:cNvSpPr txBox="1"/>
            <p:nvPr/>
          </p:nvSpPr>
          <p:spPr>
            <a:xfrm>
              <a:off x="1335613" y="258761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Sieving</a:t>
              </a:r>
            </a:p>
          </p:txBody>
        </p:sp>
      </p:grpSp>
      <p:sp>
        <p:nvSpPr>
          <p:cNvPr id="56" name="Text Box 28">
            <a:extLst>
              <a:ext uri="{FF2B5EF4-FFF2-40B4-BE49-F238E27FC236}">
                <a16:creationId xmlns:a16="http://schemas.microsoft.com/office/drawing/2014/main" id="{94E8D7A8-18B0-4D41-889F-D3D2A6CE4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57" y="3124200"/>
            <a:ext cx="10258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where,</a:t>
            </a:r>
          </a:p>
        </p:txBody>
      </p:sp>
      <p:sp>
        <p:nvSpPr>
          <p:cNvPr id="69" name="Text Box 28">
            <a:extLst>
              <a:ext uri="{FF2B5EF4-FFF2-40B4-BE49-F238E27FC236}">
                <a16:creationId xmlns:a16="http://schemas.microsoft.com/office/drawing/2014/main" id="{477A10A9-76C3-2C47-9ACE-151838D0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52" y="3483638"/>
            <a:ext cx="1025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Adsorption: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387294-2B3E-134D-83CC-AC23881D7F18}"/>
                  </a:ext>
                </a:extLst>
              </p:cNvPr>
              <p:cNvSpPr/>
              <p:nvPr/>
            </p:nvSpPr>
            <p:spPr>
              <a:xfrm>
                <a:off x="1736336" y="3364953"/>
                <a:ext cx="2300245" cy="501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400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400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400" b="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400" b="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387294-2B3E-134D-83CC-AC23881D7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336" y="3364953"/>
                <a:ext cx="2300245" cy="501997"/>
              </a:xfrm>
              <a:prstGeom prst="rect">
                <a:avLst/>
              </a:prstGeom>
              <a:blipFill>
                <a:blip r:embed="rId6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E93270-4D08-2D4A-9992-C5723B9C8BDA}"/>
                  </a:ext>
                </a:extLst>
              </p:cNvPr>
              <p:cNvSpPr/>
              <p:nvPr/>
            </p:nvSpPr>
            <p:spPr>
              <a:xfrm>
                <a:off x="1803287" y="3974844"/>
                <a:ext cx="732075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specific surface area of rock sample (from adsorption test),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density of rock sample,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maximum adsorption capacity of rock sample for a specific component c (from molecular simulation),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𝑚𝑜𝑙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… is a function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effectLst/>
                  </a:rPr>
                  <a:t> </a:t>
                </a:r>
                <a:endPara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speed coefficient for adsorption (fitting parameter) </a:t>
                </a:r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time, recorded from the start of adsorption,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E93270-4D08-2D4A-9992-C5723B9C8B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87" y="3974844"/>
                <a:ext cx="7320758" cy="1200329"/>
              </a:xfrm>
              <a:prstGeom prst="rect">
                <a:avLst/>
              </a:prstGeom>
              <a:blipFill>
                <a:blip r:embed="rId7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 Box 28">
                <a:extLst>
                  <a:ext uri="{FF2B5EF4-FFF2-40B4-BE49-F238E27FC236}">
                    <a16:creationId xmlns:a16="http://schemas.microsoft.com/office/drawing/2014/main" id="{8D9BF9AD-D15D-E643-BD27-13A3CD6E16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074" y="5285601"/>
                <a:ext cx="810515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FFFFFF"/>
                    </a:solidFill>
                    <a:latin typeface="Arial"/>
                    <a:cs typeface="Arial"/>
                  </a:rPr>
                  <a:t>* Molecular simulations indicate that it is quick to achieve adsorption equilibrium;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200" dirty="0">
                    <a:solidFill>
                      <a:srgbClr val="FFFFFF"/>
                    </a:solidFill>
                    <a:latin typeface="Arial"/>
                    <a:cs typeface="Arial"/>
                  </a:rPr>
                  <a:t> is very large number. Therefore, </a:t>
                </a:r>
              </a:p>
            </p:txBody>
          </p:sp>
        </mc:Choice>
        <mc:Fallback xmlns="">
          <p:sp>
            <p:nvSpPr>
              <p:cNvPr id="62" name="Text Box 28">
                <a:extLst>
                  <a:ext uri="{FF2B5EF4-FFF2-40B4-BE49-F238E27FC236}">
                    <a16:creationId xmlns:a16="http://schemas.microsoft.com/office/drawing/2014/main" id="{8D9BF9AD-D15D-E643-BD27-13A3CD6E1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074" y="5285601"/>
                <a:ext cx="8105152" cy="276999"/>
              </a:xfrm>
              <a:prstGeom prst="rect">
                <a:avLst/>
              </a:prstGeom>
              <a:blipFill>
                <a:blip r:embed="rId8"/>
                <a:stretch>
                  <a:fillRect l="-157" b="-173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ight Arrow 62">
            <a:extLst>
              <a:ext uri="{FF2B5EF4-FFF2-40B4-BE49-F238E27FC236}">
                <a16:creationId xmlns:a16="http://schemas.microsoft.com/office/drawing/2014/main" id="{788C3177-3738-F046-BBF5-D3FA530E17EC}"/>
              </a:ext>
            </a:extLst>
          </p:cNvPr>
          <p:cNvSpPr/>
          <p:nvPr/>
        </p:nvSpPr>
        <p:spPr bwMode="auto">
          <a:xfrm flipV="1">
            <a:off x="1350696" y="5768234"/>
            <a:ext cx="329924" cy="8609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723417C-0295-FD43-9F5C-42AE378D231C}"/>
                  </a:ext>
                </a:extLst>
              </p:cNvPr>
              <p:cNvSpPr/>
              <p:nvPr/>
            </p:nvSpPr>
            <p:spPr>
              <a:xfrm>
                <a:off x="1782930" y="5606738"/>
                <a:ext cx="3617850" cy="420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4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5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45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5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sSub>
                      <m:sSubPr>
                        <m:ctrlP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5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5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5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5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5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145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5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5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5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145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50" b="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450" b="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50" b="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b>
                                      <m:sSubPr>
                                        <m:ctrlPr>
                                          <a:rPr lang="en-US" sz="145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50" b="0" i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45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45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d>
                            <m:r>
                              <a:rPr lang="en-US" sz="145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145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45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45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4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5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5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145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5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sz="145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14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14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723417C-0295-FD43-9F5C-42AE378D2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930" y="5606738"/>
                <a:ext cx="3617850" cy="4203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77949D5F-C136-6E47-83A0-4988EC7A0E5A}"/>
              </a:ext>
            </a:extLst>
          </p:cNvPr>
          <p:cNvSpPr/>
          <p:nvPr/>
        </p:nvSpPr>
        <p:spPr bwMode="auto">
          <a:xfrm>
            <a:off x="2743201" y="5673028"/>
            <a:ext cx="914400" cy="320595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A29E27-B37C-7D48-8DE4-1BBEEBB3EA02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58" name="Text Box 28">
            <a:extLst>
              <a:ext uri="{FF2B5EF4-FFF2-40B4-BE49-F238E27FC236}">
                <a16:creationId xmlns:a16="http://schemas.microsoft.com/office/drawing/2014/main" id="{652ABB91-80D8-824E-8516-9D6D6033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6085" y="1229303"/>
            <a:ext cx="763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rgbClr val="FFFFFF"/>
                </a:solidFill>
                <a:latin typeface="Arial"/>
                <a:cs typeface="Arial"/>
              </a:rPr>
              <a:t>Single phase multicomponent 1-D continuity equation</a:t>
            </a:r>
          </a:p>
        </p:txBody>
      </p:sp>
      <p:sp>
        <p:nvSpPr>
          <p:cNvPr id="59" name="Text Box 28">
            <a:extLst>
              <a:ext uri="{FF2B5EF4-FFF2-40B4-BE49-F238E27FC236}">
                <a16:creationId xmlns:a16="http://schemas.microsoft.com/office/drawing/2014/main" id="{A5BC38AE-B887-B542-80D8-6FC47B66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1742794"/>
            <a:ext cx="27373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Matrix flow equation</a:t>
            </a:r>
          </a:p>
        </p:txBody>
      </p:sp>
      <p:pic>
        <p:nvPicPr>
          <p:cNvPr id="15" name="Ses 14">
            <a:hlinkClick r:id="" action="ppaction://media"/>
            <a:extLst>
              <a:ext uri="{FF2B5EF4-FFF2-40B4-BE49-F238E27FC236}">
                <a16:creationId xmlns:a16="http://schemas.microsoft.com/office/drawing/2014/main" id="{7DBBA539-290C-4380-BD01-60D74CC53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0" name="Picture 59" descr="A close up of a device&#10;&#10;Description automatically generated">
            <a:extLst>
              <a:ext uri="{FF2B5EF4-FFF2-40B4-BE49-F238E27FC236}">
                <a16:creationId xmlns:a16="http://schemas.microsoft.com/office/drawing/2014/main" id="{A075EA93-E089-0047-9810-493722D8E357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62121" r="55349" b="7516"/>
          <a:stretch/>
        </p:blipFill>
        <p:spPr>
          <a:xfrm>
            <a:off x="7583034" y="937479"/>
            <a:ext cx="1525611" cy="1083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44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539"/>
    </mc:Choice>
    <mc:Fallback xmlns="">
      <p:transition advTm="4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1" x="1778000" y="4273550"/>
          <p14:tracePt t="3454" x="1809750" y="4279900"/>
          <p14:tracePt t="3488" x="1860550" y="4298950"/>
          <p14:tracePt t="3508" x="1866900" y="4298950"/>
          <p14:tracePt t="3730" x="1860550" y="4305300"/>
          <p14:tracePt t="3736" x="1860550" y="4311650"/>
          <p14:tracePt t="3755" x="1847850" y="4337050"/>
          <p14:tracePt t="3772" x="1835150" y="4337050"/>
          <p14:tracePt t="3788" x="1828800" y="4349750"/>
          <p14:tracePt t="3805" x="1816100" y="4356100"/>
          <p14:tracePt t="3822" x="1809750" y="4362450"/>
          <p14:tracePt t="3871" x="1803400" y="4362450"/>
          <p14:tracePt t="3888" x="1797050" y="4368800"/>
          <p14:tracePt t="3905" x="1784350" y="4375150"/>
          <p14:tracePt t="3921" x="1778000" y="4381500"/>
          <p14:tracePt t="3938" x="1765300" y="4387850"/>
          <p14:tracePt t="3955" x="1758950" y="4394200"/>
          <p14:tracePt t="3972" x="1752600" y="4394200"/>
          <p14:tracePt t="3988" x="1746250" y="4394200"/>
          <p14:tracePt t="4005" x="1739900" y="4400550"/>
          <p14:tracePt t="4038" x="1733550" y="4406900"/>
          <p14:tracePt t="4055" x="1727200" y="4406900"/>
          <p14:tracePt t="4071" x="1714500" y="4413250"/>
          <p14:tracePt t="4072" x="1708150" y="4419600"/>
          <p14:tracePt t="4088" x="1695450" y="4425950"/>
          <p14:tracePt t="4105" x="1676400" y="4438650"/>
          <p14:tracePt t="4121" x="1657350" y="4445000"/>
          <p14:tracePt t="4138" x="1644650" y="4451350"/>
          <p14:tracePt t="4171" x="1631950" y="4451350"/>
          <p14:tracePt t="4188" x="1619250" y="4451350"/>
          <p14:tracePt t="4205" x="1606550" y="4457700"/>
          <p14:tracePt t="4221" x="1593850" y="4457700"/>
          <p14:tracePt t="4238" x="1574800" y="4464050"/>
          <p14:tracePt t="4255" x="1562100" y="4464050"/>
          <p14:tracePt t="4272" x="1549400" y="4470400"/>
          <p14:tracePt t="4288" x="1543050" y="4470400"/>
          <p14:tracePt t="4305" x="1543050" y="4476750"/>
          <p14:tracePt t="4321" x="1524000" y="4483100"/>
          <p14:tracePt t="4355" x="1517650" y="4483100"/>
          <p14:tracePt t="4371" x="1511300" y="4483100"/>
          <p14:tracePt t="4389" x="1504950" y="4483100"/>
          <p14:tracePt t="4515" x="1504950" y="4489450"/>
          <p14:tracePt t="4691" x="1498600" y="4489450"/>
          <p14:tracePt t="4704" x="1492250" y="4495800"/>
          <p14:tracePt t="4721" x="1485900" y="4495800"/>
          <p14:tracePt t="9227" x="1485900" y="4502150"/>
          <p14:tracePt t="9228" x="1485900" y="4514850"/>
          <p14:tracePt t="9238" x="1504950" y="4552950"/>
          <p14:tracePt t="9255" x="1517650" y="4610100"/>
          <p14:tracePt t="9271" x="1524000" y="4635500"/>
          <p14:tracePt t="9288" x="1524000" y="4648200"/>
          <p14:tracePt t="9377" x="1524000" y="4654550"/>
          <p14:tracePt t="9380" x="1530350" y="4654550"/>
          <p14:tracePt t="9388" x="1536700" y="4654550"/>
          <p14:tracePt t="9405" x="1555750" y="4654550"/>
          <p14:tracePt t="9421" x="1574800" y="4654550"/>
          <p14:tracePt t="9438" x="1587500" y="4654550"/>
          <p14:tracePt t="9455" x="1593850" y="4648200"/>
          <p14:tracePt t="9471" x="1600200" y="4648200"/>
          <p14:tracePt t="9488" x="1619250" y="4648200"/>
          <p14:tracePt t="9505" x="1651000" y="4635500"/>
          <p14:tracePt t="9521" x="1695450" y="4622800"/>
          <p14:tracePt t="9538" x="1733550" y="4610100"/>
          <p14:tracePt t="9555" x="1765300" y="4603750"/>
          <p14:tracePt t="9571" x="1790700" y="4597400"/>
          <p14:tracePt t="9588" x="1803400" y="4597400"/>
          <p14:tracePt t="9605" x="1809750" y="4597400"/>
          <p14:tracePt t="9857" x="1816100" y="4591050"/>
          <p14:tracePt t="9867" x="1822450" y="4591050"/>
          <p14:tracePt t="9885" x="1828800" y="4591050"/>
          <p14:tracePt t="9894" x="1835150" y="4591050"/>
          <p14:tracePt t="22315" x="1841500" y="4591050"/>
          <p14:tracePt t="22324" x="1847850" y="4591050"/>
          <p14:tracePt t="22326" x="1854200" y="4591050"/>
          <p14:tracePt t="22338" x="1879600" y="4591050"/>
          <p14:tracePt t="22355" x="1949450" y="4603750"/>
          <p14:tracePt t="22371" x="2038350" y="4635500"/>
          <p14:tracePt t="22388" x="2114550" y="4654550"/>
          <p14:tracePt t="22405" x="2159000" y="4660900"/>
          <p14:tracePt t="22421" x="2178050" y="4673600"/>
          <p14:tracePt t="22685" x="2178050" y="4679950"/>
          <p14:tracePt t="22687" x="2178050" y="4686300"/>
          <p14:tracePt t="22705" x="2184400" y="4692650"/>
          <p14:tracePt t="22721" x="2184400" y="4705350"/>
          <p14:tracePt t="22738" x="2184400" y="4711700"/>
          <p14:tracePt t="22755" x="2190750" y="4724400"/>
          <p14:tracePt t="22771" x="2203450" y="4743450"/>
          <p14:tracePt t="22788" x="2209800" y="4762500"/>
          <p14:tracePt t="22805" x="2216150" y="4775200"/>
          <p14:tracePt t="22821" x="2228850" y="4781550"/>
          <p14:tracePt t="22838" x="2228850" y="4787900"/>
          <p14:tracePt t="22854" x="2235200" y="4787900"/>
          <p14:tracePt t="22872" x="2247900" y="4800600"/>
          <p14:tracePt t="22888" x="2286000" y="4845050"/>
          <p14:tracePt t="22905" x="2349500" y="4902200"/>
          <p14:tracePt t="22921" x="2406650" y="4965700"/>
          <p14:tracePt t="22938" x="2463800" y="5016500"/>
          <p14:tracePt t="22955" x="2501900" y="5041900"/>
          <p14:tracePt t="22971" x="2527300" y="5067300"/>
          <p14:tracePt t="22988" x="2571750" y="5099050"/>
          <p14:tracePt t="23005" x="2616200" y="5130800"/>
          <p14:tracePt t="23022" x="2660650" y="5168900"/>
          <p14:tracePt t="23038" x="2711450" y="5207000"/>
          <p14:tracePt t="23055" x="2755900" y="5232400"/>
          <p14:tracePt t="23072" x="2813050" y="5264150"/>
          <p14:tracePt t="23088" x="2857500" y="5283200"/>
          <p14:tracePt t="23105" x="2914650" y="5302250"/>
          <p14:tracePt t="23121" x="2946400" y="5314950"/>
          <p14:tracePt t="23138" x="2978150" y="5327650"/>
          <p14:tracePt t="23155" x="3003550" y="5346700"/>
          <p14:tracePt t="23171" x="3016250" y="5359400"/>
          <p14:tracePt t="23188" x="3028950" y="5378450"/>
          <p14:tracePt t="23205" x="3048000" y="5378450"/>
          <p14:tracePt t="23221" x="3054350" y="5391150"/>
          <p14:tracePt t="23238" x="3060700" y="5397500"/>
          <p14:tracePt t="23255" x="3079750" y="5397500"/>
          <p14:tracePt t="23271" x="3092450" y="5422900"/>
          <p14:tracePt t="23288" x="3105150" y="5448300"/>
          <p14:tracePt t="23305" x="3111500" y="5467350"/>
          <p14:tracePt t="23321" x="3117850" y="5467350"/>
          <p14:tracePt t="23338" x="3117850" y="5473700"/>
          <p14:tracePt t="23355" x="3124200" y="5473700"/>
          <p14:tracePt t="23371" x="3130550" y="5473700"/>
          <p14:tracePt t="23518" x="3130550" y="5480050"/>
          <p14:tracePt t="23616" x="3130550" y="5486400"/>
          <p14:tracePt t="23623" x="3136900" y="5486400"/>
          <p14:tracePt t="23639" x="3155950" y="5511800"/>
          <p14:tracePt t="23655" x="3175000" y="5524500"/>
          <p14:tracePt t="23671" x="3194050" y="5537200"/>
          <p14:tracePt t="23688" x="3200400" y="5549900"/>
          <p14:tracePt t="23705" x="3213100" y="5549900"/>
          <p14:tracePt t="23853" x="3213100" y="5556250"/>
          <p14:tracePt t="23855" x="3213100" y="5562600"/>
          <p14:tracePt t="23871" x="3232150" y="5581650"/>
          <p14:tracePt t="23888" x="3238500" y="5600700"/>
          <p14:tracePt t="23905" x="3251200" y="5613400"/>
          <p14:tracePt t="23921" x="3263900" y="5619750"/>
          <p14:tracePt t="23938" x="3276600" y="5632450"/>
          <p14:tracePt t="23955" x="3289300" y="5657850"/>
          <p14:tracePt t="23971" x="3308350" y="5676900"/>
          <p14:tracePt t="23988" x="3321050" y="5695950"/>
          <p14:tracePt t="24005" x="3327400" y="5695950"/>
          <p14:tracePt t="24038" x="3327400" y="5702300"/>
          <p14:tracePt t="24055" x="3340100" y="5715000"/>
          <p14:tracePt t="24071" x="3352800" y="5727700"/>
          <p14:tracePt t="24088" x="3359150" y="5740400"/>
          <p14:tracePt t="24105" x="3359150" y="5746750"/>
          <p14:tracePt t="24138" x="3365500" y="5746750"/>
          <p14:tracePt t="24156" x="3365500" y="5753100"/>
          <p14:tracePt t="24252" x="3365500" y="5765800"/>
          <p14:tracePt t="24271" x="3384550" y="5772150"/>
          <p14:tracePt t="24288" x="3384550" y="5778500"/>
          <p14:tracePt t="24403" x="3390900" y="5778500"/>
          <p14:tracePt t="24575" x="3390900" y="5784850"/>
          <p14:tracePt t="24703" x="3403600" y="5791200"/>
          <p14:tracePt t="24711" x="3422650" y="5816600"/>
          <p14:tracePt t="24721" x="3448050" y="5835650"/>
          <p14:tracePt t="24738" x="3467100" y="5861050"/>
          <p14:tracePt t="24755" x="3479800" y="5867400"/>
          <p14:tracePt t="24826" x="3479800" y="5873750"/>
          <p14:tracePt t="24839" x="3479800" y="5880100"/>
          <p14:tracePt t="24841" x="3479800" y="5886450"/>
          <p14:tracePt t="24855" x="3479800" y="5892800"/>
          <p14:tracePt t="24871" x="3479800" y="5905500"/>
          <p14:tracePt t="24888" x="3473450" y="5911850"/>
          <p14:tracePt t="24921" x="3473450" y="5918200"/>
          <p14:tracePt t="24939" x="3467100" y="5924550"/>
          <p14:tracePt t="24972" x="3460750" y="5937250"/>
          <p14:tracePt t="24988" x="3454400" y="5943600"/>
          <p14:tracePt t="25005" x="3448050" y="5962650"/>
          <p14:tracePt t="25022" x="3435350" y="5988050"/>
          <p14:tracePt t="25038" x="3422650" y="6013450"/>
          <p14:tracePt t="25055" x="3416300" y="6026150"/>
          <p14:tracePt t="25071" x="3409950" y="6038850"/>
          <p14:tracePt t="25089" x="3384550" y="6064250"/>
          <p14:tracePt t="25105" x="3365500" y="6089650"/>
          <p14:tracePt t="25122" x="3359150" y="6108700"/>
          <p14:tracePt t="25138" x="3346450" y="6108700"/>
          <p14:tracePt t="25155" x="3340100" y="6108700"/>
          <p14:tracePt t="25171" x="3333750" y="6115050"/>
          <p14:tracePt t="25188" x="3321050" y="6121400"/>
          <p14:tracePt t="25205" x="3314700" y="6127750"/>
          <p14:tracePt t="25221" x="3308350" y="6134100"/>
          <p14:tracePt t="25238" x="3295650" y="6134100"/>
          <p14:tracePt t="25255" x="3289300" y="6134100"/>
          <p14:tracePt t="25272" x="3282950" y="6134100"/>
          <p14:tracePt t="25288" x="3276600" y="6134100"/>
          <p14:tracePt t="25338" x="3270250" y="6134100"/>
          <p14:tracePt t="25355" x="3257550" y="6134100"/>
          <p14:tracePt t="25371" x="3257550" y="6140450"/>
          <p14:tracePt t="25388" x="3244850" y="6146800"/>
          <p14:tracePt t="25421" x="3238500" y="6146800"/>
          <p14:tracePt t="25504" x="3232150" y="6146800"/>
          <p14:tracePt t="25521" x="3232150" y="6153150"/>
          <p14:tracePt t="25538" x="3225800" y="6159500"/>
          <p14:tracePt t="25629" x="3225800" y="6165850"/>
          <p14:tracePt t="25659" x="3219450" y="6165850"/>
          <p14:tracePt t="25667" x="3213100" y="6165850"/>
          <p14:tracePt t="25735" x="3213100" y="6172200"/>
          <p14:tracePt t="25788" x="3206750" y="6172200"/>
          <p14:tracePt t="25790" x="3206750" y="6178550"/>
          <p14:tracePt t="25805" x="3200400" y="6178550"/>
          <p14:tracePt t="25822" x="3200400" y="6184900"/>
          <p14:tracePt t="25838" x="3194050" y="6184900"/>
          <p14:tracePt t="25855" x="3187700" y="6191250"/>
          <p14:tracePt t="27802" x="3187700" y="6197600"/>
          <p14:tracePt t="27808" x="3181350" y="6197600"/>
          <p14:tracePt t="33300" x="3175000" y="6203950"/>
          <p14:tracePt t="33304" x="3168650" y="6203950"/>
          <p14:tracePt t="33307" x="3162300" y="6203950"/>
          <p14:tracePt t="33321" x="3155950" y="6203950"/>
          <p14:tracePt t="33338" x="3149600" y="6210300"/>
          <p14:tracePt t="33355" x="3136900" y="6210300"/>
          <p14:tracePt t="33371" x="3130550" y="6210300"/>
          <p14:tracePt t="33388" x="3124200" y="6210300"/>
          <p14:tracePt t="33405" x="3111500" y="6216650"/>
          <p14:tracePt t="33421" x="3105150" y="6216650"/>
          <p14:tracePt t="33764" x="3111500" y="6216650"/>
          <p14:tracePt t="33767" x="3117850" y="6216650"/>
          <p14:tracePt t="33771" x="3124200" y="6216650"/>
          <p14:tracePt t="33788" x="3136900" y="6223000"/>
          <p14:tracePt t="33805" x="3149600" y="6229350"/>
          <p14:tracePt t="36686" x="3130550" y="6229350"/>
          <p14:tracePt t="36705" x="3117850" y="6229350"/>
          <p14:tracePt t="36721" x="3111500" y="6229350"/>
          <p14:tracePt t="36738" x="3111500" y="6223000"/>
          <p14:tracePt t="37612" x="3117850" y="6223000"/>
          <p14:tracePt t="38972" x="3124200" y="6223000"/>
          <p14:tracePt t="38980" x="3124200" y="6216650"/>
          <p14:tracePt t="38988" x="3130550" y="6210300"/>
          <p14:tracePt t="39006" x="3143250" y="6184900"/>
          <p14:tracePt t="39021" x="3149600" y="6172200"/>
          <p14:tracePt t="39038" x="3155950" y="6159500"/>
          <p14:tracePt t="39055" x="3162300" y="6146800"/>
          <p14:tracePt t="39072" x="3168650" y="6134100"/>
          <p14:tracePt t="39121" x="3168650" y="6121400"/>
          <p14:tracePt t="39138" x="3175000" y="6121400"/>
          <p14:tracePt t="39171" x="3181350" y="6108700"/>
          <p14:tracePt t="39188" x="3187700" y="6108700"/>
          <p14:tracePt t="39205" x="3200400" y="6089650"/>
          <p14:tracePt t="39221" x="3206750" y="6083300"/>
          <p14:tracePt t="39238" x="3219450" y="6083300"/>
          <p14:tracePt t="39255" x="3219450" y="6076950"/>
          <p14:tracePt t="39271" x="3219450" y="6070600"/>
          <p14:tracePt t="39288" x="3232150" y="6064250"/>
          <p14:tracePt t="39305" x="3251200" y="6064250"/>
          <p14:tracePt t="39321" x="3263900" y="6057900"/>
          <p14:tracePt t="39338" x="3289300" y="6045200"/>
          <p14:tracePt t="39355" x="3321050" y="6026150"/>
          <p14:tracePt t="39371" x="3365500" y="6019800"/>
          <p14:tracePt t="39388" x="3403600" y="6007100"/>
          <p14:tracePt t="39405" x="3448050" y="6007100"/>
          <p14:tracePt t="39421" x="3479800" y="6007100"/>
          <p14:tracePt t="39438" x="3505200" y="6019800"/>
          <p14:tracePt t="39455" x="3536950" y="6032500"/>
          <p14:tracePt t="39471" x="3549650" y="6032500"/>
          <p14:tracePt t="39488" x="3556000" y="6032500"/>
          <p14:tracePt t="39504" x="3556000" y="6026150"/>
          <p14:tracePt t="39521" x="3581400" y="6026150"/>
          <p14:tracePt t="39538" x="3619500" y="6026150"/>
          <p14:tracePt t="39555" x="3657600" y="6019800"/>
          <p14:tracePt t="39571" x="3695700" y="6019800"/>
          <p14:tracePt t="39588" x="3727450" y="6019800"/>
          <p14:tracePt t="39605" x="3765550" y="6019800"/>
          <p14:tracePt t="39621" x="3810000" y="6026150"/>
          <p14:tracePt t="39638" x="3841750" y="6032500"/>
          <p14:tracePt t="39655" x="3879850" y="6038850"/>
          <p14:tracePt t="39671" x="3905250" y="6051550"/>
          <p14:tracePt t="39688" x="3924300" y="6051550"/>
          <p14:tracePt t="39705" x="3949700" y="6057900"/>
          <p14:tracePt t="39721" x="3968750" y="6064250"/>
          <p14:tracePt t="39738" x="4032250" y="6070600"/>
          <p14:tracePt t="39754" x="4102100" y="6083300"/>
          <p14:tracePt t="39771" x="4165600" y="6083300"/>
          <p14:tracePt t="39788" x="4216400" y="6089650"/>
          <p14:tracePt t="39805" x="4279900" y="6102350"/>
          <p14:tracePt t="39822" x="4349750" y="6102350"/>
          <p14:tracePt t="39838" x="4406900" y="6102350"/>
          <p14:tracePt t="39855" x="4451350" y="6102350"/>
          <p14:tracePt t="39871" x="4483100" y="6102350"/>
          <p14:tracePt t="39888" x="4521200" y="6102350"/>
          <p14:tracePt t="39904" x="4572000" y="6096000"/>
          <p14:tracePt t="39921" x="4629150" y="6089650"/>
          <p14:tracePt t="39938" x="4673600" y="6089650"/>
          <p14:tracePt t="39954" x="4705350" y="6083300"/>
          <p14:tracePt t="39971" x="4724400" y="6083300"/>
          <p14:tracePt t="39988" x="4737100" y="6083300"/>
          <p14:tracePt t="40005" x="4756150" y="6076950"/>
          <p14:tracePt t="40021" x="4794250" y="6057900"/>
          <p14:tracePt t="40038" x="4819650" y="6038850"/>
          <p14:tracePt t="40055" x="4838700" y="6032500"/>
          <p14:tracePt t="40071" x="4857750" y="6019800"/>
          <p14:tracePt t="40088" x="4883150" y="6013450"/>
          <p14:tracePt t="40105" x="4908550" y="6013450"/>
          <p14:tracePt t="40121" x="4933950" y="5994400"/>
          <p14:tracePt t="40138" x="4953000" y="5981700"/>
          <p14:tracePt t="40155" x="4965700" y="5975350"/>
          <p14:tracePt t="40410" x="4965700" y="5969000"/>
          <p14:tracePt t="40557" x="4959350" y="5969000"/>
          <p14:tracePt t="41293" x="4959350" y="5975350"/>
          <p14:tracePt t="41301" x="4965700" y="5981700"/>
          <p14:tracePt t="41307" x="4972050" y="5981700"/>
          <p14:tracePt t="41338" x="4972050" y="5988050"/>
          <p14:tracePt t="41371" x="4972050" y="5994400"/>
          <p14:tracePt t="41388" x="4972050" y="6000750"/>
          <p14:tracePt t="41404" x="4978400" y="6007100"/>
          <p14:tracePt t="41438" x="4978400" y="6013450"/>
          <p14:tracePt t="41718" x="4972050" y="6013450"/>
          <p14:tracePt t="41720" x="4965700" y="6013450"/>
          <p14:tracePt t="41738" x="4953000" y="6019800"/>
          <p14:tracePt t="41755" x="4946650" y="6026150"/>
          <p14:tracePt t="41771" x="4940300" y="6038850"/>
          <p14:tracePt t="41788" x="4933950" y="6045200"/>
          <p14:tracePt t="41805" x="4921250" y="6051550"/>
          <p14:tracePt t="41821" x="4902200" y="6057900"/>
          <p14:tracePt t="41838" x="4895850" y="6064250"/>
          <p14:tracePt t="41855" x="4889500" y="6064250"/>
          <p14:tracePt t="41905" x="4883150" y="6064250"/>
          <p14:tracePt t="41921" x="4870450" y="6064250"/>
          <p14:tracePt t="41994" x="4864100" y="6064250"/>
          <p14:tracePt t="42090" x="4870450" y="6064250"/>
          <p14:tracePt t="42094" x="4876800" y="6064250"/>
          <p14:tracePt t="42105" x="4889500" y="6064250"/>
          <p14:tracePt t="42121" x="4914900" y="6070600"/>
          <p14:tracePt t="42138" x="4933950" y="6070600"/>
          <p14:tracePt t="42155" x="4959350" y="6076950"/>
          <p14:tracePt t="42172" x="4972050" y="6076950"/>
          <p14:tracePt t="42188" x="4984750" y="6083300"/>
          <p14:tracePt t="42205" x="4991100" y="6083300"/>
          <p14:tracePt t="42221" x="4997450" y="6083300"/>
          <p14:tracePt t="42238" x="5003800" y="6083300"/>
          <p14:tracePt t="42271" x="5003800" y="60896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36755" y="864377"/>
            <a:ext cx="763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Inner Reservoir Solution (Naturally Fractured)</a:t>
            </a:r>
            <a:endParaRPr lang="en-US" sz="2000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Numerical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/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𝑱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∅</m:t>
                              </m:r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4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ABE207-161B-894B-B9D6-46133990C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88803"/>
                <a:ext cx="9220200" cy="501997"/>
              </a:xfrm>
              <a:prstGeom prst="rect">
                <a:avLst/>
              </a:prstGeom>
              <a:blipFill>
                <a:blip r:embed="rId5"/>
                <a:stretch>
                  <a:fillRect b="-5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CE49E0B-6DFE-C446-94DA-D131418441D2}"/>
              </a:ext>
            </a:extLst>
          </p:cNvPr>
          <p:cNvGrpSpPr/>
          <p:nvPr/>
        </p:nvGrpSpPr>
        <p:grpSpPr>
          <a:xfrm>
            <a:off x="647900" y="2517108"/>
            <a:ext cx="1051348" cy="513340"/>
            <a:chOff x="647900" y="2429150"/>
            <a:chExt cx="1051348" cy="5133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03A49A-3E09-FC4D-A888-F9550426CE77}"/>
                </a:ext>
              </a:extLst>
            </p:cNvPr>
            <p:cNvGrpSpPr/>
            <p:nvPr/>
          </p:nvGrpSpPr>
          <p:grpSpPr>
            <a:xfrm>
              <a:off x="1042627" y="2429150"/>
              <a:ext cx="229870" cy="187725"/>
              <a:chOff x="0" y="0"/>
              <a:chExt cx="230114" cy="18772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BD0693E-1308-3E48-8BD9-D7F7264EE9B0}"/>
                  </a:ext>
                </a:extLst>
              </p:cNvPr>
              <p:cNvCxnSpPr/>
              <p:nvPr/>
            </p:nvCxnSpPr>
            <p:spPr>
              <a:xfrm>
                <a:off x="0" y="589"/>
                <a:ext cx="230114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Down Arrow 24">
                <a:extLst>
                  <a:ext uri="{FF2B5EF4-FFF2-40B4-BE49-F238E27FC236}">
                    <a16:creationId xmlns:a16="http://schemas.microsoft.com/office/drawing/2014/main" id="{98655305-1B9A-6D4D-AF89-4E3E0C77A8EE}"/>
                  </a:ext>
                </a:extLst>
              </p:cNvPr>
              <p:cNvSpPr/>
              <p:nvPr/>
            </p:nvSpPr>
            <p:spPr>
              <a:xfrm>
                <a:off x="85367" y="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E9ED9A-B8C8-1246-81FE-912860CC3A93}"/>
                </a:ext>
              </a:extLst>
            </p:cNvPr>
            <p:cNvSpPr txBox="1"/>
            <p:nvPr/>
          </p:nvSpPr>
          <p:spPr>
            <a:xfrm>
              <a:off x="647900" y="2573158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Diffusional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CE2C51-E1A0-4041-A946-429073AFEF04}"/>
              </a:ext>
            </a:extLst>
          </p:cNvPr>
          <p:cNvGrpSpPr/>
          <p:nvPr/>
        </p:nvGrpSpPr>
        <p:grpSpPr>
          <a:xfrm>
            <a:off x="1350696" y="2514600"/>
            <a:ext cx="1051348" cy="521958"/>
            <a:chOff x="775560" y="2429150"/>
            <a:chExt cx="1051348" cy="5219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50E212-FF6D-E844-988E-08E45E41D1FD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C35026-0679-F441-959D-2878A83698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Down Arrow 38">
                <a:extLst>
                  <a:ext uri="{FF2B5EF4-FFF2-40B4-BE49-F238E27FC236}">
                    <a16:creationId xmlns:a16="http://schemas.microsoft.com/office/drawing/2014/main" id="{55C11781-C439-3A4C-A924-CB5C4869AEA3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4C8AD4-E780-0C46-9036-2A359C210DC4}"/>
                </a:ext>
              </a:extLst>
            </p:cNvPr>
            <p:cNvSpPr txBox="1"/>
            <p:nvPr/>
          </p:nvSpPr>
          <p:spPr>
            <a:xfrm>
              <a:off x="775560" y="2581776"/>
              <a:ext cx="105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Advective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flux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69E84A-61CE-3749-B2B6-88B9993DD225}"/>
              </a:ext>
            </a:extLst>
          </p:cNvPr>
          <p:cNvGrpSpPr/>
          <p:nvPr/>
        </p:nvGrpSpPr>
        <p:grpSpPr>
          <a:xfrm>
            <a:off x="2374085" y="2514600"/>
            <a:ext cx="1051348" cy="399575"/>
            <a:chOff x="817905" y="2429150"/>
            <a:chExt cx="1051348" cy="3995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40B750A-7B9F-BA43-B4F2-6E4EB93A9984}"/>
                </a:ext>
              </a:extLst>
            </p:cNvPr>
            <p:cNvGrpSpPr/>
            <p:nvPr/>
          </p:nvGrpSpPr>
          <p:grpSpPr>
            <a:xfrm>
              <a:off x="1042627" y="2429150"/>
              <a:ext cx="439637" cy="193325"/>
              <a:chOff x="0" y="0"/>
              <a:chExt cx="440104" cy="19332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DF387A-BE1C-E741-8D77-3D4FA8753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0"/>
                <a:ext cx="440104" cy="58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Down Arrow 43">
                <a:extLst>
                  <a:ext uri="{FF2B5EF4-FFF2-40B4-BE49-F238E27FC236}">
                    <a16:creationId xmlns:a16="http://schemas.microsoft.com/office/drawing/2014/main" id="{0FF7DB5A-15A8-BF43-A69D-B3C12F41709D}"/>
                  </a:ext>
                </a:extLst>
              </p:cNvPr>
              <p:cNvSpPr/>
              <p:nvPr/>
            </p:nvSpPr>
            <p:spPr>
              <a:xfrm>
                <a:off x="229562" y="5600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7C9D56-CB4D-3F48-AC7F-80CCE2FA5927}"/>
                </a:ext>
              </a:extLst>
            </p:cNvPr>
            <p:cNvSpPr txBox="1"/>
            <p:nvPr/>
          </p:nvSpPr>
          <p:spPr>
            <a:xfrm>
              <a:off x="817905" y="259789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Transfer function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587539-B4E3-6E4A-960C-646164B4240D}"/>
              </a:ext>
            </a:extLst>
          </p:cNvPr>
          <p:cNvGrpSpPr/>
          <p:nvPr/>
        </p:nvGrpSpPr>
        <p:grpSpPr>
          <a:xfrm>
            <a:off x="4915089" y="2514668"/>
            <a:ext cx="1561911" cy="387965"/>
            <a:chOff x="1042627" y="2429740"/>
            <a:chExt cx="1561911" cy="38796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77E484-0558-5545-8301-347E35AB9CA3}"/>
                </a:ext>
              </a:extLst>
            </p:cNvPr>
            <p:cNvGrpSpPr/>
            <p:nvPr/>
          </p:nvGrpSpPr>
          <p:grpSpPr>
            <a:xfrm>
              <a:off x="1042627" y="2429740"/>
              <a:ext cx="1561911" cy="193256"/>
              <a:chOff x="0" y="590"/>
              <a:chExt cx="1563570" cy="193256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F3A1D27-71B1-FC46-8BF6-9E701C51D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90"/>
                <a:ext cx="1563570" cy="302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2458E092-BF24-9947-B2B7-B5BDCB77EBE1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F3FDAF-60B0-3848-B46E-C73244DBC58F}"/>
                </a:ext>
              </a:extLst>
            </p:cNvPr>
            <p:cNvSpPr txBox="1"/>
            <p:nvPr/>
          </p:nvSpPr>
          <p:spPr>
            <a:xfrm>
              <a:off x="1320433" y="258687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Adsorption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F7606C-C438-3842-B9FC-604E8B296CAD}"/>
              </a:ext>
            </a:extLst>
          </p:cNvPr>
          <p:cNvGrpSpPr/>
          <p:nvPr/>
        </p:nvGrpSpPr>
        <p:grpSpPr>
          <a:xfrm>
            <a:off x="7154201" y="2528499"/>
            <a:ext cx="1641709" cy="385676"/>
            <a:chOff x="962829" y="2432769"/>
            <a:chExt cx="1641709" cy="38567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6DE404-C4A1-5140-8DE2-8C09EA5F6D01}"/>
                </a:ext>
              </a:extLst>
            </p:cNvPr>
            <p:cNvGrpSpPr/>
            <p:nvPr/>
          </p:nvGrpSpPr>
          <p:grpSpPr>
            <a:xfrm>
              <a:off x="962829" y="2432769"/>
              <a:ext cx="1641709" cy="190227"/>
              <a:chOff x="-79883" y="3619"/>
              <a:chExt cx="1643453" cy="190227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5721BE-0254-3649-8B27-0F744FD2E8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79883" y="3619"/>
                <a:ext cx="1643453" cy="250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Down Arrow 53">
                <a:extLst>
                  <a:ext uri="{FF2B5EF4-FFF2-40B4-BE49-F238E27FC236}">
                    <a16:creationId xmlns:a16="http://schemas.microsoft.com/office/drawing/2014/main" id="{A37BC1ED-9A37-EB42-A62D-D9DAC8A820ED}"/>
                  </a:ext>
                </a:extLst>
              </p:cNvPr>
              <p:cNvSpPr/>
              <p:nvPr/>
            </p:nvSpPr>
            <p:spPr>
              <a:xfrm>
                <a:off x="784416" y="6121"/>
                <a:ext cx="45719" cy="18772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820261-6629-AF49-891B-D8612E2080B0}"/>
                </a:ext>
              </a:extLst>
            </p:cNvPr>
            <p:cNvSpPr txBox="1"/>
            <p:nvPr/>
          </p:nvSpPr>
          <p:spPr>
            <a:xfrm>
              <a:off x="1335613" y="2587613"/>
              <a:ext cx="10513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Sieving</a:t>
              </a:r>
            </a:p>
          </p:txBody>
        </p:sp>
      </p:grpSp>
      <p:sp>
        <p:nvSpPr>
          <p:cNvPr id="56" name="Text Box 28">
            <a:extLst>
              <a:ext uri="{FF2B5EF4-FFF2-40B4-BE49-F238E27FC236}">
                <a16:creationId xmlns:a16="http://schemas.microsoft.com/office/drawing/2014/main" id="{94E8D7A8-18B0-4D41-889F-D3D2A6CE4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57" y="3124200"/>
            <a:ext cx="10258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where,</a:t>
            </a:r>
          </a:p>
        </p:txBody>
      </p:sp>
      <p:sp>
        <p:nvSpPr>
          <p:cNvPr id="69" name="Text Box 28">
            <a:extLst>
              <a:ext uri="{FF2B5EF4-FFF2-40B4-BE49-F238E27FC236}">
                <a16:creationId xmlns:a16="http://schemas.microsoft.com/office/drawing/2014/main" id="{477A10A9-76C3-2C47-9ACE-151838D0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52" y="3483638"/>
            <a:ext cx="840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Sieving: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 Box 28">
                <a:extLst>
                  <a:ext uri="{FF2B5EF4-FFF2-40B4-BE49-F238E27FC236}">
                    <a16:creationId xmlns:a16="http://schemas.microsoft.com/office/drawing/2014/main" id="{8D9BF9AD-D15D-E643-BD27-13A3CD6E16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074" y="5105400"/>
                <a:ext cx="810515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ヒラギノ角ゴ Pro W3" pitchFamily="75" charset="-128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FFFFFF"/>
                    </a:solidFill>
                    <a:latin typeface="Arial"/>
                    <a:cs typeface="Arial"/>
                  </a:rPr>
                  <a:t>*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rgbClr val="FFFFFF"/>
                    </a:solidFill>
                    <a:latin typeface="Arial"/>
                    <a:cs typeface="Arial"/>
                  </a:rPr>
                  <a:t> is probably a large number too. Therefore, by assuming it is a large value,</a:t>
                </a:r>
              </a:p>
            </p:txBody>
          </p:sp>
        </mc:Choice>
        <mc:Fallback xmlns="">
          <p:sp>
            <p:nvSpPr>
              <p:cNvPr id="62" name="Text Box 28">
                <a:extLst>
                  <a:ext uri="{FF2B5EF4-FFF2-40B4-BE49-F238E27FC236}">
                    <a16:creationId xmlns:a16="http://schemas.microsoft.com/office/drawing/2014/main" id="{8D9BF9AD-D15D-E643-BD27-13A3CD6E1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074" y="5105400"/>
                <a:ext cx="8105152" cy="276999"/>
              </a:xfrm>
              <a:prstGeom prst="rect">
                <a:avLst/>
              </a:prstGeom>
              <a:blipFill>
                <a:blip r:embed="rId6"/>
                <a:stretch>
                  <a:fillRect l="-157" b="-130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ight Arrow 62">
            <a:extLst>
              <a:ext uri="{FF2B5EF4-FFF2-40B4-BE49-F238E27FC236}">
                <a16:creationId xmlns:a16="http://schemas.microsoft.com/office/drawing/2014/main" id="{788C3177-3738-F046-BBF5-D3FA530E17EC}"/>
              </a:ext>
            </a:extLst>
          </p:cNvPr>
          <p:cNvSpPr/>
          <p:nvPr/>
        </p:nvSpPr>
        <p:spPr bwMode="auto">
          <a:xfrm flipV="1">
            <a:off x="1350696" y="5588033"/>
            <a:ext cx="329924" cy="8609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7949D5F-C136-6E47-83A0-4988EC7A0E5A}"/>
              </a:ext>
            </a:extLst>
          </p:cNvPr>
          <p:cNvSpPr/>
          <p:nvPr/>
        </p:nvSpPr>
        <p:spPr bwMode="auto">
          <a:xfrm>
            <a:off x="2968233" y="5471550"/>
            <a:ext cx="841767" cy="320595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A898F0-DF75-8A4A-ADC6-D349CD7C4294}"/>
                  </a:ext>
                </a:extLst>
              </p:cNvPr>
              <p:cNvSpPr/>
              <p:nvPr/>
            </p:nvSpPr>
            <p:spPr>
              <a:xfrm>
                <a:off x="1600200" y="3412357"/>
                <a:ext cx="2392706" cy="409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∅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d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A898F0-DF75-8A4A-ADC6-D349CD7C4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412357"/>
                <a:ext cx="2392706" cy="4090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C41D88-C430-5048-97E5-F92C5ECE676A}"/>
                  </a:ext>
                </a:extLst>
              </p:cNvPr>
              <p:cNvSpPr/>
              <p:nvPr/>
            </p:nvSpPr>
            <p:spPr>
              <a:xfrm>
                <a:off x="1600199" y="3961396"/>
                <a:ext cx="6475605" cy="839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maximum sieving capacity of component c in the fluid in a rock sample (fitting parameter),       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𝑚𝑜𝑙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(molar density of sieved component in pore fluid) … is a function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speed (kinetic) coefficient for sieving (fitting parameter)</a:t>
                </a:r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time, recorded from the start of sieving,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C41D88-C430-5048-97E5-F92C5ECE6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3961396"/>
                <a:ext cx="6475605" cy="839204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FAEB16-8ADB-EE49-8A35-A223BEBBB8E9}"/>
                  </a:ext>
                </a:extLst>
              </p:cNvPr>
              <p:cNvSpPr/>
              <p:nvPr/>
            </p:nvSpPr>
            <p:spPr>
              <a:xfrm>
                <a:off x="1750343" y="5356296"/>
                <a:ext cx="3961276" cy="501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6FAEB16-8ADB-EE49-8A35-A223BEBBB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343" y="5356296"/>
                <a:ext cx="3961276" cy="501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819F3FCB-0BAA-9B44-95F5-0CBDF368BBCA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59" name="Text Box 28">
            <a:extLst>
              <a:ext uri="{FF2B5EF4-FFF2-40B4-BE49-F238E27FC236}">
                <a16:creationId xmlns:a16="http://schemas.microsoft.com/office/drawing/2014/main" id="{3A9072D2-6B95-C14A-BD29-97B944BF9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6085" y="1229303"/>
            <a:ext cx="763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rgbClr val="FFFFFF"/>
                </a:solidFill>
                <a:latin typeface="Arial"/>
                <a:cs typeface="Arial"/>
              </a:rPr>
              <a:t>Single phase multicomponent 1-D continuity equation</a:t>
            </a: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8B8FCE3D-2D87-D14D-9264-57806CF7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23" y="1742794"/>
            <a:ext cx="2737377" cy="3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00" algn="just">
              <a:spcBef>
                <a:spcPts val="0"/>
              </a:spcBef>
            </a:pPr>
            <a:r>
              <a:rPr lang="en-US" altLang="zh-CN" sz="1600" b="1" i="1" dirty="0">
                <a:solidFill>
                  <a:srgbClr val="FFFFFF"/>
                </a:solidFill>
                <a:cs typeface="Arial"/>
              </a:rPr>
              <a:t>Matrix flow equation</a:t>
            </a:r>
          </a:p>
        </p:txBody>
      </p:sp>
      <p:pic>
        <p:nvPicPr>
          <p:cNvPr id="13" name="Ses 12">
            <a:hlinkClick r:id="" action="ppaction://media"/>
            <a:extLst>
              <a:ext uri="{FF2B5EF4-FFF2-40B4-BE49-F238E27FC236}">
                <a16:creationId xmlns:a16="http://schemas.microsoft.com/office/drawing/2014/main" id="{12FE0AED-DAEC-4C2D-A382-0B2B2EA58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1" name="Picture 60" descr="A close up of a device&#10;&#10;Description automatically generated">
            <a:extLst>
              <a:ext uri="{FF2B5EF4-FFF2-40B4-BE49-F238E27FC236}">
                <a16:creationId xmlns:a16="http://schemas.microsoft.com/office/drawing/2014/main" id="{619AAA64-23E1-804A-BEAD-0CBDFF9091E2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62121" r="55349" b="7516"/>
          <a:stretch/>
        </p:blipFill>
        <p:spPr>
          <a:xfrm>
            <a:off x="7583034" y="960578"/>
            <a:ext cx="1525611" cy="1083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86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853"/>
    </mc:Choice>
    <mc:Fallback xmlns="">
      <p:transition advTm="3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34" x="1638300" y="4292600"/>
          <p14:tracePt t="21638" x="1651000" y="4292600"/>
          <p14:tracePt t="21657" x="1695450" y="4292600"/>
          <p14:tracePt t="21689" x="1720850" y="4298950"/>
          <p14:tracePt t="21706" x="1733550" y="4305300"/>
          <p14:tracePt t="21723" x="1746250" y="4305300"/>
          <p14:tracePt t="21739" x="1758950" y="4311650"/>
          <p14:tracePt t="21756" x="1784350" y="4318000"/>
          <p14:tracePt t="21773" x="1797050" y="4324350"/>
          <p14:tracePt t="21789" x="1809750" y="4330700"/>
          <p14:tracePt t="21806" x="1822450" y="4337050"/>
          <p14:tracePt t="21823" x="1841500" y="4349750"/>
          <p14:tracePt t="21839" x="1860550" y="4356100"/>
          <p14:tracePt t="21856" x="1873250" y="4362450"/>
          <p14:tracePt t="21873" x="1898650" y="4381500"/>
          <p14:tracePt t="21889" x="1924050" y="4394200"/>
          <p14:tracePt t="21906" x="1962150" y="4425950"/>
          <p14:tracePt t="21923" x="1987550" y="4445000"/>
          <p14:tracePt t="21939" x="2006600" y="4457700"/>
          <p14:tracePt t="21956" x="2019300" y="4464050"/>
          <p14:tracePt t="21973" x="2032000" y="4476750"/>
          <p14:tracePt t="21990" x="2044700" y="4483100"/>
          <p14:tracePt t="22006" x="2063750" y="4495800"/>
          <p14:tracePt t="22023" x="2082800" y="4521200"/>
          <p14:tracePt t="22039" x="2095500" y="4533900"/>
          <p14:tracePt t="22057" x="2120900" y="4559300"/>
          <p14:tracePt t="22072" x="2146300" y="4578350"/>
          <p14:tracePt t="22074" x="2146300" y="4584700"/>
          <p14:tracePt t="22090" x="2165350" y="4610100"/>
          <p14:tracePt t="22106" x="2190750" y="4641850"/>
          <p14:tracePt t="22123" x="2228850" y="4686300"/>
          <p14:tracePt t="22139" x="2254250" y="4718050"/>
          <p14:tracePt t="22156" x="2292350" y="4749800"/>
          <p14:tracePt t="22173" x="2330450" y="4781550"/>
          <p14:tracePt t="22189" x="2355850" y="4806950"/>
          <p14:tracePt t="22206" x="2381250" y="4832350"/>
          <p14:tracePt t="22222" x="2425700" y="4876800"/>
          <p14:tracePt t="22240" x="2476500" y="4921250"/>
          <p14:tracePt t="22256" x="2520950" y="4953000"/>
          <p14:tracePt t="22272" x="2565400" y="4991100"/>
          <p14:tracePt t="22289" x="2616200" y="5022850"/>
          <p14:tracePt t="22290" x="2616200" y="5029200"/>
          <p14:tracePt t="22306" x="2647950" y="5048250"/>
          <p14:tracePt t="22322" x="2692400" y="5080000"/>
          <p14:tracePt t="22339" x="2743200" y="5118100"/>
          <p14:tracePt t="22356" x="2774950" y="5143500"/>
          <p14:tracePt t="22373" x="2806700" y="5162550"/>
          <p14:tracePt t="22389" x="2825750" y="5175250"/>
          <p14:tracePt t="22406" x="2844800" y="5187950"/>
          <p14:tracePt t="22423" x="2863850" y="5207000"/>
          <p14:tracePt t="22439" x="2908300" y="5238750"/>
          <p14:tracePt t="22456" x="2978150" y="5283200"/>
          <p14:tracePt t="22473" x="3028950" y="5308600"/>
          <p14:tracePt t="22489" x="3073400" y="5327650"/>
          <p14:tracePt t="22506" x="3092450" y="5346700"/>
          <p14:tracePt t="22523" x="3117850" y="5359400"/>
          <p14:tracePt t="22539" x="3136900" y="5378450"/>
          <p14:tracePt t="22556" x="3175000" y="5403850"/>
          <p14:tracePt t="22573" x="3194050" y="5435600"/>
          <p14:tracePt t="22590" x="3225800" y="5454650"/>
          <p14:tracePt t="22606" x="3244850" y="5473700"/>
          <p14:tracePt t="22623" x="3270250" y="5492750"/>
          <p14:tracePt t="22639" x="3289300" y="5511800"/>
          <p14:tracePt t="22656" x="3295650" y="5518150"/>
          <p14:tracePt t="22673" x="3308350" y="5537200"/>
          <p14:tracePt t="22689" x="3321050" y="5562600"/>
          <p14:tracePt t="22706" x="3340100" y="5588000"/>
          <p14:tracePt t="22723" x="3352800" y="5600700"/>
          <p14:tracePt t="22739" x="3359150" y="5607050"/>
          <p14:tracePt t="22756" x="3365500" y="5619750"/>
          <p14:tracePt t="22773" x="3371850" y="5632450"/>
          <p14:tracePt t="22789" x="3384550" y="5645150"/>
          <p14:tracePt t="22806" x="3390900" y="5664200"/>
          <p14:tracePt t="22823" x="3390900" y="5683250"/>
          <p14:tracePt t="22840" x="3397250" y="5689600"/>
          <p14:tracePt t="22857" x="3403600" y="5695950"/>
          <p14:tracePt t="22873" x="3409950" y="5715000"/>
          <p14:tracePt t="22890" x="3409950" y="5734050"/>
          <p14:tracePt t="22907" x="3409950" y="5746750"/>
          <p14:tracePt t="22923" x="3416300" y="5753100"/>
          <p14:tracePt t="22940" x="3416300" y="5765800"/>
          <p14:tracePt t="22956" x="3416300" y="5772150"/>
          <p14:tracePt t="22973" x="3416300" y="5784850"/>
          <p14:tracePt t="22990" x="3416300" y="5803900"/>
          <p14:tracePt t="23006" x="3409950" y="5822950"/>
          <p14:tracePt t="23022" x="3409950" y="5835650"/>
          <p14:tracePt t="23056" x="3409950" y="5842000"/>
          <p14:tracePt t="23089" x="3403600" y="5854700"/>
          <p14:tracePt t="23106" x="3403600" y="5873750"/>
          <p14:tracePt t="23123" x="3397250" y="5892800"/>
          <p14:tracePt t="23139" x="3390900" y="5899150"/>
          <p14:tracePt t="23156" x="3390900" y="5911850"/>
          <p14:tracePt t="23172" x="3384550" y="5918200"/>
          <p14:tracePt t="23206" x="3378200" y="5924550"/>
          <p14:tracePt t="23223" x="3378200" y="5943600"/>
          <p14:tracePt t="23240" x="3371850" y="5962650"/>
          <p14:tracePt t="23257" x="3371850" y="5975350"/>
          <p14:tracePt t="23273" x="3365500" y="5981700"/>
          <p14:tracePt t="23306" x="3365500" y="5988050"/>
          <p14:tracePt t="23323" x="3365500" y="5994400"/>
          <p14:tracePt t="23339" x="3352800" y="6000750"/>
          <p14:tracePt t="23356" x="3346450" y="6007100"/>
          <p14:tracePt t="23373" x="3340100" y="6019800"/>
          <p14:tracePt t="23406" x="3340100" y="6026150"/>
          <p14:tracePt t="23499" x="3333750" y="6026150"/>
          <p14:tracePt t="23503" x="3333750" y="6038850"/>
          <p14:tracePt t="23510" x="3327400" y="6038850"/>
          <p14:tracePt t="23523" x="3327400" y="6051550"/>
          <p14:tracePt t="23539" x="3327400" y="6070600"/>
          <p14:tracePt t="23556" x="3321050" y="6076950"/>
          <p14:tracePt t="23573" x="3321050" y="6089650"/>
          <p14:tracePt t="23589" x="3321050" y="6096000"/>
          <p14:tracePt t="23678" x="3321050" y="6102350"/>
          <p14:tracePt t="23709" x="3321050" y="6108700"/>
          <p14:tracePt t="23905" x="3314700" y="6108700"/>
          <p14:tracePt t="23923" x="3314700" y="6115050"/>
          <p14:tracePt t="23947" x="3314700" y="6121400"/>
          <p14:tracePt t="23960" x="3308350" y="6121400"/>
          <p14:tracePt t="23972" x="3308350" y="6127750"/>
          <p14:tracePt t="24076" x="3302000" y="6127750"/>
          <p14:tracePt t="24175" x="3302000" y="6134100"/>
          <p14:tracePt t="24201" x="3295650" y="6134100"/>
          <p14:tracePt t="24365" x="3295650" y="6140450"/>
          <p14:tracePt t="24433" x="3295650" y="6134100"/>
          <p14:tracePt t="24442" x="3302000" y="6134100"/>
          <p14:tracePt t="24454" x="3302000" y="6127750"/>
          <p14:tracePt t="24472" x="3314700" y="6121400"/>
          <p14:tracePt t="24489" x="3321050" y="6108700"/>
          <p14:tracePt t="24506" x="3321050" y="6083300"/>
          <p14:tracePt t="24522" x="3321050" y="6057900"/>
          <p14:tracePt t="24539" x="3321050" y="6032500"/>
          <p14:tracePt t="24556" x="3321050" y="6019800"/>
          <p14:tracePt t="24572" x="3321050" y="6013450"/>
          <p14:tracePt t="24589" x="3327400" y="6007100"/>
          <p14:tracePt t="24606" x="3327400" y="6000750"/>
          <p14:tracePt t="24622" x="3333750" y="5994400"/>
          <p14:tracePt t="24639" x="3333750" y="5988050"/>
          <p14:tracePt t="24656" x="3333750" y="5975350"/>
          <p14:tracePt t="24673" x="3340100" y="5969000"/>
          <p14:tracePt t="24689" x="3340100" y="5962650"/>
          <p14:tracePt t="24706" x="3340100" y="5956300"/>
          <p14:tracePt t="24723" x="3346450" y="5956300"/>
          <p14:tracePt t="24739" x="3352800" y="5949950"/>
          <p14:tracePt t="24773" x="3359150" y="5949950"/>
          <p14:tracePt t="32623" x="3352800" y="5949950"/>
          <p14:tracePt t="32629" x="3346450" y="5949950"/>
          <p14:tracePt t="32640" x="3327400" y="5949950"/>
          <p14:tracePt t="32656" x="3308350" y="5949950"/>
          <p14:tracePt t="32673" x="3289300" y="5949950"/>
          <p14:tracePt t="32689" x="3282950" y="5949950"/>
          <p14:tracePt t="32739" x="3276600" y="5949950"/>
          <p14:tracePt t="32756" x="3257550" y="5956300"/>
          <p14:tracePt t="32773" x="3244850" y="5956300"/>
          <p14:tracePt t="32789" x="3225800" y="5956300"/>
          <p14:tracePt t="32806" x="3219450" y="5962650"/>
          <p14:tracePt t="32823" x="3206750" y="5962650"/>
          <p14:tracePt t="32839" x="3194050" y="5962650"/>
          <p14:tracePt t="32856" x="3181350" y="5962650"/>
          <p14:tracePt t="32873" x="3168650" y="5962650"/>
          <p14:tracePt t="32889" x="3162300" y="5969000"/>
          <p14:tracePt t="33030" x="3168650" y="5969000"/>
          <p14:tracePt t="33036" x="3181350" y="5969000"/>
          <p14:tracePt t="33043" x="3181350" y="5975350"/>
          <p14:tracePt t="33056" x="3200400" y="5975350"/>
          <p14:tracePt t="33073" x="3213100" y="5981700"/>
          <p14:tracePt t="33089" x="3225800" y="5981700"/>
          <p14:tracePt t="33106" x="3244850" y="5981700"/>
          <p14:tracePt t="33123" x="3251200" y="5981700"/>
          <p14:tracePt t="33139" x="3263900" y="5981700"/>
          <p14:tracePt t="33156" x="3276600" y="5981700"/>
          <p14:tracePt t="33189" x="3282950" y="5981700"/>
          <p14:tracePt t="33223" x="3289300" y="5981700"/>
          <p14:tracePt t="33239" x="3308350" y="5981700"/>
          <p14:tracePt t="33256" x="3314700" y="5981700"/>
          <p14:tracePt t="33273" x="3327400" y="5981700"/>
          <p14:tracePt t="33290" x="3333750" y="5981700"/>
          <p14:tracePt t="33306" x="3340100" y="5981700"/>
          <p14:tracePt t="33323" x="3352800" y="5981700"/>
          <p14:tracePt t="33862" x="3359150" y="5975350"/>
          <p14:tracePt t="33878" x="3365500" y="5975350"/>
          <p14:tracePt t="33880" x="3365500" y="5969000"/>
          <p14:tracePt t="33889" x="3371850" y="5969000"/>
          <p14:tracePt t="33906" x="3384550" y="5949950"/>
          <p14:tracePt t="33923" x="3397250" y="5949950"/>
          <p14:tracePt t="33939" x="3403600" y="5937250"/>
          <p14:tracePt t="33956" x="3409950" y="5937250"/>
          <p14:tracePt t="33989" x="3416300" y="5930900"/>
          <p14:tracePt t="34023" x="3429000" y="5930900"/>
          <p14:tracePt t="34039" x="3435350" y="5930900"/>
          <p14:tracePt t="34056" x="3448050" y="5924550"/>
          <p14:tracePt t="34073" x="3460750" y="5924550"/>
          <p14:tracePt t="34089" x="3479800" y="5924550"/>
          <p14:tracePt t="34106" x="3492500" y="5918200"/>
          <p14:tracePt t="34123" x="3505200" y="5918200"/>
          <p14:tracePt t="34156" x="3517900" y="5918200"/>
          <p14:tracePt t="34173" x="3524250" y="5918200"/>
          <p14:tracePt t="34191" x="3549650" y="5918200"/>
          <p14:tracePt t="34207" x="3568700" y="5918200"/>
          <p14:tracePt t="34223" x="3594100" y="5918200"/>
          <p14:tracePt t="34239" x="3619500" y="5911850"/>
          <p14:tracePt t="34256" x="3644900" y="5911850"/>
          <p14:tracePt t="34273" x="3670300" y="5911850"/>
          <p14:tracePt t="34289" x="3689350" y="5905500"/>
          <p14:tracePt t="34307" x="3714750" y="5899150"/>
          <p14:tracePt t="34323" x="3746500" y="5899150"/>
          <p14:tracePt t="34339" x="3778250" y="5886450"/>
          <p14:tracePt t="34356" x="3803650" y="5886450"/>
          <p14:tracePt t="34373" x="3835400" y="5880100"/>
          <p14:tracePt t="34389" x="3854450" y="5880100"/>
          <p14:tracePt t="34406" x="3879850" y="5880100"/>
          <p14:tracePt t="34423" x="3898900" y="5873750"/>
          <p14:tracePt t="34439" x="3917950" y="5854700"/>
          <p14:tracePt t="34456" x="3937000" y="5854700"/>
          <p14:tracePt t="34473" x="3956050" y="5848350"/>
          <p14:tracePt t="34489" x="3968750" y="5848350"/>
          <p14:tracePt t="34506" x="3987800" y="5848350"/>
          <p14:tracePt t="34523" x="4013200" y="5848350"/>
          <p14:tracePt t="34539" x="4038600" y="5848350"/>
          <p14:tracePt t="34556" x="4064000" y="5848350"/>
          <p14:tracePt t="34573" x="4095750" y="5842000"/>
          <p14:tracePt t="34589" x="4121150" y="5842000"/>
          <p14:tracePt t="34606" x="4140200" y="5842000"/>
          <p14:tracePt t="34623" x="4146550" y="5842000"/>
          <p14:tracePt t="34639" x="4159250" y="5835650"/>
          <p14:tracePt t="34656" x="4171950" y="5835650"/>
          <p14:tracePt t="34672" x="4191000" y="5829300"/>
          <p14:tracePt t="34689" x="4210050" y="5829300"/>
          <p14:tracePt t="34706" x="4229100" y="5829300"/>
          <p14:tracePt t="34723" x="4260850" y="5829300"/>
          <p14:tracePt t="34739" x="4292600" y="5829300"/>
          <p14:tracePt t="34756" x="4318000" y="5829300"/>
          <p14:tracePt t="34773" x="4349750" y="5829300"/>
          <p14:tracePt t="34789" x="4375150" y="5829300"/>
          <p14:tracePt t="34806" x="4406900" y="5835650"/>
          <p14:tracePt t="34823" x="4425950" y="5835650"/>
          <p14:tracePt t="34839" x="4451350" y="5848350"/>
          <p14:tracePt t="34856" x="4470400" y="5854700"/>
          <p14:tracePt t="34873" x="4502150" y="5867400"/>
          <p14:tracePt t="34889" x="4514850" y="5867400"/>
          <p14:tracePt t="34906" x="4533900" y="5867400"/>
          <p14:tracePt t="34923" x="4559300" y="5867400"/>
          <p14:tracePt t="34939" x="4578350" y="5867400"/>
          <p14:tracePt t="34956" x="4597400" y="5873750"/>
          <p14:tracePt t="34973" x="4629150" y="5873750"/>
          <p14:tracePt t="34989" x="4641850" y="5873750"/>
          <p14:tracePt t="35006" x="4660900" y="5873750"/>
          <p14:tracePt t="35023" x="4686300" y="5873750"/>
          <p14:tracePt t="35039" x="4711700" y="5873750"/>
          <p14:tracePt t="35056" x="4743450" y="5873750"/>
          <p14:tracePt t="35073" x="4762500" y="5873750"/>
          <p14:tracePt t="35089" x="4775200" y="5873750"/>
          <p14:tracePt t="35106" x="4787900" y="5873750"/>
          <p14:tracePt t="35123" x="4800600" y="5873750"/>
          <p14:tracePt t="35139" x="4832350" y="5873750"/>
          <p14:tracePt t="35156" x="4857750" y="5880100"/>
          <p14:tracePt t="35173" x="4883150" y="5886450"/>
          <p14:tracePt t="35189" x="4902200" y="5892800"/>
          <p14:tracePt t="35206" x="4914900" y="5892800"/>
          <p14:tracePt t="35223" x="4933950" y="5892800"/>
          <p14:tracePt t="35239" x="4953000" y="5892800"/>
          <p14:tracePt t="35256" x="4984750" y="5892800"/>
          <p14:tracePt t="35273" x="5010150" y="5892800"/>
          <p14:tracePt t="35289" x="5029200" y="5892800"/>
          <p14:tracePt t="35306" x="5035550" y="5899150"/>
          <p14:tracePt t="35322" x="5041900" y="5899150"/>
          <p14:tracePt t="35339" x="5048250" y="5899150"/>
          <p14:tracePt t="35356" x="5060950" y="5899150"/>
          <p14:tracePt t="35372" x="5073650" y="5905500"/>
          <p14:tracePt t="35406" x="5086350" y="5905500"/>
          <p14:tracePt t="35859" x="5080000" y="5905500"/>
          <p14:tracePt t="35863" x="5073650" y="5905500"/>
          <p14:tracePt t="35876" x="5067300" y="5905500"/>
          <p14:tracePt t="35890" x="5060950" y="5905500"/>
          <p14:tracePt t="35906" x="5054600" y="5905500"/>
          <p14:tracePt t="35923" x="5041900" y="5911850"/>
          <p14:tracePt t="35973" x="5035550" y="5911850"/>
          <p14:tracePt t="35989" x="5029200" y="5911850"/>
          <p14:tracePt t="36074" x="5029200" y="5918200"/>
          <p14:tracePt t="36083" x="5035550" y="5918200"/>
          <p14:tracePt t="36089" x="5041900" y="5918200"/>
          <p14:tracePt t="36106" x="5073650" y="5937250"/>
          <p14:tracePt t="36123" x="5105400" y="5943600"/>
          <p14:tracePt t="36139" x="5118100" y="5949950"/>
          <p14:tracePt t="36156" x="5149850" y="5956300"/>
          <p14:tracePt t="36173" x="5181600" y="5962650"/>
          <p14:tracePt t="36190" x="5219700" y="5962650"/>
          <p14:tracePt t="36206" x="5245100" y="5962650"/>
          <p14:tracePt t="36223" x="5257800" y="5962650"/>
          <p14:tracePt t="36239" x="5264150" y="5962650"/>
          <p14:tracePt t="36704" x="5257800" y="5962650"/>
          <p14:tracePt t="36747" x="5251450" y="5962650"/>
          <p14:tracePt t="36816" x="5245100" y="5962650"/>
          <p14:tracePt t="36825" x="5238750" y="5962650"/>
          <p14:tracePt t="36873" x="5232400" y="5962650"/>
          <p14:tracePt t="36890" x="5226050" y="5962650"/>
          <p14:tracePt t="36949" x="5219700" y="5962650"/>
          <p14:tracePt t="36965" x="5213350" y="5962650"/>
          <p14:tracePt t="37785" x="5213350" y="5969000"/>
          <p14:tracePt t="37790" x="5213350" y="5975350"/>
          <p14:tracePt t="37807" x="5200650" y="5975350"/>
          <p14:tracePt t="37823" x="5200650" y="5981700"/>
          <p14:tracePt t="37856" x="5194300" y="5981700"/>
          <p14:tracePt t="37889" x="5194300" y="59880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0.2|0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87516</TotalTime>
  <Words>2860</Words>
  <Application>Microsoft Office PowerPoint</Application>
  <PresentationFormat>On-screen Show (4:3)</PresentationFormat>
  <Paragraphs>210</Paragraphs>
  <Slides>14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Rounded MT Bold</vt:lpstr>
      <vt:lpstr>Britannic Bold</vt:lpstr>
      <vt:lpstr>Calibri</vt:lpstr>
      <vt:lpstr>Cambria Math</vt:lpstr>
      <vt:lpstr>Copperplate</vt:lpstr>
      <vt:lpstr>Copperplate Gothic Bold</vt:lpstr>
      <vt:lpstr>Times New Roman</vt:lpstr>
      <vt:lpstr>ヒラギノ角ゴ Pro W3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Tugce Calisgan</dc:creator>
  <cp:lastModifiedBy>Denise Winn-Bower</cp:lastModifiedBy>
  <cp:revision>787</cp:revision>
  <cp:lastPrinted>2019-05-01T16:28:16Z</cp:lastPrinted>
  <dcterms:created xsi:type="dcterms:W3CDTF">2013-05-01T18:20:23Z</dcterms:created>
  <dcterms:modified xsi:type="dcterms:W3CDTF">2020-08-04T21:03:29Z</dcterms:modified>
</cp:coreProperties>
</file>