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22" r:id="rId1"/>
    <p:sldMasterId id="2147484634" r:id="rId2"/>
  </p:sldMasterIdLst>
  <p:notesMasterIdLst>
    <p:notesMasterId r:id="rId20"/>
  </p:notesMasterIdLst>
  <p:handoutMasterIdLst>
    <p:handoutMasterId r:id="rId21"/>
  </p:handoutMasterIdLst>
  <p:sldIdLst>
    <p:sldId id="373" r:id="rId3"/>
    <p:sldId id="392" r:id="rId4"/>
    <p:sldId id="393" r:id="rId5"/>
    <p:sldId id="400" r:id="rId6"/>
    <p:sldId id="387" r:id="rId7"/>
    <p:sldId id="388" r:id="rId8"/>
    <p:sldId id="386" r:id="rId9"/>
    <p:sldId id="391" r:id="rId10"/>
    <p:sldId id="382" r:id="rId11"/>
    <p:sldId id="394" r:id="rId12"/>
    <p:sldId id="379" r:id="rId13"/>
    <p:sldId id="398" r:id="rId14"/>
    <p:sldId id="389" r:id="rId15"/>
    <p:sldId id="399" r:id="rId16"/>
    <p:sldId id="378" r:id="rId17"/>
    <p:sldId id="380" r:id="rId18"/>
    <p:sldId id="397" r:id="rId19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9102"/>
    <a:srgbClr val="895114"/>
    <a:srgbClr val="004300"/>
    <a:srgbClr val="50BBFF"/>
    <a:srgbClr val="CFCF00"/>
    <a:srgbClr val="989800"/>
    <a:srgbClr val="D07D20"/>
    <a:srgbClr val="4395BB"/>
    <a:srgbClr val="505191"/>
    <a:srgbClr val="075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7" autoAdjust="0"/>
    <p:restoredTop sz="73704" autoAdjust="0"/>
  </p:normalViewPr>
  <p:slideViewPr>
    <p:cSldViewPr snapToGrid="0">
      <p:cViewPr varScale="1">
        <p:scale>
          <a:sx n="50" d="100"/>
          <a:sy n="50" d="100"/>
        </p:scale>
        <p:origin x="15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51974D-FA2F-4ECC-B38A-F039475E5DF9}" type="doc">
      <dgm:prSet loTypeId="urn:microsoft.com/office/officeart/2005/8/layout/chevron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70C29D2-EEC9-47F7-A8BB-EF076F16C271}">
      <dgm:prSet phldrT="[Text]" custT="1"/>
      <dgm:spPr/>
      <dgm:t>
        <a:bodyPr/>
        <a:lstStyle/>
        <a:p>
          <a:r>
            <a:rPr lang="en-US" sz="1600" b="1" i="1" dirty="0">
              <a:latin typeface="Arial" panose="020B0604020202020204" pitchFamily="34" charset="0"/>
              <a:cs typeface="Arial" panose="020B0604020202020204" pitchFamily="34" charset="0"/>
            </a:rPr>
            <a:t>Step # 1</a:t>
          </a:r>
        </a:p>
      </dgm:t>
    </dgm:pt>
    <dgm:pt modelId="{9AA9F805-3358-4997-98EE-6F0A714807EA}" type="parTrans" cxnId="{7D572B51-6B20-4FCE-8599-9CA14955994A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254559-F4C9-4175-9566-99E14F77364C}" type="sibTrans" cxnId="{7D572B51-6B20-4FCE-8599-9CA14955994A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32A5CC-CB75-41E9-B1C4-F4D7F5A3AD8B}">
      <dgm:prSet phldrT="[Text]" custT="1"/>
      <dgm:spPr/>
      <dgm:t>
        <a:bodyPr/>
        <a:lstStyle/>
        <a:p>
          <a:pPr algn="just"/>
          <a:r>
            <a:rPr lang="en-US" sz="1400" b="1" i="1" u="sng" dirty="0">
              <a:latin typeface="Arial" panose="020B0604020202020204" pitchFamily="34" charset="0"/>
              <a:cs typeface="Arial" panose="020B0604020202020204" pitchFamily="34" charset="0"/>
            </a:rPr>
            <a:t>Single Phase Flow Simulation </a:t>
          </a:r>
        </a:p>
      </dgm:t>
    </dgm:pt>
    <dgm:pt modelId="{E078E4BE-8193-473E-9A98-9BD6E6134846}" type="parTrans" cxnId="{68E88231-C3C1-42DD-BA83-B06D7774C3C6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AB5BF6-E42E-4FD8-8871-1231974DFFC8}" type="sibTrans" cxnId="{68E88231-C3C1-42DD-BA83-B06D7774C3C6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49C74D-D1F2-4ADF-B971-2F4E95543CE4}">
      <dgm:prSet phldrT="[Text]" custT="1"/>
      <dgm:spPr/>
      <dgm:t>
        <a:bodyPr/>
        <a:lstStyle/>
        <a:p>
          <a:r>
            <a:rPr lang="en-US" sz="1600" b="1" i="1" dirty="0">
              <a:latin typeface="Arial" panose="020B0604020202020204" pitchFamily="34" charset="0"/>
              <a:cs typeface="Arial" panose="020B0604020202020204" pitchFamily="34" charset="0"/>
            </a:rPr>
            <a:t>Step # 2 </a:t>
          </a:r>
        </a:p>
      </dgm:t>
    </dgm:pt>
    <dgm:pt modelId="{98DFAE53-ABF3-490B-A5CF-D68C18CEB328}" type="parTrans" cxnId="{37C20349-8103-49F9-BEB2-10221B034E06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5FAD0F-484A-4198-B2F6-983D00E8C91A}" type="sibTrans" cxnId="{37C20349-8103-49F9-BEB2-10221B034E06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9F823F-33F9-4A52-824F-E7E9E4062A57}">
      <dgm:prSet phldrT="[Text]" custT="1"/>
      <dgm:spPr/>
      <dgm:t>
        <a:bodyPr/>
        <a:lstStyle/>
        <a:p>
          <a:r>
            <a:rPr lang="en-US" sz="1400" b="1" i="1" u="sng" dirty="0">
              <a:latin typeface="Arial" panose="020B0604020202020204" pitchFamily="34" charset="0"/>
              <a:cs typeface="Arial" panose="020B0604020202020204" pitchFamily="34" charset="0"/>
            </a:rPr>
            <a:t>Multiphase Flow Simulation </a:t>
          </a:r>
        </a:p>
      </dgm:t>
    </dgm:pt>
    <dgm:pt modelId="{55BDE014-4846-4E47-B210-1DF67A0603A4}" type="parTrans" cxnId="{1526CDF9-657B-4C86-9A0F-0FF1C7A683D1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AD32D0-7065-4E81-A1E3-1B7513BD1D63}" type="sibTrans" cxnId="{1526CDF9-657B-4C86-9A0F-0FF1C7A683D1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5A1F39-C682-4074-A87E-737527CFA188}">
      <dgm:prSet phldrT="[Text]" custT="1"/>
      <dgm:spPr/>
      <dgm:t>
        <a:bodyPr/>
        <a:lstStyle/>
        <a:p>
          <a:endParaRPr lang="en-US" sz="105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Step # 3</a:t>
          </a:r>
        </a:p>
      </dgm:t>
    </dgm:pt>
    <dgm:pt modelId="{62E7BC8D-1177-4DEE-B013-7C2D39E8E133}" type="parTrans" cxnId="{5D3749F6-DAFE-4995-8B8F-CC21B0EB7198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B30168-EFB0-46F8-8F8C-5D009A42F257}" type="sibTrans" cxnId="{5D3749F6-DAFE-4995-8B8F-CC21B0EB7198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F07B54-1606-42BB-BD17-BB35EEDACA55}">
      <dgm:prSet phldrT="[Text]" custT="1"/>
      <dgm:spPr/>
      <dgm:t>
        <a:bodyPr/>
        <a:lstStyle/>
        <a:p>
          <a:r>
            <a:rPr lang="en-US" sz="1400" b="1" i="1" u="sng" dirty="0">
              <a:latin typeface="Arial" panose="020B0604020202020204" pitchFamily="34" charset="0"/>
              <a:cs typeface="Arial" panose="020B0604020202020204" pitchFamily="34" charset="0"/>
            </a:rPr>
            <a:t>Single Phase vs. Multiphase Simulation </a:t>
          </a:r>
        </a:p>
      </dgm:t>
    </dgm:pt>
    <dgm:pt modelId="{AF8CD819-B281-4B58-A9F5-E51E657085DA}" type="parTrans" cxnId="{45EA4B23-FA80-4853-9EFC-6BEC31995999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98558C-65F6-4B96-968A-55C988F3A2C0}" type="sibTrans" cxnId="{45EA4B23-FA80-4853-9EFC-6BEC31995999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915936-288C-456F-8171-B927B0C0C7FA}">
      <dgm:prSet phldrT="[Text]" custT="1"/>
      <dgm:spPr/>
      <dgm:t>
        <a:bodyPr/>
        <a:lstStyle/>
        <a:p>
          <a:pPr algn="just"/>
          <a:r>
            <a:rPr lang="en-US" sz="1400" b="0" i="0" u="none" dirty="0">
              <a:latin typeface="Arial" panose="020B0604020202020204" pitchFamily="34" charset="0"/>
              <a:cs typeface="Arial" panose="020B0604020202020204" pitchFamily="34" charset="0"/>
            </a:rPr>
            <a:t>This will be our baseline for the next step </a:t>
          </a:r>
        </a:p>
      </dgm:t>
    </dgm:pt>
    <dgm:pt modelId="{00C722FB-329B-48C7-9941-812D70496FA3}" type="parTrans" cxnId="{4E262A88-C7C3-40F0-A53E-1FE5335801DB}">
      <dgm:prSet/>
      <dgm:spPr/>
      <dgm:t>
        <a:bodyPr/>
        <a:lstStyle/>
        <a:p>
          <a:endParaRPr lang="en-US" sz="1400"/>
        </a:p>
      </dgm:t>
    </dgm:pt>
    <dgm:pt modelId="{1C4D0067-1D95-4F0E-8188-4D4A05AF6F03}" type="sibTrans" cxnId="{4E262A88-C7C3-40F0-A53E-1FE5335801DB}">
      <dgm:prSet/>
      <dgm:spPr/>
      <dgm:t>
        <a:bodyPr/>
        <a:lstStyle/>
        <a:p>
          <a:endParaRPr lang="en-US" sz="1400"/>
        </a:p>
      </dgm:t>
    </dgm:pt>
    <dgm:pt modelId="{6CE9C649-385E-4D98-AED4-30792E09B915}">
      <dgm:prSet phldrT="[Text]" custT="1"/>
      <dgm:spPr/>
      <dgm:t>
        <a:bodyPr/>
        <a:lstStyle/>
        <a:p>
          <a:r>
            <a:rPr lang="en-US" sz="1400" b="0" i="1" dirty="0">
              <a:latin typeface="Arial" panose="020B0604020202020204" pitchFamily="34" charset="0"/>
              <a:cs typeface="Arial" panose="020B0604020202020204" pitchFamily="34" charset="0"/>
            </a:rPr>
            <a:t>Modified Black Oil Simulation “</a:t>
          </a:r>
          <a:r>
            <a:rPr lang="en-US" sz="1400" b="0" i="1" dirty="0" err="1">
              <a:latin typeface="Arial" panose="020B0604020202020204" pitchFamily="34" charset="0"/>
              <a:cs typeface="Arial" panose="020B0604020202020204" pitchFamily="34" charset="0"/>
            </a:rPr>
            <a:t>COZSim</a:t>
          </a:r>
          <a:r>
            <a:rPr lang="en-US" sz="1400" b="0" i="1" dirty="0">
              <a:latin typeface="Arial" panose="020B0604020202020204" pitchFamily="34" charset="0"/>
              <a:cs typeface="Arial" panose="020B0604020202020204" pitchFamily="34" charset="0"/>
            </a:rPr>
            <a:t>”</a:t>
          </a:r>
        </a:p>
      </dgm:t>
    </dgm:pt>
    <dgm:pt modelId="{291351FA-C48A-4225-9299-4743BE7538BD}" type="parTrans" cxnId="{58BFB876-469C-4E32-A2B3-95E81E787C77}">
      <dgm:prSet/>
      <dgm:spPr/>
      <dgm:t>
        <a:bodyPr/>
        <a:lstStyle/>
        <a:p>
          <a:endParaRPr lang="en-US" sz="1400"/>
        </a:p>
      </dgm:t>
    </dgm:pt>
    <dgm:pt modelId="{C440A749-F92E-44D2-AA11-CF28D576A0F1}" type="sibTrans" cxnId="{58BFB876-469C-4E32-A2B3-95E81E787C77}">
      <dgm:prSet/>
      <dgm:spPr/>
      <dgm:t>
        <a:bodyPr/>
        <a:lstStyle/>
        <a:p>
          <a:endParaRPr lang="en-US" sz="1400"/>
        </a:p>
      </dgm:t>
    </dgm:pt>
    <dgm:pt modelId="{4CAC9723-16B2-4297-9F32-D0A946A6A375}">
      <dgm:prSet phldrT="[Text]" custT="1"/>
      <dgm:spPr/>
      <dgm:t>
        <a:bodyPr/>
        <a:lstStyle/>
        <a:p>
          <a:r>
            <a:rPr lang="en-US" sz="1400" b="0" i="1" dirty="0">
              <a:latin typeface="Arial" panose="020B0604020202020204" pitchFamily="34" charset="0"/>
              <a:cs typeface="Arial" panose="020B0604020202020204" pitchFamily="34" charset="0"/>
            </a:rPr>
            <a:t>Compare the dimensionless pressure response (Single Phase) with the dimensionless </a:t>
          </a:r>
          <a:r>
            <a:rPr lang="en-US" sz="1400" b="0" i="1" dirty="0" err="1">
              <a:latin typeface="Arial" panose="020B0604020202020204" pitchFamily="34" charset="0"/>
              <a:cs typeface="Arial" panose="020B0604020202020204" pitchFamily="34" charset="0"/>
            </a:rPr>
            <a:t>pseudopressure</a:t>
          </a:r>
          <a:r>
            <a:rPr lang="en-US" sz="1400" b="0" i="1" dirty="0">
              <a:latin typeface="Arial" panose="020B0604020202020204" pitchFamily="34" charset="0"/>
              <a:cs typeface="Arial" panose="020B0604020202020204" pitchFamily="34" charset="0"/>
            </a:rPr>
            <a:t> response (Multiphase)</a:t>
          </a:r>
        </a:p>
      </dgm:t>
    </dgm:pt>
    <dgm:pt modelId="{20ED1EA9-C857-4A93-A29A-17136F065362}" type="parTrans" cxnId="{12301215-9A9D-4A77-BBC4-5902BF9948D6}">
      <dgm:prSet/>
      <dgm:spPr/>
      <dgm:t>
        <a:bodyPr/>
        <a:lstStyle/>
        <a:p>
          <a:endParaRPr lang="en-US" sz="1400"/>
        </a:p>
      </dgm:t>
    </dgm:pt>
    <dgm:pt modelId="{68F1EFF6-B394-4679-8490-FA9FFDA21882}" type="sibTrans" cxnId="{12301215-9A9D-4A77-BBC4-5902BF9948D6}">
      <dgm:prSet/>
      <dgm:spPr/>
      <dgm:t>
        <a:bodyPr/>
        <a:lstStyle/>
        <a:p>
          <a:endParaRPr lang="en-US" sz="1400"/>
        </a:p>
      </dgm:t>
    </dgm:pt>
    <dgm:pt modelId="{E95DE3EE-F40F-4504-9F69-AE6DDE5670E6}" type="pres">
      <dgm:prSet presAssocID="{0251974D-FA2F-4ECC-B38A-F039475E5DF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38A2F-3185-4F2D-9774-85ADD1BB4E47}" type="pres">
      <dgm:prSet presAssocID="{F70C29D2-EEC9-47F7-A8BB-EF076F16C271}" presName="composite" presStyleCnt="0"/>
      <dgm:spPr/>
    </dgm:pt>
    <dgm:pt modelId="{9D1C90CF-628D-4259-9E72-663A0FC03DAC}" type="pres">
      <dgm:prSet presAssocID="{F70C29D2-EEC9-47F7-A8BB-EF076F16C27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14BDC-9DB2-4B9E-80B3-7AD6141656C2}" type="pres">
      <dgm:prSet presAssocID="{F70C29D2-EEC9-47F7-A8BB-EF076F16C27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6BDC2-2EA5-4AE2-A8D3-BFDE930C924B}" type="pres">
      <dgm:prSet presAssocID="{45254559-F4C9-4175-9566-99E14F77364C}" presName="sp" presStyleCnt="0"/>
      <dgm:spPr/>
    </dgm:pt>
    <dgm:pt modelId="{DC7796C6-CA05-42D0-9448-3B0882040F30}" type="pres">
      <dgm:prSet presAssocID="{5E49C74D-D1F2-4ADF-B971-2F4E95543CE4}" presName="composite" presStyleCnt="0"/>
      <dgm:spPr/>
    </dgm:pt>
    <dgm:pt modelId="{25B32009-0649-4338-A0D8-661F5673770D}" type="pres">
      <dgm:prSet presAssocID="{5E49C74D-D1F2-4ADF-B971-2F4E95543CE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A8020-7FF5-44F6-9F75-FF5F9C6F0142}" type="pres">
      <dgm:prSet presAssocID="{5E49C74D-D1F2-4ADF-B971-2F4E95543CE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942573-F4D7-4921-ABC5-97533122015D}" type="pres">
      <dgm:prSet presAssocID="{725FAD0F-484A-4198-B2F6-983D00E8C91A}" presName="sp" presStyleCnt="0"/>
      <dgm:spPr/>
    </dgm:pt>
    <dgm:pt modelId="{3802774F-78FA-46C6-8148-FD6AF2AFDAB4}" type="pres">
      <dgm:prSet presAssocID="{CA5A1F39-C682-4074-A87E-737527CFA188}" presName="composite" presStyleCnt="0"/>
      <dgm:spPr/>
    </dgm:pt>
    <dgm:pt modelId="{CD23CEC3-7133-4CEC-939A-FF8C80EF871C}" type="pres">
      <dgm:prSet presAssocID="{CA5A1F39-C682-4074-A87E-737527CFA18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509958-3130-4136-9D42-51EE3F5A44EA}" type="pres">
      <dgm:prSet presAssocID="{CA5A1F39-C682-4074-A87E-737527CFA18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A3414D-2011-4860-827A-4D5F3DF65276}" type="presOf" srcId="{0251974D-FA2F-4ECC-B38A-F039475E5DF9}" destId="{E95DE3EE-F40F-4504-9F69-AE6DDE5670E6}" srcOrd="0" destOrd="0" presId="urn:microsoft.com/office/officeart/2005/8/layout/chevron2"/>
    <dgm:cxn modelId="{CD1D79D5-0F3A-46C2-9047-0A2D29D42E3D}" type="presOf" srcId="{6CE9C649-385E-4D98-AED4-30792E09B915}" destId="{14FA8020-7FF5-44F6-9F75-FF5F9C6F0142}" srcOrd="0" destOrd="1" presId="urn:microsoft.com/office/officeart/2005/8/layout/chevron2"/>
    <dgm:cxn modelId="{40880AE0-E627-4FB3-A866-F41821AF69FB}" type="presOf" srcId="{9C915936-288C-456F-8171-B927B0C0C7FA}" destId="{41C14BDC-9DB2-4B9E-80B3-7AD6141656C2}" srcOrd="0" destOrd="1" presId="urn:microsoft.com/office/officeart/2005/8/layout/chevron2"/>
    <dgm:cxn modelId="{619F608B-A48D-444B-BC83-12F7685CF2B9}" type="presOf" srcId="{6032A5CC-CB75-41E9-B1C4-F4D7F5A3AD8B}" destId="{41C14BDC-9DB2-4B9E-80B3-7AD6141656C2}" srcOrd="0" destOrd="0" presId="urn:microsoft.com/office/officeart/2005/8/layout/chevron2"/>
    <dgm:cxn modelId="{1526CDF9-657B-4C86-9A0F-0FF1C7A683D1}" srcId="{5E49C74D-D1F2-4ADF-B971-2F4E95543CE4}" destId="{D79F823F-33F9-4A52-824F-E7E9E4062A57}" srcOrd="0" destOrd="0" parTransId="{55BDE014-4846-4E47-B210-1DF67A0603A4}" sibTransId="{0CAD32D0-7065-4E81-A1E3-1B7513BD1D63}"/>
    <dgm:cxn modelId="{5D3749F6-DAFE-4995-8B8F-CC21B0EB7198}" srcId="{0251974D-FA2F-4ECC-B38A-F039475E5DF9}" destId="{CA5A1F39-C682-4074-A87E-737527CFA188}" srcOrd="2" destOrd="0" parTransId="{62E7BC8D-1177-4DEE-B013-7C2D39E8E133}" sibTransId="{2EB30168-EFB0-46F8-8F8C-5D009A42F257}"/>
    <dgm:cxn modelId="{12301215-9A9D-4A77-BBC4-5902BF9948D6}" srcId="{CA5A1F39-C682-4074-A87E-737527CFA188}" destId="{4CAC9723-16B2-4297-9F32-D0A946A6A375}" srcOrd="1" destOrd="0" parTransId="{20ED1EA9-C857-4A93-A29A-17136F065362}" sibTransId="{68F1EFF6-B394-4679-8490-FA9FFDA21882}"/>
    <dgm:cxn modelId="{7AF1ED10-7D4F-4867-880E-1D63CE1CFD6F}" type="presOf" srcId="{CA5A1F39-C682-4074-A87E-737527CFA188}" destId="{CD23CEC3-7133-4CEC-939A-FF8C80EF871C}" srcOrd="0" destOrd="0" presId="urn:microsoft.com/office/officeart/2005/8/layout/chevron2"/>
    <dgm:cxn modelId="{45EA4B23-FA80-4853-9EFC-6BEC31995999}" srcId="{CA5A1F39-C682-4074-A87E-737527CFA188}" destId="{CEF07B54-1606-42BB-BD17-BB35EEDACA55}" srcOrd="0" destOrd="0" parTransId="{AF8CD819-B281-4B58-A9F5-E51E657085DA}" sibTransId="{E598558C-65F6-4B96-968A-55C988F3A2C0}"/>
    <dgm:cxn modelId="{58BFB876-469C-4E32-A2B3-95E81E787C77}" srcId="{5E49C74D-D1F2-4ADF-B971-2F4E95543CE4}" destId="{6CE9C649-385E-4D98-AED4-30792E09B915}" srcOrd="1" destOrd="0" parTransId="{291351FA-C48A-4225-9299-4743BE7538BD}" sibTransId="{C440A749-F92E-44D2-AA11-CF28D576A0F1}"/>
    <dgm:cxn modelId="{4E262A88-C7C3-40F0-A53E-1FE5335801DB}" srcId="{F70C29D2-EEC9-47F7-A8BB-EF076F16C271}" destId="{9C915936-288C-456F-8171-B927B0C0C7FA}" srcOrd="1" destOrd="0" parTransId="{00C722FB-329B-48C7-9941-812D70496FA3}" sibTransId="{1C4D0067-1D95-4F0E-8188-4D4A05AF6F03}"/>
    <dgm:cxn modelId="{D340A3CF-0F1B-498A-AC84-829F424629FC}" type="presOf" srcId="{5E49C74D-D1F2-4ADF-B971-2F4E95543CE4}" destId="{25B32009-0649-4338-A0D8-661F5673770D}" srcOrd="0" destOrd="0" presId="urn:microsoft.com/office/officeart/2005/8/layout/chevron2"/>
    <dgm:cxn modelId="{0B7DA180-510C-450B-9FF1-8A7ABC9A0488}" type="presOf" srcId="{F70C29D2-EEC9-47F7-A8BB-EF076F16C271}" destId="{9D1C90CF-628D-4259-9E72-663A0FC03DAC}" srcOrd="0" destOrd="0" presId="urn:microsoft.com/office/officeart/2005/8/layout/chevron2"/>
    <dgm:cxn modelId="{37C20349-8103-49F9-BEB2-10221B034E06}" srcId="{0251974D-FA2F-4ECC-B38A-F039475E5DF9}" destId="{5E49C74D-D1F2-4ADF-B971-2F4E95543CE4}" srcOrd="1" destOrd="0" parTransId="{98DFAE53-ABF3-490B-A5CF-D68C18CEB328}" sibTransId="{725FAD0F-484A-4198-B2F6-983D00E8C91A}"/>
    <dgm:cxn modelId="{705B7A01-607C-43AA-B369-2DAAA74994A7}" type="presOf" srcId="{CEF07B54-1606-42BB-BD17-BB35EEDACA55}" destId="{A5509958-3130-4136-9D42-51EE3F5A44EA}" srcOrd="0" destOrd="0" presId="urn:microsoft.com/office/officeart/2005/8/layout/chevron2"/>
    <dgm:cxn modelId="{7D572B51-6B20-4FCE-8599-9CA14955994A}" srcId="{0251974D-FA2F-4ECC-B38A-F039475E5DF9}" destId="{F70C29D2-EEC9-47F7-A8BB-EF076F16C271}" srcOrd="0" destOrd="0" parTransId="{9AA9F805-3358-4997-98EE-6F0A714807EA}" sibTransId="{45254559-F4C9-4175-9566-99E14F77364C}"/>
    <dgm:cxn modelId="{68E88231-C3C1-42DD-BA83-B06D7774C3C6}" srcId="{F70C29D2-EEC9-47F7-A8BB-EF076F16C271}" destId="{6032A5CC-CB75-41E9-B1C4-F4D7F5A3AD8B}" srcOrd="0" destOrd="0" parTransId="{E078E4BE-8193-473E-9A98-9BD6E6134846}" sibTransId="{A9AB5BF6-E42E-4FD8-8871-1231974DFFC8}"/>
    <dgm:cxn modelId="{FFF6AA10-4C71-4EF7-93AC-E291C1A265F9}" type="presOf" srcId="{D79F823F-33F9-4A52-824F-E7E9E4062A57}" destId="{14FA8020-7FF5-44F6-9F75-FF5F9C6F0142}" srcOrd="0" destOrd="0" presId="urn:microsoft.com/office/officeart/2005/8/layout/chevron2"/>
    <dgm:cxn modelId="{0FB86D88-F40B-40D7-BEDD-470C68786F78}" type="presOf" srcId="{4CAC9723-16B2-4297-9F32-D0A946A6A375}" destId="{A5509958-3130-4136-9D42-51EE3F5A44EA}" srcOrd="0" destOrd="1" presId="urn:microsoft.com/office/officeart/2005/8/layout/chevron2"/>
    <dgm:cxn modelId="{2365D169-2D68-4D34-9985-8A13A2B68291}" type="presParOf" srcId="{E95DE3EE-F40F-4504-9F69-AE6DDE5670E6}" destId="{75838A2F-3185-4F2D-9774-85ADD1BB4E47}" srcOrd="0" destOrd="0" presId="urn:microsoft.com/office/officeart/2005/8/layout/chevron2"/>
    <dgm:cxn modelId="{61D54499-E976-4AEF-8DB6-732B42C55B7F}" type="presParOf" srcId="{75838A2F-3185-4F2D-9774-85ADD1BB4E47}" destId="{9D1C90CF-628D-4259-9E72-663A0FC03DAC}" srcOrd="0" destOrd="0" presId="urn:microsoft.com/office/officeart/2005/8/layout/chevron2"/>
    <dgm:cxn modelId="{075CD8DA-C8A7-4975-83D3-489CF4D1C11C}" type="presParOf" srcId="{75838A2F-3185-4F2D-9774-85ADD1BB4E47}" destId="{41C14BDC-9DB2-4B9E-80B3-7AD6141656C2}" srcOrd="1" destOrd="0" presId="urn:microsoft.com/office/officeart/2005/8/layout/chevron2"/>
    <dgm:cxn modelId="{A6696E95-F1A1-4453-AA9E-5A1C93CFF6FB}" type="presParOf" srcId="{E95DE3EE-F40F-4504-9F69-AE6DDE5670E6}" destId="{BF06BDC2-2EA5-4AE2-A8D3-BFDE930C924B}" srcOrd="1" destOrd="0" presId="urn:microsoft.com/office/officeart/2005/8/layout/chevron2"/>
    <dgm:cxn modelId="{24DD03D7-8852-459E-8110-414B24D46B9B}" type="presParOf" srcId="{E95DE3EE-F40F-4504-9F69-AE6DDE5670E6}" destId="{DC7796C6-CA05-42D0-9448-3B0882040F30}" srcOrd="2" destOrd="0" presId="urn:microsoft.com/office/officeart/2005/8/layout/chevron2"/>
    <dgm:cxn modelId="{76F93C1B-E860-4E19-9380-F7E5BFA638BA}" type="presParOf" srcId="{DC7796C6-CA05-42D0-9448-3B0882040F30}" destId="{25B32009-0649-4338-A0D8-661F5673770D}" srcOrd="0" destOrd="0" presId="urn:microsoft.com/office/officeart/2005/8/layout/chevron2"/>
    <dgm:cxn modelId="{565A9F27-A95A-4509-A2E9-FB08A33BD0FB}" type="presParOf" srcId="{DC7796C6-CA05-42D0-9448-3B0882040F30}" destId="{14FA8020-7FF5-44F6-9F75-FF5F9C6F0142}" srcOrd="1" destOrd="0" presId="urn:microsoft.com/office/officeart/2005/8/layout/chevron2"/>
    <dgm:cxn modelId="{822440D0-82E8-490D-8D75-9CDB2372FD5F}" type="presParOf" srcId="{E95DE3EE-F40F-4504-9F69-AE6DDE5670E6}" destId="{F9942573-F4D7-4921-ABC5-97533122015D}" srcOrd="3" destOrd="0" presId="urn:microsoft.com/office/officeart/2005/8/layout/chevron2"/>
    <dgm:cxn modelId="{6A99784F-2E8A-4C95-8B2F-74F74D9D0711}" type="presParOf" srcId="{E95DE3EE-F40F-4504-9F69-AE6DDE5670E6}" destId="{3802774F-78FA-46C6-8148-FD6AF2AFDAB4}" srcOrd="4" destOrd="0" presId="urn:microsoft.com/office/officeart/2005/8/layout/chevron2"/>
    <dgm:cxn modelId="{E152042A-AC1C-497A-8DA3-5B56F783C470}" type="presParOf" srcId="{3802774F-78FA-46C6-8148-FD6AF2AFDAB4}" destId="{CD23CEC3-7133-4CEC-939A-FF8C80EF871C}" srcOrd="0" destOrd="0" presId="urn:microsoft.com/office/officeart/2005/8/layout/chevron2"/>
    <dgm:cxn modelId="{E3DA3223-6A53-4788-9704-57BD1A065EAF}" type="presParOf" srcId="{3802774F-78FA-46C6-8148-FD6AF2AFDAB4}" destId="{A5509958-3130-4136-9D42-51EE3F5A44E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0F0983-316C-4D21-BE17-C26D59AA3509}" type="doc">
      <dgm:prSet loTypeId="urn:microsoft.com/office/officeart/2005/8/layout/hList7" loCatId="process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4D52A36-207C-4DF9-87CB-2C8B6A7C4D36}">
      <dgm:prSet phldrT="[Text]" custT="1"/>
      <dgm:spPr/>
      <dgm:t>
        <a:bodyPr/>
        <a:lstStyle/>
        <a:p>
          <a:r>
            <a:rPr lang="en-US" sz="2400" b="1" i="1" dirty="0">
              <a:latin typeface="Arial" panose="020B0604020202020204" pitchFamily="34" charset="0"/>
              <a:cs typeface="Arial" panose="020B0604020202020204" pitchFamily="34" charset="0"/>
            </a:rPr>
            <a:t>Good    Matching </a:t>
          </a:r>
        </a:p>
        <a:p>
          <a:r>
            <a:rPr lang="en-US" sz="2400" b="1" i="1" dirty="0">
              <a:latin typeface="Arial" panose="020B0604020202020204" pitchFamily="34" charset="0"/>
              <a:cs typeface="Arial" panose="020B0604020202020204" pitchFamily="34" charset="0"/>
            </a:rPr>
            <a:t>“Overlapping”</a:t>
          </a:r>
        </a:p>
      </dgm:t>
    </dgm:pt>
    <dgm:pt modelId="{A6645156-00C2-41CB-B48F-337BA47FBD19}" type="parTrans" cxnId="{88325D11-94FA-462D-95B7-0B29AA425795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9F6DC5-BE89-4354-8BCC-AFF155227C47}" type="sibTrans" cxnId="{88325D11-94FA-462D-95B7-0B29AA425795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A7093E-3CB7-4BEF-90A5-2F53CD85ABAD}">
      <dgm:prSet phldrT="[Text]" custT="1"/>
      <dgm:spPr/>
      <dgm:t>
        <a:bodyPr/>
        <a:lstStyle/>
        <a:p>
          <a:r>
            <a:rPr lang="en-US" sz="2400" b="1" i="1">
              <a:latin typeface="Arial" panose="020B0604020202020204" pitchFamily="34" charset="0"/>
              <a:cs typeface="Arial" panose="020B0604020202020204" pitchFamily="34" charset="0"/>
            </a:rPr>
            <a:t>No Match</a:t>
          </a:r>
          <a:endParaRPr lang="en-US" sz="24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E33FD-2F4D-49E7-8CA0-1C84E4416106}" type="parTrans" cxnId="{6CD1EEB0-DD23-4A9C-B207-2933C4AEC783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B13982-8F37-40EC-AC83-488C13503C67}" type="sibTrans" cxnId="{6CD1EEB0-DD23-4A9C-B207-2933C4AEC783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589E42-3B23-F544-AC6B-166AF9852E42}">
      <dgm:prSet phldrT="[Text]" custT="1"/>
      <dgm:spPr/>
      <dgm:t>
        <a:bodyPr/>
        <a:lstStyle/>
        <a:p>
          <a:pPr rtl="0"/>
          <a:r>
            <a:rPr lang="en-US" sz="2400" b="1" i="1" dirty="0">
              <a:latin typeface="Arial" panose="020B0604020202020204" pitchFamily="34" charset="0"/>
              <a:cs typeface="Arial" panose="020B0604020202020204" pitchFamily="34" charset="0"/>
            </a:rPr>
            <a:t>Pattern Matching</a:t>
          </a:r>
        </a:p>
        <a:p>
          <a:pPr rtl="0"/>
          <a:r>
            <a:rPr lang="en-US" sz="2400" b="1" i="1" dirty="0">
              <a:latin typeface="Arial" panose="020B0604020202020204" pitchFamily="34" charset="0"/>
              <a:cs typeface="Arial" panose="020B0604020202020204" pitchFamily="34" charset="0"/>
            </a:rPr>
            <a:t>“Parallel Shift”</a:t>
          </a:r>
        </a:p>
      </dgm:t>
    </dgm:pt>
    <dgm:pt modelId="{C88EF92D-8348-D645-B661-AEBC49CE044D}" type="parTrans" cxnId="{8CD50A43-C041-7F4C-AE2A-A1835B4F1B80}">
      <dgm:prSet/>
      <dgm:spPr/>
      <dgm:t>
        <a:bodyPr/>
        <a:lstStyle/>
        <a:p>
          <a:endParaRPr lang="en-US"/>
        </a:p>
      </dgm:t>
    </dgm:pt>
    <dgm:pt modelId="{8CB9F124-146B-3F4A-A643-FDCF343D75EE}" type="sibTrans" cxnId="{8CD50A43-C041-7F4C-AE2A-A1835B4F1B80}">
      <dgm:prSet/>
      <dgm:spPr/>
      <dgm:t>
        <a:bodyPr/>
        <a:lstStyle/>
        <a:p>
          <a:endParaRPr lang="en-US"/>
        </a:p>
      </dgm:t>
    </dgm:pt>
    <dgm:pt modelId="{5C6D2760-9348-B44C-88C3-7E085945667F}" type="pres">
      <dgm:prSet presAssocID="{920F0983-316C-4D21-BE17-C26D59AA35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58383B-DE17-FC44-AFB1-422A5BA34F3D}" type="pres">
      <dgm:prSet presAssocID="{920F0983-316C-4D21-BE17-C26D59AA3509}" presName="fgShape" presStyleLbl="fgShp" presStyleIdx="0" presStyleCnt="1"/>
      <dgm:spPr/>
    </dgm:pt>
    <dgm:pt modelId="{6C7B2C15-2A1E-5744-8214-06BA2EAEFE8D}" type="pres">
      <dgm:prSet presAssocID="{920F0983-316C-4D21-BE17-C26D59AA3509}" presName="linComp" presStyleCnt="0"/>
      <dgm:spPr/>
    </dgm:pt>
    <dgm:pt modelId="{56C66000-AB4D-DD45-8969-A8551FEE7148}" type="pres">
      <dgm:prSet presAssocID="{A4D52A36-207C-4DF9-87CB-2C8B6A7C4D36}" presName="compNode" presStyleCnt="0"/>
      <dgm:spPr/>
    </dgm:pt>
    <dgm:pt modelId="{D89B91A5-7C31-6341-AD98-7263E176C310}" type="pres">
      <dgm:prSet presAssocID="{A4D52A36-207C-4DF9-87CB-2C8B6A7C4D36}" presName="bkgdShape" presStyleLbl="node1" presStyleIdx="0" presStyleCnt="3"/>
      <dgm:spPr/>
      <dgm:t>
        <a:bodyPr/>
        <a:lstStyle/>
        <a:p>
          <a:endParaRPr lang="en-US"/>
        </a:p>
      </dgm:t>
    </dgm:pt>
    <dgm:pt modelId="{64B43BA1-6CF2-414D-94CE-B3357DA3AF1F}" type="pres">
      <dgm:prSet presAssocID="{A4D52A36-207C-4DF9-87CB-2C8B6A7C4D3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0645B-0F26-4940-90EF-D4AE1C61AE90}" type="pres">
      <dgm:prSet presAssocID="{A4D52A36-207C-4DF9-87CB-2C8B6A7C4D36}" presName="invisiNode" presStyleLbl="node1" presStyleIdx="0" presStyleCnt="3"/>
      <dgm:spPr/>
    </dgm:pt>
    <dgm:pt modelId="{EC79180D-66CF-7041-9934-BAACA3340256}" type="pres">
      <dgm:prSet presAssocID="{A4D52A36-207C-4DF9-87CB-2C8B6A7C4D36}" presName="imagNode" presStyleLbl="fgImgPlace1" presStyleIdx="0" presStyleCnt="3"/>
      <dgm:spPr/>
    </dgm:pt>
    <dgm:pt modelId="{1C63641A-4CD5-884D-8BE7-417BBCC7C692}" type="pres">
      <dgm:prSet presAssocID="{259F6DC5-BE89-4354-8BCC-AFF155227C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041C4BB-BE43-784B-B50F-0B4EE6F751FE}" type="pres">
      <dgm:prSet presAssocID="{B7589E42-3B23-F544-AC6B-166AF9852E42}" presName="compNode" presStyleCnt="0"/>
      <dgm:spPr/>
    </dgm:pt>
    <dgm:pt modelId="{B325CE88-5E1C-5C41-A1DD-B94A399E21B5}" type="pres">
      <dgm:prSet presAssocID="{B7589E42-3B23-F544-AC6B-166AF9852E42}" presName="bkgdShape" presStyleLbl="node1" presStyleIdx="1" presStyleCnt="3"/>
      <dgm:spPr/>
      <dgm:t>
        <a:bodyPr/>
        <a:lstStyle/>
        <a:p>
          <a:endParaRPr lang="en-US"/>
        </a:p>
      </dgm:t>
    </dgm:pt>
    <dgm:pt modelId="{1DC62D10-0BE9-E242-B323-313F0191C9E4}" type="pres">
      <dgm:prSet presAssocID="{B7589E42-3B23-F544-AC6B-166AF9852E4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C68C0-45C8-2340-9459-FED529EB12EF}" type="pres">
      <dgm:prSet presAssocID="{B7589E42-3B23-F544-AC6B-166AF9852E42}" presName="invisiNode" presStyleLbl="node1" presStyleIdx="1" presStyleCnt="3"/>
      <dgm:spPr/>
    </dgm:pt>
    <dgm:pt modelId="{390D7AF4-00B0-6148-90BE-D8B99E326148}" type="pres">
      <dgm:prSet presAssocID="{B7589E42-3B23-F544-AC6B-166AF9852E42}" presName="imagNode" presStyleLbl="fgImgPlace1" presStyleIdx="1" presStyleCnt="3"/>
      <dgm:spPr/>
    </dgm:pt>
    <dgm:pt modelId="{BCB46C0E-FD1D-744F-8467-7640841D5F99}" type="pres">
      <dgm:prSet presAssocID="{8CB9F124-146B-3F4A-A643-FDCF343D75E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F12D1D3-6637-8B43-BDF3-76A149B346CD}" type="pres">
      <dgm:prSet presAssocID="{72A7093E-3CB7-4BEF-90A5-2F53CD85ABAD}" presName="compNode" presStyleCnt="0"/>
      <dgm:spPr/>
    </dgm:pt>
    <dgm:pt modelId="{177F9634-73CB-8F48-9F8E-B13BE62B15DC}" type="pres">
      <dgm:prSet presAssocID="{72A7093E-3CB7-4BEF-90A5-2F53CD85ABAD}" presName="bkgdShape" presStyleLbl="node1" presStyleIdx="2" presStyleCnt="3"/>
      <dgm:spPr/>
      <dgm:t>
        <a:bodyPr/>
        <a:lstStyle/>
        <a:p>
          <a:endParaRPr lang="en-US"/>
        </a:p>
      </dgm:t>
    </dgm:pt>
    <dgm:pt modelId="{6479A2A5-DFA0-FE4D-8A83-AD214C146CA2}" type="pres">
      <dgm:prSet presAssocID="{72A7093E-3CB7-4BEF-90A5-2F53CD85ABA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879FF9-99CE-0F46-8FF4-39B43ED028E3}" type="pres">
      <dgm:prSet presAssocID="{72A7093E-3CB7-4BEF-90A5-2F53CD85ABAD}" presName="invisiNode" presStyleLbl="node1" presStyleIdx="2" presStyleCnt="3"/>
      <dgm:spPr/>
    </dgm:pt>
    <dgm:pt modelId="{A2218F8F-AD42-0147-99D2-FF2EEBA5941E}" type="pres">
      <dgm:prSet presAssocID="{72A7093E-3CB7-4BEF-90A5-2F53CD85ABAD}" presName="imagNode" presStyleLbl="fgImgPlace1" presStyleIdx="2" presStyleCnt="3"/>
      <dgm:spPr/>
    </dgm:pt>
  </dgm:ptLst>
  <dgm:cxnLst>
    <dgm:cxn modelId="{AE594C72-3026-7C46-B5A7-9872919CE53F}" type="presOf" srcId="{259F6DC5-BE89-4354-8BCC-AFF155227C47}" destId="{1C63641A-4CD5-884D-8BE7-417BBCC7C692}" srcOrd="0" destOrd="0" presId="urn:microsoft.com/office/officeart/2005/8/layout/hList7"/>
    <dgm:cxn modelId="{6BD10B01-C4CF-314A-99BC-F47172CE0E7B}" type="presOf" srcId="{B7589E42-3B23-F544-AC6B-166AF9852E42}" destId="{B325CE88-5E1C-5C41-A1DD-B94A399E21B5}" srcOrd="0" destOrd="0" presId="urn:microsoft.com/office/officeart/2005/8/layout/hList7"/>
    <dgm:cxn modelId="{AFBFBE1F-5D8A-2E45-BCAE-83451613DAF1}" type="presOf" srcId="{B7589E42-3B23-F544-AC6B-166AF9852E42}" destId="{1DC62D10-0BE9-E242-B323-313F0191C9E4}" srcOrd="1" destOrd="0" presId="urn:microsoft.com/office/officeart/2005/8/layout/hList7"/>
    <dgm:cxn modelId="{6CD1EEB0-DD23-4A9C-B207-2933C4AEC783}" srcId="{920F0983-316C-4D21-BE17-C26D59AA3509}" destId="{72A7093E-3CB7-4BEF-90A5-2F53CD85ABAD}" srcOrd="2" destOrd="0" parTransId="{1C5E33FD-2F4D-49E7-8CA0-1C84E4416106}" sibTransId="{C0B13982-8F37-40EC-AC83-488C13503C67}"/>
    <dgm:cxn modelId="{0CA698E3-FFD8-224D-A4FE-38353DE2A23A}" type="presOf" srcId="{72A7093E-3CB7-4BEF-90A5-2F53CD85ABAD}" destId="{177F9634-73CB-8F48-9F8E-B13BE62B15DC}" srcOrd="0" destOrd="0" presId="urn:microsoft.com/office/officeart/2005/8/layout/hList7"/>
    <dgm:cxn modelId="{88325D11-94FA-462D-95B7-0B29AA425795}" srcId="{920F0983-316C-4D21-BE17-C26D59AA3509}" destId="{A4D52A36-207C-4DF9-87CB-2C8B6A7C4D36}" srcOrd="0" destOrd="0" parTransId="{A6645156-00C2-41CB-B48F-337BA47FBD19}" sibTransId="{259F6DC5-BE89-4354-8BCC-AFF155227C47}"/>
    <dgm:cxn modelId="{C4141935-2463-F94D-9D82-BA4C28F24F6B}" type="presOf" srcId="{920F0983-316C-4D21-BE17-C26D59AA3509}" destId="{5C6D2760-9348-B44C-88C3-7E085945667F}" srcOrd="0" destOrd="0" presId="urn:microsoft.com/office/officeart/2005/8/layout/hList7"/>
    <dgm:cxn modelId="{929F8707-601A-5C40-9324-A3C1CD5DEE11}" type="presOf" srcId="{72A7093E-3CB7-4BEF-90A5-2F53CD85ABAD}" destId="{6479A2A5-DFA0-FE4D-8A83-AD214C146CA2}" srcOrd="1" destOrd="0" presId="urn:microsoft.com/office/officeart/2005/8/layout/hList7"/>
    <dgm:cxn modelId="{B8E55A77-7A9A-AE4D-98C8-9646DCCE5A99}" type="presOf" srcId="{A4D52A36-207C-4DF9-87CB-2C8B6A7C4D36}" destId="{64B43BA1-6CF2-414D-94CE-B3357DA3AF1F}" srcOrd="1" destOrd="0" presId="urn:microsoft.com/office/officeart/2005/8/layout/hList7"/>
    <dgm:cxn modelId="{53A94066-D231-4A40-AEC9-6DAA5B9AA18A}" type="presOf" srcId="{A4D52A36-207C-4DF9-87CB-2C8B6A7C4D36}" destId="{D89B91A5-7C31-6341-AD98-7263E176C310}" srcOrd="0" destOrd="0" presId="urn:microsoft.com/office/officeart/2005/8/layout/hList7"/>
    <dgm:cxn modelId="{E7BAD537-3FED-AC4C-BDAC-B3CF7FF28B98}" type="presOf" srcId="{8CB9F124-146B-3F4A-A643-FDCF343D75EE}" destId="{BCB46C0E-FD1D-744F-8467-7640841D5F99}" srcOrd="0" destOrd="0" presId="urn:microsoft.com/office/officeart/2005/8/layout/hList7"/>
    <dgm:cxn modelId="{8CD50A43-C041-7F4C-AE2A-A1835B4F1B80}" srcId="{920F0983-316C-4D21-BE17-C26D59AA3509}" destId="{B7589E42-3B23-F544-AC6B-166AF9852E42}" srcOrd="1" destOrd="0" parTransId="{C88EF92D-8348-D645-B661-AEBC49CE044D}" sibTransId="{8CB9F124-146B-3F4A-A643-FDCF343D75EE}"/>
    <dgm:cxn modelId="{3D4EBC4B-7C49-1A44-9EE2-1450721D93D4}" type="presParOf" srcId="{5C6D2760-9348-B44C-88C3-7E085945667F}" destId="{D958383B-DE17-FC44-AFB1-422A5BA34F3D}" srcOrd="0" destOrd="0" presId="urn:microsoft.com/office/officeart/2005/8/layout/hList7"/>
    <dgm:cxn modelId="{0C7C58DF-A5F8-C448-9D5B-8E9459FB1F1D}" type="presParOf" srcId="{5C6D2760-9348-B44C-88C3-7E085945667F}" destId="{6C7B2C15-2A1E-5744-8214-06BA2EAEFE8D}" srcOrd="1" destOrd="0" presId="urn:microsoft.com/office/officeart/2005/8/layout/hList7"/>
    <dgm:cxn modelId="{40998CCF-D4DA-6343-9801-73AB64C34598}" type="presParOf" srcId="{6C7B2C15-2A1E-5744-8214-06BA2EAEFE8D}" destId="{56C66000-AB4D-DD45-8969-A8551FEE7148}" srcOrd="0" destOrd="0" presId="urn:microsoft.com/office/officeart/2005/8/layout/hList7"/>
    <dgm:cxn modelId="{5CB3693D-4C75-C742-B64C-F762C24EBA04}" type="presParOf" srcId="{56C66000-AB4D-DD45-8969-A8551FEE7148}" destId="{D89B91A5-7C31-6341-AD98-7263E176C310}" srcOrd="0" destOrd="0" presId="urn:microsoft.com/office/officeart/2005/8/layout/hList7"/>
    <dgm:cxn modelId="{64F6C7FB-A1AF-084C-811E-1B863656F6CE}" type="presParOf" srcId="{56C66000-AB4D-DD45-8969-A8551FEE7148}" destId="{64B43BA1-6CF2-414D-94CE-B3357DA3AF1F}" srcOrd="1" destOrd="0" presId="urn:microsoft.com/office/officeart/2005/8/layout/hList7"/>
    <dgm:cxn modelId="{F22C6342-DCF7-7F48-9B66-8A5326D1CAFE}" type="presParOf" srcId="{56C66000-AB4D-DD45-8969-A8551FEE7148}" destId="{4BB0645B-0F26-4940-90EF-D4AE1C61AE90}" srcOrd="2" destOrd="0" presId="urn:microsoft.com/office/officeart/2005/8/layout/hList7"/>
    <dgm:cxn modelId="{9191DDC0-1D43-EC46-A4F2-1E2A4E06C331}" type="presParOf" srcId="{56C66000-AB4D-DD45-8969-A8551FEE7148}" destId="{EC79180D-66CF-7041-9934-BAACA3340256}" srcOrd="3" destOrd="0" presId="urn:microsoft.com/office/officeart/2005/8/layout/hList7"/>
    <dgm:cxn modelId="{29B48CCC-C2C1-C64A-A393-F96C07771B27}" type="presParOf" srcId="{6C7B2C15-2A1E-5744-8214-06BA2EAEFE8D}" destId="{1C63641A-4CD5-884D-8BE7-417BBCC7C692}" srcOrd="1" destOrd="0" presId="urn:microsoft.com/office/officeart/2005/8/layout/hList7"/>
    <dgm:cxn modelId="{88B7ECA1-4128-E647-9FD8-428C70EBDF02}" type="presParOf" srcId="{6C7B2C15-2A1E-5744-8214-06BA2EAEFE8D}" destId="{4041C4BB-BE43-784B-B50F-0B4EE6F751FE}" srcOrd="2" destOrd="0" presId="urn:microsoft.com/office/officeart/2005/8/layout/hList7"/>
    <dgm:cxn modelId="{A3BE1B4B-75E1-2C40-8FFE-54B9E3991DAA}" type="presParOf" srcId="{4041C4BB-BE43-784B-B50F-0B4EE6F751FE}" destId="{B325CE88-5E1C-5C41-A1DD-B94A399E21B5}" srcOrd="0" destOrd="0" presId="urn:microsoft.com/office/officeart/2005/8/layout/hList7"/>
    <dgm:cxn modelId="{E0B1B68C-57E2-FE48-8DDE-B14BD5CD98F0}" type="presParOf" srcId="{4041C4BB-BE43-784B-B50F-0B4EE6F751FE}" destId="{1DC62D10-0BE9-E242-B323-313F0191C9E4}" srcOrd="1" destOrd="0" presId="urn:microsoft.com/office/officeart/2005/8/layout/hList7"/>
    <dgm:cxn modelId="{661628EF-CDFD-CE44-9E92-5C380D25578E}" type="presParOf" srcId="{4041C4BB-BE43-784B-B50F-0B4EE6F751FE}" destId="{355C68C0-45C8-2340-9459-FED529EB12EF}" srcOrd="2" destOrd="0" presId="urn:microsoft.com/office/officeart/2005/8/layout/hList7"/>
    <dgm:cxn modelId="{086CD917-37EC-C742-B298-C4DF0BDCF6DC}" type="presParOf" srcId="{4041C4BB-BE43-784B-B50F-0B4EE6F751FE}" destId="{390D7AF4-00B0-6148-90BE-D8B99E326148}" srcOrd="3" destOrd="0" presId="urn:microsoft.com/office/officeart/2005/8/layout/hList7"/>
    <dgm:cxn modelId="{284DEAE2-86F1-8C4F-A712-82CB7B2AE059}" type="presParOf" srcId="{6C7B2C15-2A1E-5744-8214-06BA2EAEFE8D}" destId="{BCB46C0E-FD1D-744F-8467-7640841D5F99}" srcOrd="3" destOrd="0" presId="urn:microsoft.com/office/officeart/2005/8/layout/hList7"/>
    <dgm:cxn modelId="{2AF22999-66B9-3D4A-B2A0-1091FC4566D4}" type="presParOf" srcId="{6C7B2C15-2A1E-5744-8214-06BA2EAEFE8D}" destId="{4F12D1D3-6637-8B43-BDF3-76A149B346CD}" srcOrd="4" destOrd="0" presId="urn:microsoft.com/office/officeart/2005/8/layout/hList7"/>
    <dgm:cxn modelId="{8D869E14-4F71-CA43-90AC-F05541C2EED9}" type="presParOf" srcId="{4F12D1D3-6637-8B43-BDF3-76A149B346CD}" destId="{177F9634-73CB-8F48-9F8E-B13BE62B15DC}" srcOrd="0" destOrd="0" presId="urn:microsoft.com/office/officeart/2005/8/layout/hList7"/>
    <dgm:cxn modelId="{CAE55B0C-8E30-A147-89EC-ABBB13C708CF}" type="presParOf" srcId="{4F12D1D3-6637-8B43-BDF3-76A149B346CD}" destId="{6479A2A5-DFA0-FE4D-8A83-AD214C146CA2}" srcOrd="1" destOrd="0" presId="urn:microsoft.com/office/officeart/2005/8/layout/hList7"/>
    <dgm:cxn modelId="{C6238122-1B4D-1346-888A-C9917EFA67F8}" type="presParOf" srcId="{4F12D1D3-6637-8B43-BDF3-76A149B346CD}" destId="{D1879FF9-99CE-0F46-8FF4-39B43ED028E3}" srcOrd="2" destOrd="0" presId="urn:microsoft.com/office/officeart/2005/8/layout/hList7"/>
    <dgm:cxn modelId="{B3080C08-8F23-884A-ABFB-29BE3A601721}" type="presParOf" srcId="{4F12D1D3-6637-8B43-BDF3-76A149B346CD}" destId="{A2218F8F-AD42-0147-99D2-FF2EEBA5941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C90CF-628D-4259-9E72-663A0FC03DAC}">
      <dsp:nvSpPr>
        <dsp:cNvPr id="0" name=""/>
        <dsp:cNvSpPr/>
      </dsp:nvSpPr>
      <dsp:spPr>
        <a:xfrm rot="5400000">
          <a:off x="-225768" y="226718"/>
          <a:ext cx="1505122" cy="105358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Step # 1</a:t>
          </a:r>
        </a:p>
      </dsp:txBody>
      <dsp:txXfrm rot="-5400000">
        <a:off x="0" y="527743"/>
        <a:ext cx="1053586" cy="451536"/>
      </dsp:txXfrm>
    </dsp:sp>
    <dsp:sp modelId="{41C14BDC-9DB2-4B9E-80B3-7AD6141656C2}">
      <dsp:nvSpPr>
        <dsp:cNvPr id="0" name=""/>
        <dsp:cNvSpPr/>
      </dsp:nvSpPr>
      <dsp:spPr>
        <a:xfrm rot="5400000">
          <a:off x="3843176" y="-2788640"/>
          <a:ext cx="978329" cy="65575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u="sng" kern="1200" dirty="0">
              <a:latin typeface="Arial" panose="020B0604020202020204" pitchFamily="34" charset="0"/>
              <a:cs typeface="Arial" panose="020B0604020202020204" pitchFamily="34" charset="0"/>
            </a:rPr>
            <a:t>Single Phase Flow Simulation 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This will be our baseline for the next step </a:t>
          </a:r>
        </a:p>
      </dsp:txBody>
      <dsp:txXfrm rot="-5400000">
        <a:off x="1053586" y="48708"/>
        <a:ext cx="6509752" cy="882813"/>
      </dsp:txXfrm>
    </dsp:sp>
    <dsp:sp modelId="{25B32009-0649-4338-A0D8-661F5673770D}">
      <dsp:nvSpPr>
        <dsp:cNvPr id="0" name=""/>
        <dsp:cNvSpPr/>
      </dsp:nvSpPr>
      <dsp:spPr>
        <a:xfrm rot="5400000">
          <a:off x="-225768" y="1536454"/>
          <a:ext cx="1505122" cy="1053586"/>
        </a:xfrm>
        <a:prstGeom prst="chevron">
          <a:avLst/>
        </a:prstGeom>
        <a:gradFill rotWithShape="0">
          <a:gsLst>
            <a:gs pos="0">
              <a:schemeClr val="accent5">
                <a:hueOff val="1628513"/>
                <a:satOff val="5598"/>
                <a:lumOff val="-26863"/>
                <a:alphaOff val="0"/>
                <a:shade val="51000"/>
                <a:satMod val="130000"/>
              </a:schemeClr>
            </a:gs>
            <a:gs pos="80000">
              <a:schemeClr val="accent5">
                <a:hueOff val="1628513"/>
                <a:satOff val="5598"/>
                <a:lumOff val="-26863"/>
                <a:alphaOff val="0"/>
                <a:shade val="93000"/>
                <a:satMod val="130000"/>
              </a:schemeClr>
            </a:gs>
            <a:gs pos="100000">
              <a:schemeClr val="accent5">
                <a:hueOff val="1628513"/>
                <a:satOff val="5598"/>
                <a:lumOff val="-268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Step # 2 </a:t>
          </a:r>
        </a:p>
      </dsp:txBody>
      <dsp:txXfrm rot="-5400000">
        <a:off x="0" y="1837479"/>
        <a:ext cx="1053586" cy="451536"/>
      </dsp:txXfrm>
    </dsp:sp>
    <dsp:sp modelId="{14FA8020-7FF5-44F6-9F75-FF5F9C6F0142}">
      <dsp:nvSpPr>
        <dsp:cNvPr id="0" name=""/>
        <dsp:cNvSpPr/>
      </dsp:nvSpPr>
      <dsp:spPr>
        <a:xfrm rot="5400000">
          <a:off x="3843176" y="-1478904"/>
          <a:ext cx="978329" cy="65575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u="sng" kern="1200" dirty="0">
              <a:latin typeface="Arial" panose="020B0604020202020204" pitchFamily="34" charset="0"/>
              <a:cs typeface="Arial" panose="020B0604020202020204" pitchFamily="34" charset="0"/>
            </a:rPr>
            <a:t>Multiphase Flow Simulation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1" kern="1200" dirty="0">
              <a:latin typeface="Arial" panose="020B0604020202020204" pitchFamily="34" charset="0"/>
              <a:cs typeface="Arial" panose="020B0604020202020204" pitchFamily="34" charset="0"/>
            </a:rPr>
            <a:t>Modified Black Oil Simulation “</a:t>
          </a:r>
          <a:r>
            <a:rPr lang="en-US" sz="1400" b="0" i="1" kern="1200" dirty="0" err="1">
              <a:latin typeface="Arial" panose="020B0604020202020204" pitchFamily="34" charset="0"/>
              <a:cs typeface="Arial" panose="020B0604020202020204" pitchFamily="34" charset="0"/>
            </a:rPr>
            <a:t>COZSim</a:t>
          </a:r>
          <a:r>
            <a:rPr lang="en-US" sz="1400" b="0" i="1" kern="1200" dirty="0">
              <a:latin typeface="Arial" panose="020B0604020202020204" pitchFamily="34" charset="0"/>
              <a:cs typeface="Arial" panose="020B0604020202020204" pitchFamily="34" charset="0"/>
            </a:rPr>
            <a:t>”</a:t>
          </a:r>
        </a:p>
      </dsp:txBody>
      <dsp:txXfrm rot="-5400000">
        <a:off x="1053586" y="1358444"/>
        <a:ext cx="6509752" cy="882813"/>
      </dsp:txXfrm>
    </dsp:sp>
    <dsp:sp modelId="{CD23CEC3-7133-4CEC-939A-FF8C80EF871C}">
      <dsp:nvSpPr>
        <dsp:cNvPr id="0" name=""/>
        <dsp:cNvSpPr/>
      </dsp:nvSpPr>
      <dsp:spPr>
        <a:xfrm rot="5400000">
          <a:off x="-225768" y="2846190"/>
          <a:ext cx="1505122" cy="1053586"/>
        </a:xfrm>
        <a:prstGeom prst="chevron">
          <a:avLst/>
        </a:prstGeom>
        <a:gradFill rotWithShape="0">
          <a:gsLst>
            <a:gs pos="0">
              <a:schemeClr val="accent5">
                <a:hueOff val="3257026"/>
                <a:satOff val="11196"/>
                <a:lumOff val="-53726"/>
                <a:alphaOff val="0"/>
                <a:shade val="51000"/>
                <a:satMod val="130000"/>
              </a:schemeClr>
            </a:gs>
            <a:gs pos="80000">
              <a:schemeClr val="accent5">
                <a:hueOff val="3257026"/>
                <a:satOff val="11196"/>
                <a:lumOff val="-53726"/>
                <a:alphaOff val="0"/>
                <a:shade val="93000"/>
                <a:satMod val="130000"/>
              </a:schemeClr>
            </a:gs>
            <a:gs pos="100000">
              <a:schemeClr val="accent5">
                <a:hueOff val="3257026"/>
                <a:satOff val="11196"/>
                <a:lumOff val="-53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Step # 3</a:t>
          </a:r>
        </a:p>
      </dsp:txBody>
      <dsp:txXfrm rot="-5400000">
        <a:off x="0" y="3147215"/>
        <a:ext cx="1053586" cy="451536"/>
      </dsp:txXfrm>
    </dsp:sp>
    <dsp:sp modelId="{A5509958-3130-4136-9D42-51EE3F5A44EA}">
      <dsp:nvSpPr>
        <dsp:cNvPr id="0" name=""/>
        <dsp:cNvSpPr/>
      </dsp:nvSpPr>
      <dsp:spPr>
        <a:xfrm rot="5400000">
          <a:off x="3843176" y="-169168"/>
          <a:ext cx="978329" cy="65575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u="sng" kern="1200" dirty="0">
              <a:latin typeface="Arial" panose="020B0604020202020204" pitchFamily="34" charset="0"/>
              <a:cs typeface="Arial" panose="020B0604020202020204" pitchFamily="34" charset="0"/>
            </a:rPr>
            <a:t>Single Phase vs. Multiphase Simulation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1" kern="1200" dirty="0">
              <a:latin typeface="Arial" panose="020B0604020202020204" pitchFamily="34" charset="0"/>
              <a:cs typeface="Arial" panose="020B0604020202020204" pitchFamily="34" charset="0"/>
            </a:rPr>
            <a:t>Compare the dimensionless pressure response (Single Phase) with the dimensionless </a:t>
          </a:r>
          <a:r>
            <a:rPr lang="en-US" sz="1400" b="0" i="1" kern="1200" dirty="0" err="1">
              <a:latin typeface="Arial" panose="020B0604020202020204" pitchFamily="34" charset="0"/>
              <a:cs typeface="Arial" panose="020B0604020202020204" pitchFamily="34" charset="0"/>
            </a:rPr>
            <a:t>pseudopressure</a:t>
          </a:r>
          <a:r>
            <a:rPr lang="en-US" sz="1400" b="0" i="1" kern="1200" dirty="0">
              <a:latin typeface="Arial" panose="020B0604020202020204" pitchFamily="34" charset="0"/>
              <a:cs typeface="Arial" panose="020B0604020202020204" pitchFamily="34" charset="0"/>
            </a:rPr>
            <a:t> response (Multiphase)</a:t>
          </a:r>
        </a:p>
      </dsp:txBody>
      <dsp:txXfrm rot="-5400000">
        <a:off x="1053586" y="2668180"/>
        <a:ext cx="6509752" cy="8828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B91A5-7C31-6341-AD98-7263E176C310}">
      <dsp:nvSpPr>
        <dsp:cNvPr id="0" name=""/>
        <dsp:cNvSpPr/>
      </dsp:nvSpPr>
      <dsp:spPr>
        <a:xfrm>
          <a:off x="1805" y="0"/>
          <a:ext cx="2809016" cy="4669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>
              <a:latin typeface="Arial" panose="020B0604020202020204" pitchFamily="34" charset="0"/>
              <a:cs typeface="Arial" panose="020B0604020202020204" pitchFamily="34" charset="0"/>
            </a:rPr>
            <a:t>Good    Matching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>
              <a:latin typeface="Arial" panose="020B0604020202020204" pitchFamily="34" charset="0"/>
              <a:cs typeface="Arial" panose="020B0604020202020204" pitchFamily="34" charset="0"/>
            </a:rPr>
            <a:t>“Overlapping”</a:t>
          </a:r>
        </a:p>
      </dsp:txBody>
      <dsp:txXfrm>
        <a:off x="1805" y="1867762"/>
        <a:ext cx="2809016" cy="1867762"/>
      </dsp:txXfrm>
    </dsp:sp>
    <dsp:sp modelId="{EC79180D-66CF-7041-9934-BAACA3340256}">
      <dsp:nvSpPr>
        <dsp:cNvPr id="0" name=""/>
        <dsp:cNvSpPr/>
      </dsp:nvSpPr>
      <dsp:spPr>
        <a:xfrm>
          <a:off x="628857" y="280164"/>
          <a:ext cx="1554912" cy="1554912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325CE88-5E1C-5C41-A1DD-B94A399E21B5}">
      <dsp:nvSpPr>
        <dsp:cNvPr id="0" name=""/>
        <dsp:cNvSpPr/>
      </dsp:nvSpPr>
      <dsp:spPr>
        <a:xfrm>
          <a:off x="2895092" y="0"/>
          <a:ext cx="2809016" cy="4669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-14010"/>
                <a:lumOff val="1587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4010"/>
                <a:lumOff val="1587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4010"/>
                <a:lumOff val="15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>
              <a:latin typeface="Arial" panose="020B0604020202020204" pitchFamily="34" charset="0"/>
              <a:cs typeface="Arial" panose="020B0604020202020204" pitchFamily="34" charset="0"/>
            </a:rPr>
            <a:t>Pattern Matching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>
              <a:latin typeface="Arial" panose="020B0604020202020204" pitchFamily="34" charset="0"/>
              <a:cs typeface="Arial" panose="020B0604020202020204" pitchFamily="34" charset="0"/>
            </a:rPr>
            <a:t>“Parallel Shift”</a:t>
          </a:r>
        </a:p>
      </dsp:txBody>
      <dsp:txXfrm>
        <a:off x="2895092" y="1867762"/>
        <a:ext cx="2809016" cy="1867762"/>
      </dsp:txXfrm>
    </dsp:sp>
    <dsp:sp modelId="{390D7AF4-00B0-6148-90BE-D8B99E326148}">
      <dsp:nvSpPr>
        <dsp:cNvPr id="0" name=""/>
        <dsp:cNvSpPr/>
      </dsp:nvSpPr>
      <dsp:spPr>
        <a:xfrm>
          <a:off x="3522144" y="280164"/>
          <a:ext cx="1554912" cy="1554912"/>
        </a:xfrm>
        <a:prstGeom prst="ellipse">
          <a:avLst/>
        </a:prstGeom>
        <a:solidFill>
          <a:schemeClr val="accent2">
            <a:tint val="50000"/>
            <a:hueOff val="0"/>
            <a:satOff val="-1036"/>
            <a:lumOff val="67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77F9634-73CB-8F48-9F8E-B13BE62B15DC}">
      <dsp:nvSpPr>
        <dsp:cNvPr id="0" name=""/>
        <dsp:cNvSpPr/>
      </dsp:nvSpPr>
      <dsp:spPr>
        <a:xfrm>
          <a:off x="5788379" y="0"/>
          <a:ext cx="2809016" cy="4669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-28019"/>
                <a:lumOff val="3175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8019"/>
                <a:lumOff val="3175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8019"/>
                <a:lumOff val="31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>
              <a:latin typeface="Arial" panose="020B0604020202020204" pitchFamily="34" charset="0"/>
              <a:cs typeface="Arial" panose="020B0604020202020204" pitchFamily="34" charset="0"/>
            </a:rPr>
            <a:t>No Match</a:t>
          </a:r>
          <a:endParaRPr lang="en-US" sz="24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88379" y="1867762"/>
        <a:ext cx="2809016" cy="1867762"/>
      </dsp:txXfrm>
    </dsp:sp>
    <dsp:sp modelId="{A2218F8F-AD42-0147-99D2-FF2EEBA5941E}">
      <dsp:nvSpPr>
        <dsp:cNvPr id="0" name=""/>
        <dsp:cNvSpPr/>
      </dsp:nvSpPr>
      <dsp:spPr>
        <a:xfrm>
          <a:off x="6415431" y="280164"/>
          <a:ext cx="1554912" cy="1554912"/>
        </a:xfrm>
        <a:prstGeom prst="ellipse">
          <a:avLst/>
        </a:prstGeom>
        <a:solidFill>
          <a:schemeClr val="accent2">
            <a:tint val="50000"/>
            <a:hueOff val="0"/>
            <a:satOff val="-2072"/>
            <a:lumOff val="134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58383B-DE17-FC44-AFB1-422A5BA34F3D}">
      <dsp:nvSpPr>
        <dsp:cNvPr id="0" name=""/>
        <dsp:cNvSpPr/>
      </dsp:nvSpPr>
      <dsp:spPr>
        <a:xfrm>
          <a:off x="343968" y="3735525"/>
          <a:ext cx="7911264" cy="700411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FD80E309-E764-4354-8476-7FCF5745C461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0403710F-BB05-48AB-9D4C-98537AC04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96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4BC84EE-AA72-4321-8E22-FC8CAFA202CD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EE06171-AB1F-4D2C-A03C-822A58BD1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84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5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4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58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69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36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72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8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18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6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19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09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76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39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75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54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7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F44AC-FF31-44E2-B4A2-480C439A1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1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48FB-EB97-4906-997C-8C6372295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2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8787F-3637-433B-A113-2048EEF52F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6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5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78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3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07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5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6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0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6313-D09D-426F-9168-BB9685A1F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3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74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24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13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9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E29E-F8D2-4C4E-8E2B-55C28DB71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3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0B6F0-C5A0-4E37-9B94-CC8CE845A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9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C040-8E91-43E6-AAB0-D2AE304F0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8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B0F1-B868-4019-8DBF-3AC41040F0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8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5EBD-17E3-42E7-BC06-011F46054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6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6CA7-C1D9-46A4-BA0A-E8C8433822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9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049B7-D457-40B6-A048-600E1A554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6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40738"/>
            </a:gs>
            <a:gs pos="0">
              <a:srgbClr val="000000"/>
            </a:gs>
            <a:gs pos="74001">
              <a:srgbClr val="0A128C"/>
            </a:gs>
            <a:gs pos="100000">
              <a:srgbClr val="181CC7"/>
            </a:gs>
            <a:gs pos="100000">
              <a:srgbClr val="7005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0958" y="6538119"/>
            <a:ext cx="469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Kick-Off Meeting, November 16, 2012, Golden, Colorado</a:t>
            </a: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13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rc 12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</p:spTree>
    <p:extLst>
      <p:ext uri="{BB962C8B-B14F-4D97-AF65-F5344CB8AC3E}">
        <p14:creationId xmlns:p14="http://schemas.microsoft.com/office/powerpoint/2010/main" val="428661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  <p:sldLayoutId id="214748464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m4a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11.m4a"/><Relationship Id="rId7" Type="http://schemas.openxmlformats.org/officeDocument/2006/relationships/diagramLayout" Target="../diagrams/layout1.xml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1.xml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70.png"/><Relationship Id="rId3" Type="http://schemas.openxmlformats.org/officeDocument/2006/relationships/audio" Target="../media/media14.m4a"/><Relationship Id="rId7" Type="http://schemas.openxmlformats.org/officeDocument/2006/relationships/diagramLayout" Target="../diagrams/layout2.xml"/><Relationship Id="rId12" Type="http://schemas.openxmlformats.org/officeDocument/2006/relationships/image" Target="../media/image160.png"/><Relationship Id="rId17" Type="http://schemas.openxmlformats.org/officeDocument/2006/relationships/image" Target="../media/image3.png"/><Relationship Id="rId2" Type="http://schemas.microsoft.com/office/2007/relationships/media" Target="../media/media14.m4a"/><Relationship Id="rId16" Type="http://schemas.openxmlformats.org/officeDocument/2006/relationships/image" Target="../media/image20.png"/><Relationship Id="rId1" Type="http://schemas.openxmlformats.org/officeDocument/2006/relationships/tags" Target="../tags/tag9.xml"/><Relationship Id="rId6" Type="http://schemas.openxmlformats.org/officeDocument/2006/relationships/diagramData" Target="../diagrams/data2.xml"/><Relationship Id="rId11" Type="http://schemas.openxmlformats.org/officeDocument/2006/relationships/image" Target="../media/image150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19.png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1.xml"/><Relationship Id="rId9" Type="http://schemas.openxmlformats.org/officeDocument/2006/relationships/diagramColors" Target="../diagrams/colors2.xml"/><Relationship Id="rId14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audio" Target="../media/media15.m4a"/><Relationship Id="rId7" Type="http://schemas.openxmlformats.org/officeDocument/2006/relationships/image" Target="../media/image21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3" Type="http://schemas.openxmlformats.org/officeDocument/2006/relationships/audio" Target="../media/media4.m4a"/><Relationship Id="rId12" Type="http://schemas.openxmlformats.org/officeDocument/2006/relationships/image" Target="../media/image34.png"/><Relationship Id="rId17" Type="http://schemas.openxmlformats.org/officeDocument/2006/relationships/image" Target="../media/image3.png"/><Relationship Id="rId2" Type="http://schemas.microsoft.com/office/2007/relationships/media" Target="../media/media4.m4a"/><Relationship Id="rId16" Type="http://schemas.openxmlformats.org/officeDocument/2006/relationships/image" Target="../media/image38.png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44.png"/><Relationship Id="rId12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9.m4a"/><Relationship Id="rId7" Type="http://schemas.openxmlformats.org/officeDocument/2006/relationships/image" Target="../media/image41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723715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-13510"/>
            <a:ext cx="9144000" cy="1918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50087" y="3479098"/>
            <a:ext cx="76390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Multiphase Transient Analysis for Unconventional Reservoirs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147" name="Text Box 29"/>
          <p:cNvSpPr txBox="1">
            <a:spLocks noChangeArrowheads="1"/>
          </p:cNvSpPr>
          <p:nvPr/>
        </p:nvSpPr>
        <p:spPr bwMode="auto">
          <a:xfrm>
            <a:off x="582181" y="4993427"/>
            <a:ext cx="7181850" cy="32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Mohammed M. Al Ali - UREP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1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181" y="2535792"/>
            <a:ext cx="8227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Rounded MT Bold"/>
                <a:cs typeface="Arial Rounded MT Bold"/>
              </a:rPr>
              <a:t>New </a:t>
            </a:r>
            <a:r>
              <a:rPr lang="en-US" b="1" dirty="0" err="1">
                <a:latin typeface="Arial Rounded MT Bold"/>
                <a:cs typeface="Arial Rounded MT Bold"/>
              </a:rPr>
              <a:t>Pseudopressure</a:t>
            </a:r>
            <a:r>
              <a:rPr lang="en-US" b="1" dirty="0">
                <a:latin typeface="Arial Rounded MT Bold"/>
                <a:cs typeface="Arial Rounded MT Bold"/>
              </a:rPr>
              <a:t> Formulation for Multiphase Flow in Naturally Fractured Reservoirs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62139" y="121590"/>
            <a:ext cx="1661931" cy="1737607"/>
            <a:chOff x="-32212" y="427945"/>
            <a:chExt cx="5226747" cy="5464750"/>
          </a:xfrm>
        </p:grpSpPr>
        <p:sp>
          <p:nvSpPr>
            <p:cNvPr id="13" name="Rectangle 12"/>
            <p:cNvSpPr/>
            <p:nvPr/>
          </p:nvSpPr>
          <p:spPr>
            <a:xfrm>
              <a:off x="1032783" y="4415367"/>
              <a:ext cx="4161752" cy="147732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ritannic Bold"/>
                  <a:cs typeface="Britannic Bold"/>
                </a:rPr>
                <a:t>U R E P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32212" y="427945"/>
              <a:ext cx="5134907" cy="4100706"/>
              <a:chOff x="-32212" y="427945"/>
              <a:chExt cx="5134907" cy="410070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124624" y="1927737"/>
                <a:ext cx="3978071" cy="2600914"/>
                <a:chOff x="918033" y="1927737"/>
                <a:chExt cx="3978071" cy="2600914"/>
              </a:xfrm>
            </p:grpSpPr>
            <p:sp>
              <p:nvSpPr>
                <p:cNvPr id="17" name="Isosceles Triangle 16"/>
                <p:cNvSpPr/>
                <p:nvPr/>
              </p:nvSpPr>
              <p:spPr>
                <a:xfrm>
                  <a:off x="918033" y="1927737"/>
                  <a:ext cx="3121316" cy="2600914"/>
                </a:xfrm>
                <a:prstGeom prst="triangle">
                  <a:avLst/>
                </a:prstGeom>
                <a:gradFill flip="none" rotWithShape="1">
                  <a:gsLst>
                    <a:gs pos="24000">
                      <a:srgbClr val="8F2604"/>
                    </a:gs>
                    <a:gs pos="100000">
                      <a:srgbClr val="FFFFFF"/>
                    </a:gs>
                    <a:gs pos="55000">
                      <a:srgbClr val="B72E03"/>
                    </a:gs>
                    <a:gs pos="99000">
                      <a:srgbClr val="F93C01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ight Triangle 17"/>
                <p:cNvSpPr/>
                <p:nvPr/>
              </p:nvSpPr>
              <p:spPr>
                <a:xfrm rot="18658708" flipH="1">
                  <a:off x="3075415" y="2074644"/>
                  <a:ext cx="1407652" cy="223372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091727"/>
                    </a:gs>
                    <a:gs pos="100000">
                      <a:srgbClr val="FFFFFF"/>
                    </a:gs>
                    <a:gs pos="50000">
                      <a:srgbClr val="183E6A"/>
                    </a:gs>
                    <a:gs pos="71000">
                      <a:srgbClr val="357ED6"/>
                    </a:gs>
                    <a:gs pos="26000">
                      <a:srgbClr val="091727"/>
                    </a:gs>
                    <a:gs pos="99000">
                      <a:srgbClr val="3C94FC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Arc 15"/>
              <p:cNvSpPr/>
              <p:nvPr/>
            </p:nvSpPr>
            <p:spPr>
              <a:xfrm rot="4866492">
                <a:off x="221431" y="174302"/>
                <a:ext cx="3819281" cy="4326568"/>
              </a:xfrm>
              <a:prstGeom prst="arc">
                <a:avLst>
                  <a:gd name="adj1" fmla="val 15867464"/>
                  <a:gd name="adj2" fmla="val 1257938"/>
                </a:avLst>
              </a:prstGeom>
              <a:ln w="53975"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759473" y="661987"/>
            <a:ext cx="6237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pperplate"/>
                <a:cs typeface="Copperplate"/>
              </a:rPr>
              <a:t>Colorado School of Mines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798" y="587600"/>
            <a:ext cx="918793" cy="9368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04307" y="1445567"/>
            <a:ext cx="96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CSM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4" name="Group 33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6" name="Isosceles Triangle 35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ight Triangle 36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Arc 34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8DE8F-4B3C-8B49-A0AB-7FB95B9BF244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0685FC-88A4-9748-B52E-A0DAE310E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45">
        <p:fade/>
      </p:transition>
    </mc:Choice>
    <mc:Fallback xmlns="">
      <p:transition spd="med" advTm="25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10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981" y="4383503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981" y="4383503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8377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Multiphase Diffusivity Equation in Dual-Porosity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6754" y="1148540"/>
            <a:ext cx="837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What makes the multiphase diffusivity equation linear?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147993" y="4274341"/>
                <a:ext cx="3797742" cy="794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𝒐𝒈𝒘</m:t>
                          </m:r>
                        </m:sub>
                      </m:sSub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e>
                        </m:mr>
                        <m:mr>
                          <m:e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</m:e>
                        </m:mr>
                      </m:m>
                      <m:d>
                        <m:d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𝒇𝒈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𝒇𝒘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993" y="4274341"/>
                <a:ext cx="3797742" cy="794961"/>
              </a:xfrm>
              <a:prstGeom prst="rect">
                <a:avLst/>
              </a:prstGeom>
              <a:blipFill>
                <a:blip r:embed="rId7"/>
                <a:stretch>
                  <a:fillRect l="-333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777FABD-41D5-C54B-B507-B26BD93D91CB}"/>
                  </a:ext>
                </a:extLst>
              </p:cNvPr>
              <p:cNvSpPr/>
              <p:nvPr/>
            </p:nvSpPr>
            <p:spPr>
              <a:xfrm>
                <a:off x="313389" y="2015796"/>
                <a:ext cx="2672270" cy="6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1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sSub>
                        <m:sSub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𝒐𝒈𝒘</m:t>
                          </m:r>
                        </m:sub>
                      </m:sSub>
                      <m:sSub>
                        <m:sSub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̅"/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1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777FABD-41D5-C54B-B507-B26BD93D9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89" y="2015796"/>
                <a:ext cx="2672270" cy="667042"/>
              </a:xfrm>
              <a:prstGeom prst="rect">
                <a:avLst/>
              </a:prstGeom>
              <a:blipFill>
                <a:blip r:embed="rId8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5A1D998-8614-9E46-A6DD-953158087BDD}"/>
              </a:ext>
            </a:extLst>
          </p:cNvPr>
          <p:cNvSpPr txBox="1"/>
          <p:nvPr/>
        </p:nvSpPr>
        <p:spPr>
          <a:xfrm>
            <a:off x="436754" y="4432828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C1F4AB-3D34-1A41-A907-3FF4B1D834AC}"/>
              </a:ext>
            </a:extLst>
          </p:cNvPr>
          <p:cNvSpPr txBox="1"/>
          <p:nvPr/>
        </p:nvSpPr>
        <p:spPr>
          <a:xfrm>
            <a:off x="436754" y="5334220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FF186A7-1216-3341-B734-2EEEB1BEB951}"/>
                  </a:ext>
                </a:extLst>
              </p:cNvPr>
              <p:cNvSpPr/>
              <p:nvPr/>
            </p:nvSpPr>
            <p:spPr>
              <a:xfrm>
                <a:off x="1147993" y="5316715"/>
                <a:ext cx="2917594" cy="496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𝒇𝒐</m:t>
                        </m:r>
                      </m:sub>
                    </m:sSub>
                  </m:oMath>
                </a14:m>
                <a:r>
                  <a:rPr lang="en-US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</m:oMath>
                </a14:m>
                <a:endParaRPr lang="en-US" sz="2000" b="1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FF186A7-1216-3341-B734-2EEEB1BEB9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993" y="5316715"/>
                <a:ext cx="2917594" cy="496674"/>
              </a:xfrm>
              <a:prstGeom prst="rect">
                <a:avLst/>
              </a:prstGeom>
              <a:blipFill>
                <a:blip r:embed="rId9"/>
                <a:stretch>
                  <a:fillRect l="-433" t="-10000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C617A5B-7BA9-1E42-8112-F5517E927D26}"/>
              </a:ext>
            </a:extLst>
          </p:cNvPr>
          <p:cNvSpPr txBox="1"/>
          <p:nvPr/>
        </p:nvSpPr>
        <p:spPr>
          <a:xfrm>
            <a:off x="4012840" y="5341326"/>
            <a:ext cx="381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or weak functions of 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BAE9735-2323-C147-A6BE-FFE184FD65E9}"/>
                  </a:ext>
                </a:extLst>
              </p:cNvPr>
              <p:cNvSpPr/>
              <p:nvPr/>
            </p:nvSpPr>
            <p:spPr>
              <a:xfrm>
                <a:off x="4167761" y="1792226"/>
                <a:ext cx="4742121" cy="948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𝒐𝒈𝒘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𝒇𝒈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𝒇𝒈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BAE9735-2323-C147-A6BE-FFE184FD65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761" y="1792226"/>
                <a:ext cx="4742121" cy="9487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0E90C29-64ED-B045-8A5D-5B4DC0CC94C8}"/>
                  </a:ext>
                </a:extLst>
              </p:cNvPr>
              <p:cNvSpPr txBox="1"/>
              <p:nvPr/>
            </p:nvSpPr>
            <p:spPr>
              <a:xfrm>
                <a:off x="3111329" y="2200955"/>
                <a:ext cx="998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𝑾𝒉𝒆𝒓𝒆</m:t>
                    </m:r>
                  </m:oMath>
                </a14:m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0E90C29-64ED-B045-8A5D-5B4DC0CC9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329" y="2200955"/>
                <a:ext cx="998991" cy="369332"/>
              </a:xfrm>
              <a:prstGeom prst="rect">
                <a:avLst/>
              </a:prstGeom>
              <a:blipFill>
                <a:blip r:embed="rId11"/>
                <a:stretch>
                  <a:fillRect t="-3333" r="-25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CFE647F-3A3C-504B-AAFC-9037DE55DADA}"/>
              </a:ext>
            </a:extLst>
          </p:cNvPr>
          <p:cNvSpPr txBox="1"/>
          <p:nvPr/>
        </p:nvSpPr>
        <p:spPr>
          <a:xfrm>
            <a:off x="221398" y="3173651"/>
            <a:ext cx="837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“Tow conditions are required”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1FF0FAF-BE3D-734B-A8E7-3F54A85B1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8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154">
        <p:fade/>
      </p:transition>
    </mc:Choice>
    <mc:Fallback xmlns="">
      <p:transition spd="med" advTm="551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/>
      <p:bldP spid="8" grpId="0"/>
      <p:bldP spid="25" grpId="0"/>
      <p:bldP spid="9" grpId="0"/>
      <p:bldP spid="27" grpId="0"/>
      <p:bldP spid="26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6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11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1886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Approach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54C14-AE91-9D4F-A6B4-8A4ADD915061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graphicFrame>
        <p:nvGraphicFramePr>
          <p:cNvPr id="63" name="Diagram 62"/>
          <p:cNvGraphicFramePr/>
          <p:nvPr>
            <p:extLst>
              <p:ext uri="{D42A27DB-BD31-4B8C-83A1-F6EECF244321}">
                <p14:modId xmlns:p14="http://schemas.microsoft.com/office/powerpoint/2010/main" val="3818558278"/>
              </p:ext>
            </p:extLst>
          </p:nvPr>
        </p:nvGraphicFramePr>
        <p:xfrm>
          <a:off x="766451" y="1601139"/>
          <a:ext cx="7611097" cy="4126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F3E0CE-D1E1-0A4F-8F91-DFC502F15B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9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167">
        <p:fade/>
      </p:transition>
    </mc:Choice>
    <mc:Fallback xmlns="">
      <p:transition spd="med" advTm="37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dgm id="{9D1C90CF-628D-4259-9E72-663A0FC03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63">
                                            <p:graphicEl>
                                              <a:dgm id="{9D1C90CF-628D-4259-9E72-663A0FC03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dgm id="{41C14BDC-9DB2-4B9E-80B3-7AD614165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>
                                            <p:graphicEl>
                                              <a:dgm id="{41C14BDC-9DB2-4B9E-80B3-7AD6141656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dgm id="{25B32009-0649-4338-A0D8-661F56737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3">
                                            <p:graphicEl>
                                              <a:dgm id="{25B32009-0649-4338-A0D8-661F56737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dgm id="{14FA8020-7FF5-44F6-9F75-FF5F9C6F0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3">
                                            <p:graphicEl>
                                              <a:dgm id="{14FA8020-7FF5-44F6-9F75-FF5F9C6F01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dgm id="{CD23CEC3-7133-4CEC-939A-FF8C80EF8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3">
                                            <p:graphicEl>
                                              <a:dgm id="{CD23CEC3-7133-4CEC-939A-FF8C80EF87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dgm id="{A5509958-3130-4136-9D42-51EE3F5A44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3">
                                            <p:graphicEl>
                                              <a:dgm id="{A5509958-3130-4136-9D42-51EE3F5A44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63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6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1885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Approach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54C14-AE91-9D4F-A6B4-8A4ADD915061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F7E6C87-51DD-A24E-B9E8-0A14A725274C}"/>
                  </a:ext>
                </a:extLst>
              </p:cNvPr>
              <p:cNvSpPr/>
              <p:nvPr/>
            </p:nvSpPr>
            <p:spPr>
              <a:xfrm>
                <a:off x="313389" y="2111006"/>
                <a:ext cx="8813920" cy="92365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1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𝒐𝒃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𝒇𝒓𝒐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𝒐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𝒐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sz="16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𝒇𝒓𝒈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𝒈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𝒈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𝑹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𝒔𝒇𝒐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𝒇𝒓𝒐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𝒐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𝒐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𝒇𝒐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𝒇𝒈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𝑹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𝒔𝒇𝒘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𝒇𝒓𝒘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𝒇𝒘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𝒇𝒈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16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𝒄𝒐𝒈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d>
                            <m:dPr>
                              <m:begChr m:val=""/>
                              <m:endChr m:val="]"/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𝒇𝒓𝒘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16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𝒄𝒐𝒘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1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F7E6C87-51DD-A24E-B9E8-0A14A72527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89" y="2111006"/>
                <a:ext cx="8813920" cy="923651"/>
              </a:xfrm>
              <a:prstGeom prst="rect">
                <a:avLst/>
              </a:prstGeom>
              <a:blipFill>
                <a:blip r:embed="rId6"/>
                <a:stretch>
                  <a:fillRect l="-5612" t="-185135" r="-5468" b="-2729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F413E403-FF93-8941-ACDB-FFD28C6EB0EF}"/>
              </a:ext>
            </a:extLst>
          </p:cNvPr>
          <p:cNvSpPr txBox="1"/>
          <p:nvPr/>
        </p:nvSpPr>
        <p:spPr>
          <a:xfrm>
            <a:off x="313389" y="1477515"/>
            <a:ext cx="8137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Calculation of the Multiphase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Pseudopressure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Function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21E11C6-DBD2-2744-8140-3D1C589B43D9}"/>
              </a:ext>
            </a:extLst>
          </p:cNvPr>
          <p:cNvSpPr txBox="1"/>
          <p:nvPr/>
        </p:nvSpPr>
        <p:spPr>
          <a:xfrm>
            <a:off x="436755" y="3388697"/>
            <a:ext cx="8137437" cy="1227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Saturation profile is required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000" b="1" dirty="0">
                <a:cs typeface="Arial" panose="020B0604020202020204" pitchFamily="34" charset="0"/>
              </a:rPr>
              <a:t>Using produced GOR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95A1CF3-201D-1441-B98B-82FF7D9D8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56">
        <p:fade/>
      </p:transition>
    </mc:Choice>
    <mc:Fallback xmlns="">
      <p:transition spd="med" advTm="23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814867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Saturation profile assessment is the key to analyze multiphase flow in hydrocarbon reservoir. Yet, most of the methods to predict the saturation profile is related to the Gas-Oil system via using produced GOR.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There is no rigorous procedure that assess saturation distribution when water phase is included in the flow.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Determining the capillary pressure and relative permeability curves for unconventional reservoirs. 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Multiphase flow rate measurements could be questionable. As flow meters require constant calibrations. 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13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129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Challenges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43BA484-45FD-9045-9437-53F6170E19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8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179">
        <p:fade/>
      </p:transition>
    </mc:Choice>
    <mc:Fallback xmlns="">
      <p:transition spd="med" advTm="56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1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6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14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68838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948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Potential Conclusions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54C14-AE91-9D4F-A6B4-8A4ADD915061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graphicFrame>
        <p:nvGraphicFramePr>
          <p:cNvPr id="1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578112"/>
              </p:ext>
            </p:extLst>
          </p:nvPr>
        </p:nvGraphicFramePr>
        <p:xfrm>
          <a:off x="313389" y="1232595"/>
          <a:ext cx="8599201" cy="4669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807A50A4-2885-0B42-872C-F6F86FBB41AB}"/>
              </a:ext>
            </a:extLst>
          </p:cNvPr>
          <p:cNvGrpSpPr/>
          <p:nvPr/>
        </p:nvGrpSpPr>
        <p:grpSpPr>
          <a:xfrm>
            <a:off x="484781" y="1416126"/>
            <a:ext cx="2527500" cy="1663085"/>
            <a:chOff x="499159" y="1467171"/>
            <a:chExt cx="2527500" cy="1663085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43B2516-30E4-AE4E-BA48-A5F82D87CFAA}"/>
                </a:ext>
              </a:extLst>
            </p:cNvPr>
            <p:cNvSpPr/>
            <p:nvPr/>
          </p:nvSpPr>
          <p:spPr bwMode="auto">
            <a:xfrm>
              <a:off x="544798" y="1467171"/>
              <a:ext cx="2352781" cy="1632289"/>
            </a:xfrm>
            <a:prstGeom prst="roundRect">
              <a:avLst>
                <a:gd name="adj" fmla="val 7262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94B354F-E6FD-C848-B847-03ADA6AECF34}"/>
                </a:ext>
              </a:extLst>
            </p:cNvPr>
            <p:cNvGrpSpPr/>
            <p:nvPr/>
          </p:nvGrpSpPr>
          <p:grpSpPr>
            <a:xfrm>
              <a:off x="499159" y="1499165"/>
              <a:ext cx="2527500" cy="1631091"/>
              <a:chOff x="499159" y="1499165"/>
              <a:chExt cx="2527500" cy="1631091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CBC27B93-1951-7A42-9045-A79A257B99D3}"/>
                  </a:ext>
                </a:extLst>
              </p:cNvPr>
              <p:cNvCxnSpPr/>
              <p:nvPr/>
            </p:nvCxnSpPr>
            <p:spPr bwMode="auto">
              <a:xfrm flipV="1">
                <a:off x="824671" y="1579419"/>
                <a:ext cx="0" cy="128253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06C5C82C-7283-A244-8252-81DC02E62A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796" y="2850079"/>
                <a:ext cx="1894778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35F28C0-1472-FE4E-8407-F2242A26996E}"/>
                  </a:ext>
                </a:extLst>
              </p:cNvPr>
              <p:cNvSpPr/>
              <p:nvPr/>
            </p:nvSpPr>
            <p:spPr bwMode="auto">
              <a:xfrm>
                <a:off x="932763" y="1864426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C84689B-B2F5-D14C-AC72-FBEF275AFB70}"/>
                  </a:ext>
                </a:extLst>
              </p:cNvPr>
              <p:cNvSpPr/>
              <p:nvPr/>
            </p:nvSpPr>
            <p:spPr bwMode="auto">
              <a:xfrm>
                <a:off x="1150843" y="2041436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C91D5BA-CCA9-0843-85D5-D6336B387FD7}"/>
                  </a:ext>
                </a:extLst>
              </p:cNvPr>
              <p:cNvSpPr/>
              <p:nvPr/>
            </p:nvSpPr>
            <p:spPr bwMode="auto">
              <a:xfrm>
                <a:off x="1407416" y="2218001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4B99923-1E27-A74B-9E8A-73780E68863B}"/>
                  </a:ext>
                </a:extLst>
              </p:cNvPr>
              <p:cNvSpPr/>
              <p:nvPr/>
            </p:nvSpPr>
            <p:spPr bwMode="auto">
              <a:xfrm>
                <a:off x="1674683" y="2354318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941ED33-4C75-8B4F-BA78-40DA214F59A8}"/>
                  </a:ext>
                </a:extLst>
              </p:cNvPr>
              <p:cNvSpPr/>
              <p:nvPr/>
            </p:nvSpPr>
            <p:spPr bwMode="auto">
              <a:xfrm>
                <a:off x="1965979" y="2488320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F620C7E-2FDA-784D-AAB6-6CD6BBB45346}"/>
                  </a:ext>
                </a:extLst>
              </p:cNvPr>
              <p:cNvSpPr/>
              <p:nvPr/>
            </p:nvSpPr>
            <p:spPr bwMode="auto">
              <a:xfrm>
                <a:off x="2288828" y="2577756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0E47508-0903-B245-AD3E-A06627548708}"/>
                  </a:ext>
                </a:extLst>
              </p:cNvPr>
              <p:cNvSpPr/>
              <p:nvPr/>
            </p:nvSpPr>
            <p:spPr bwMode="auto">
              <a:xfrm>
                <a:off x="1040958" y="1955866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B126041-D07B-794A-8B7A-B334000A1982}"/>
                  </a:ext>
                </a:extLst>
              </p:cNvPr>
              <p:cNvSpPr/>
              <p:nvPr/>
            </p:nvSpPr>
            <p:spPr bwMode="auto">
              <a:xfrm>
                <a:off x="1278089" y="2123309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E57E4D4-E23A-4E4E-890D-7E31FD1570E1}"/>
                  </a:ext>
                </a:extLst>
              </p:cNvPr>
              <p:cNvSpPr/>
              <p:nvPr/>
            </p:nvSpPr>
            <p:spPr bwMode="auto">
              <a:xfrm>
                <a:off x="1542465" y="2283441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EEA4F0A-9B96-864E-87E7-3ACEE76D0AE6}"/>
                  </a:ext>
                </a:extLst>
              </p:cNvPr>
              <p:cNvSpPr/>
              <p:nvPr/>
            </p:nvSpPr>
            <p:spPr bwMode="auto">
              <a:xfrm>
                <a:off x="1815405" y="2429884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F9FF9E-EEB3-784D-BDF1-1E518F45E665}"/>
                  </a:ext>
                </a:extLst>
              </p:cNvPr>
              <p:cNvSpPr/>
              <p:nvPr/>
            </p:nvSpPr>
            <p:spPr bwMode="auto">
              <a:xfrm>
                <a:off x="2127403" y="2534040"/>
                <a:ext cx="91440" cy="914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pitchFamily="8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1209B78A-916F-6543-9039-00C512730BBC}"/>
                      </a:ext>
                    </a:extLst>
                  </p:cNvPr>
                  <p:cNvSpPr/>
                  <p:nvPr/>
                </p:nvSpPr>
                <p:spPr>
                  <a:xfrm>
                    <a:off x="499159" y="1999752"/>
                    <a:ext cx="36580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ヒラギノ角ゴ Pro W3" pitchFamily="8" charset="-128"/>
                            </a:rPr>
                            <m:t>𝒚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1209B78A-916F-6543-9039-00C512730BB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59" y="1999752"/>
                    <a:ext cx="365805" cy="33855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3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C2D3DBD8-2251-5149-84E6-2885B4448594}"/>
                      </a:ext>
                    </a:extLst>
                  </p:cNvPr>
                  <p:cNvSpPr/>
                  <p:nvPr/>
                </p:nvSpPr>
                <p:spPr>
                  <a:xfrm>
                    <a:off x="1537500" y="2791702"/>
                    <a:ext cx="36580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ヒラギノ角ゴ Pro W3" pitchFamily="8" charset="-128"/>
                            </a:rPr>
                            <m:t>𝒙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C2D3DBD8-2251-5149-84E6-2885B444859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500" y="2791702"/>
                    <a:ext cx="365805" cy="33855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8AE4AC-7A82-0B4E-BE8E-8D0026204B8C}"/>
                  </a:ext>
                </a:extLst>
              </p:cNvPr>
              <p:cNvSpPr txBox="1"/>
              <p:nvPr/>
            </p:nvSpPr>
            <p:spPr>
              <a:xfrm>
                <a:off x="1425118" y="1499165"/>
                <a:ext cx="1565573" cy="2539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50" b="1" dirty="0" err="1">
                    <a:solidFill>
                      <a:srgbClr val="7030A0"/>
                    </a:solidFill>
                  </a:rPr>
                  <a:t>Pseudopressure</a:t>
                </a:r>
                <a:r>
                  <a:rPr lang="en-US" sz="1050" b="1" dirty="0">
                    <a:solidFill>
                      <a:srgbClr val="7030A0"/>
                    </a:solidFill>
                  </a:rPr>
                  <a:t> Data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E2CC932-8E2B-0543-8F7F-F45EBDE27913}"/>
                  </a:ext>
                </a:extLst>
              </p:cNvPr>
              <p:cNvSpPr txBox="1"/>
              <p:nvPr/>
            </p:nvSpPr>
            <p:spPr>
              <a:xfrm>
                <a:off x="1411443" y="1677572"/>
                <a:ext cx="1615216" cy="2539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50" b="1" dirty="0">
                    <a:solidFill>
                      <a:srgbClr val="FF0000"/>
                    </a:solidFill>
                  </a:rPr>
                  <a:t>Single Phase  Data</a:t>
                </a: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CD9D6D4-7EE6-A748-BCAC-0AFD523567C0}"/>
              </a:ext>
            </a:extLst>
          </p:cNvPr>
          <p:cNvGrpSpPr/>
          <p:nvPr/>
        </p:nvGrpSpPr>
        <p:grpSpPr>
          <a:xfrm>
            <a:off x="3407729" y="1432442"/>
            <a:ext cx="2527500" cy="1663085"/>
            <a:chOff x="3419304" y="1467171"/>
            <a:chExt cx="2527500" cy="1663085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AA0F1693-5E8F-0647-A938-473CEB102EA0}"/>
                </a:ext>
              </a:extLst>
            </p:cNvPr>
            <p:cNvSpPr/>
            <p:nvPr/>
          </p:nvSpPr>
          <p:spPr bwMode="auto">
            <a:xfrm>
              <a:off x="3464943" y="1467171"/>
              <a:ext cx="2352781" cy="1632289"/>
            </a:xfrm>
            <a:prstGeom prst="roundRect">
              <a:avLst>
                <a:gd name="adj" fmla="val 7262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6991C6C-DDBE-344E-BBDA-16B862D9376B}"/>
                </a:ext>
              </a:extLst>
            </p:cNvPr>
            <p:cNvCxnSpPr/>
            <p:nvPr/>
          </p:nvCxnSpPr>
          <p:spPr bwMode="auto">
            <a:xfrm flipV="1">
              <a:off x="3744816" y="1579419"/>
              <a:ext cx="0" cy="12825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3412FB0-DE9F-EE48-8F59-C178A4ECEA7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2941" y="2850079"/>
              <a:ext cx="189477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05CE767-E1D3-714D-9811-99D0B22641BE}"/>
                </a:ext>
              </a:extLst>
            </p:cNvPr>
            <p:cNvSpPr/>
            <p:nvPr/>
          </p:nvSpPr>
          <p:spPr bwMode="auto">
            <a:xfrm>
              <a:off x="4073294" y="1782792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0EC599D-5C85-FE4A-8685-A17400425D2C}"/>
                </a:ext>
              </a:extLst>
            </p:cNvPr>
            <p:cNvSpPr/>
            <p:nvPr/>
          </p:nvSpPr>
          <p:spPr bwMode="auto">
            <a:xfrm>
              <a:off x="4310425" y="1950235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D4C7F86-3BD2-9341-86FE-577BF0FD2DE3}"/>
                </a:ext>
              </a:extLst>
            </p:cNvPr>
            <p:cNvSpPr/>
            <p:nvPr/>
          </p:nvSpPr>
          <p:spPr bwMode="auto">
            <a:xfrm>
              <a:off x="3852908" y="1864426"/>
              <a:ext cx="91440" cy="9144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7D91736-9A3E-6742-9BA3-E8069FD9B7A0}"/>
                </a:ext>
              </a:extLst>
            </p:cNvPr>
            <p:cNvSpPr/>
            <p:nvPr/>
          </p:nvSpPr>
          <p:spPr bwMode="auto">
            <a:xfrm>
              <a:off x="4070988" y="2041436"/>
              <a:ext cx="91440" cy="9144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ECB322D-AD2A-A74A-8A88-1FEA3FE44390}"/>
                </a:ext>
              </a:extLst>
            </p:cNvPr>
            <p:cNvSpPr/>
            <p:nvPr/>
          </p:nvSpPr>
          <p:spPr bwMode="auto">
            <a:xfrm>
              <a:off x="4327561" y="2218001"/>
              <a:ext cx="91440" cy="9144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5751FCE-1E23-AD4F-8543-207022F92D8A}"/>
                </a:ext>
              </a:extLst>
            </p:cNvPr>
            <p:cNvSpPr/>
            <p:nvPr/>
          </p:nvSpPr>
          <p:spPr bwMode="auto">
            <a:xfrm>
              <a:off x="4594828" y="2354318"/>
              <a:ext cx="91440" cy="9144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62142D1-517F-914A-9136-AF04783D9A74}"/>
                </a:ext>
              </a:extLst>
            </p:cNvPr>
            <p:cNvSpPr/>
            <p:nvPr/>
          </p:nvSpPr>
          <p:spPr bwMode="auto">
            <a:xfrm>
              <a:off x="4886124" y="2488320"/>
              <a:ext cx="91440" cy="9144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8D140F-EAB8-8A49-804B-F143BE1F6807}"/>
                </a:ext>
              </a:extLst>
            </p:cNvPr>
            <p:cNvSpPr/>
            <p:nvPr/>
          </p:nvSpPr>
          <p:spPr bwMode="auto">
            <a:xfrm>
              <a:off x="5208973" y="2577756"/>
              <a:ext cx="91440" cy="9144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C7F3315-D592-9D42-95EE-9CCBF2234200}"/>
                </a:ext>
              </a:extLst>
            </p:cNvPr>
            <p:cNvSpPr/>
            <p:nvPr/>
          </p:nvSpPr>
          <p:spPr bwMode="auto">
            <a:xfrm>
              <a:off x="4574801" y="2110367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EB16827-7DE9-9F4A-8348-E523AD21FF6B}"/>
                </a:ext>
              </a:extLst>
            </p:cNvPr>
            <p:cNvSpPr/>
            <p:nvPr/>
          </p:nvSpPr>
          <p:spPr bwMode="auto">
            <a:xfrm>
              <a:off x="4847741" y="2256810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CFA2BC8-1334-744E-9B40-55079309B0B8}"/>
                </a:ext>
              </a:extLst>
            </p:cNvPr>
            <p:cNvSpPr/>
            <p:nvPr/>
          </p:nvSpPr>
          <p:spPr bwMode="auto">
            <a:xfrm>
              <a:off x="5159739" y="2360966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470C2593-59CC-4142-BA91-578A197C631B}"/>
                    </a:ext>
                  </a:extLst>
                </p:cNvPr>
                <p:cNvSpPr/>
                <p:nvPr/>
              </p:nvSpPr>
              <p:spPr>
                <a:xfrm>
                  <a:off x="3419304" y="1999752"/>
                  <a:ext cx="36580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ヒラギノ角ゴ Pro W3" pitchFamily="8" charset="-128"/>
                          </a:rPr>
                          <m:t>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470C2593-59CC-4142-BA91-578A197C63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9304" y="1999752"/>
                  <a:ext cx="365805" cy="338554"/>
                </a:xfrm>
                <a:prstGeom prst="rect">
                  <a:avLst/>
                </a:prstGeom>
                <a:blipFill>
                  <a:blip r:embed="rId13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D8D008D0-A8A6-CB45-A223-6C61B74A7645}"/>
                    </a:ext>
                  </a:extLst>
                </p:cNvPr>
                <p:cNvSpPr/>
                <p:nvPr/>
              </p:nvSpPr>
              <p:spPr>
                <a:xfrm>
                  <a:off x="4457645" y="2791702"/>
                  <a:ext cx="36580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ヒラギノ角ゴ Pro W3" pitchFamily="8" charset="-128"/>
                          </a:rPr>
                          <m:t>𝒙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D8D008D0-A8A6-CB45-A223-6C61B74A7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7645" y="2791702"/>
                  <a:ext cx="365805" cy="3385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372EC75-D63A-6E42-9B46-BC2146EBA24A}"/>
                </a:ext>
              </a:extLst>
            </p:cNvPr>
            <p:cNvSpPr txBox="1"/>
            <p:nvPr/>
          </p:nvSpPr>
          <p:spPr>
            <a:xfrm>
              <a:off x="4345263" y="1499165"/>
              <a:ext cx="1565573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 err="1">
                  <a:solidFill>
                    <a:srgbClr val="7030A0"/>
                  </a:solidFill>
                </a:rPr>
                <a:t>Pseudopressure</a:t>
              </a:r>
              <a:r>
                <a:rPr lang="en-US" sz="1050" b="1" dirty="0">
                  <a:solidFill>
                    <a:srgbClr val="7030A0"/>
                  </a:solidFill>
                </a:rPr>
                <a:t> Data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BFBD0D-403A-804F-BBB8-5019D7398262}"/>
                </a:ext>
              </a:extLst>
            </p:cNvPr>
            <p:cNvSpPr txBox="1"/>
            <p:nvPr/>
          </p:nvSpPr>
          <p:spPr>
            <a:xfrm>
              <a:off x="4331588" y="1677572"/>
              <a:ext cx="1615216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Single Phase  Data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3203CDE-DAE1-7546-94E3-C659C89CED17}"/>
              </a:ext>
            </a:extLst>
          </p:cNvPr>
          <p:cNvGrpSpPr/>
          <p:nvPr/>
        </p:nvGrpSpPr>
        <p:grpSpPr>
          <a:xfrm>
            <a:off x="6296889" y="1467521"/>
            <a:ext cx="2527500" cy="1663085"/>
            <a:chOff x="6308464" y="1502250"/>
            <a:chExt cx="2527500" cy="1663085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274677BE-D7C5-F14B-A1B7-5C2FB840DA15}"/>
                </a:ext>
              </a:extLst>
            </p:cNvPr>
            <p:cNvSpPr/>
            <p:nvPr/>
          </p:nvSpPr>
          <p:spPr bwMode="auto">
            <a:xfrm>
              <a:off x="6354103" y="1502250"/>
              <a:ext cx="2352781" cy="1632289"/>
            </a:xfrm>
            <a:prstGeom prst="roundRect">
              <a:avLst>
                <a:gd name="adj" fmla="val 7262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3B246E9-8C93-104F-B70B-BA785A84F32D}"/>
                </a:ext>
              </a:extLst>
            </p:cNvPr>
            <p:cNvCxnSpPr/>
            <p:nvPr/>
          </p:nvCxnSpPr>
          <p:spPr bwMode="auto">
            <a:xfrm flipV="1">
              <a:off x="6633976" y="1614498"/>
              <a:ext cx="0" cy="12825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B7E132F3-CE69-FD42-893D-6CEF0C94DE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22101" y="2885158"/>
              <a:ext cx="189477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B5B284B-5C7A-C841-AF5E-2BC50940BF1A}"/>
                </a:ext>
              </a:extLst>
            </p:cNvPr>
            <p:cNvSpPr/>
            <p:nvPr/>
          </p:nvSpPr>
          <p:spPr bwMode="auto">
            <a:xfrm>
              <a:off x="6742068" y="1899505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B121729-3DB3-2449-A1F2-7FDEABF085CE}"/>
                </a:ext>
              </a:extLst>
            </p:cNvPr>
            <p:cNvSpPr/>
            <p:nvPr/>
          </p:nvSpPr>
          <p:spPr bwMode="auto">
            <a:xfrm>
              <a:off x="6960148" y="2076515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95B2B69-B45E-7847-A8BB-3DD4636D444F}"/>
                </a:ext>
              </a:extLst>
            </p:cNvPr>
            <p:cNvSpPr/>
            <p:nvPr/>
          </p:nvSpPr>
          <p:spPr bwMode="auto">
            <a:xfrm>
              <a:off x="7216721" y="2253080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C8B4B32-F64A-4548-B273-1D1C6C6C9949}"/>
                </a:ext>
              </a:extLst>
            </p:cNvPr>
            <p:cNvSpPr/>
            <p:nvPr/>
          </p:nvSpPr>
          <p:spPr bwMode="auto">
            <a:xfrm>
              <a:off x="7483988" y="2389397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1250455-AFE6-EF4B-BF27-5D0419694F67}"/>
                </a:ext>
              </a:extLst>
            </p:cNvPr>
            <p:cNvSpPr/>
            <p:nvPr/>
          </p:nvSpPr>
          <p:spPr bwMode="auto">
            <a:xfrm>
              <a:off x="7775284" y="2523399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6D96F2C-0158-0F4F-81AD-DBDD46F3F316}"/>
                </a:ext>
              </a:extLst>
            </p:cNvPr>
            <p:cNvSpPr/>
            <p:nvPr/>
          </p:nvSpPr>
          <p:spPr bwMode="auto">
            <a:xfrm>
              <a:off x="8098133" y="2612835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37EF7DD-BEEC-864F-B2EC-14299B7228C2}"/>
                </a:ext>
              </a:extLst>
            </p:cNvPr>
            <p:cNvSpPr/>
            <p:nvPr/>
          </p:nvSpPr>
          <p:spPr bwMode="auto">
            <a:xfrm>
              <a:off x="6690145" y="2085737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DCD31E-B872-4F44-BAC8-90E8327A69D9}"/>
                </a:ext>
              </a:extLst>
            </p:cNvPr>
            <p:cNvSpPr/>
            <p:nvPr/>
          </p:nvSpPr>
          <p:spPr bwMode="auto">
            <a:xfrm>
              <a:off x="7036196" y="1949996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1D7FA2D-E7CF-9F4F-89EE-9B74B5A6CF77}"/>
                </a:ext>
              </a:extLst>
            </p:cNvPr>
            <p:cNvSpPr/>
            <p:nvPr/>
          </p:nvSpPr>
          <p:spPr bwMode="auto">
            <a:xfrm>
              <a:off x="7318803" y="2053534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BBF9527-4776-5445-B564-5ED9D203C418}"/>
                </a:ext>
              </a:extLst>
            </p:cNvPr>
            <p:cNvSpPr/>
            <p:nvPr/>
          </p:nvSpPr>
          <p:spPr bwMode="auto">
            <a:xfrm>
              <a:off x="7580044" y="2110367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B168B23-3F41-664E-9E4D-3ED94E1FD8F6}"/>
                </a:ext>
              </a:extLst>
            </p:cNvPr>
            <p:cNvSpPr/>
            <p:nvPr/>
          </p:nvSpPr>
          <p:spPr bwMode="auto">
            <a:xfrm>
              <a:off x="8118180" y="2148931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F685229-78AE-C14F-A0DF-186845962137}"/>
                    </a:ext>
                  </a:extLst>
                </p:cNvPr>
                <p:cNvSpPr/>
                <p:nvPr/>
              </p:nvSpPr>
              <p:spPr>
                <a:xfrm>
                  <a:off x="6308464" y="2034831"/>
                  <a:ext cx="36580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ヒラギノ角ゴ Pro W3" pitchFamily="8" charset="-128"/>
                          </a:rPr>
                          <m:t>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F685229-78AE-C14F-A0DF-186845962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8464" y="2034831"/>
                  <a:ext cx="365805" cy="338554"/>
                </a:xfrm>
                <a:prstGeom prst="rect">
                  <a:avLst/>
                </a:prstGeom>
                <a:blipFill>
                  <a:blip r:embed="rId15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F7494EC4-CD4F-5041-AB68-1D3E48BACA5E}"/>
                    </a:ext>
                  </a:extLst>
                </p:cNvPr>
                <p:cNvSpPr/>
                <p:nvPr/>
              </p:nvSpPr>
              <p:spPr>
                <a:xfrm>
                  <a:off x="7346805" y="2826781"/>
                  <a:ext cx="36580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ヒラギノ角ゴ Pro W3" pitchFamily="8" charset="-128"/>
                          </a:rPr>
                          <m:t>𝒙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F7494EC4-CD4F-5041-AB68-1D3E48BACA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6805" y="2826781"/>
                  <a:ext cx="365805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E17A6E0-6F3B-7E42-9C1E-4E8C17948FB0}"/>
                </a:ext>
              </a:extLst>
            </p:cNvPr>
            <p:cNvSpPr txBox="1"/>
            <p:nvPr/>
          </p:nvSpPr>
          <p:spPr>
            <a:xfrm>
              <a:off x="7234423" y="1534244"/>
              <a:ext cx="1565573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 err="1">
                  <a:solidFill>
                    <a:srgbClr val="7030A0"/>
                  </a:solidFill>
                </a:rPr>
                <a:t>Pseudopressure</a:t>
              </a:r>
              <a:r>
                <a:rPr lang="en-US" sz="1050" b="1" dirty="0">
                  <a:solidFill>
                    <a:srgbClr val="7030A0"/>
                  </a:solidFill>
                </a:rPr>
                <a:t> Data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B8B09E7-9485-A742-9CFB-728F6DD08B3C}"/>
                </a:ext>
              </a:extLst>
            </p:cNvPr>
            <p:cNvSpPr txBox="1"/>
            <p:nvPr/>
          </p:nvSpPr>
          <p:spPr>
            <a:xfrm>
              <a:off x="7220748" y="1712651"/>
              <a:ext cx="1615216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Single Phase  Data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67F27BB-5DCD-FB43-AF02-BB2F4ACF92F4}"/>
                </a:ext>
              </a:extLst>
            </p:cNvPr>
            <p:cNvSpPr/>
            <p:nvPr/>
          </p:nvSpPr>
          <p:spPr bwMode="auto">
            <a:xfrm>
              <a:off x="7870759" y="2123695"/>
              <a:ext cx="91440" cy="91440"/>
            </a:xfrm>
            <a:prstGeom prst="ellips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</p:grpSp>
      <p:pic>
        <p:nvPicPr>
          <p:cNvPr id="88" name="Audio 87">
            <a:hlinkClick r:id="" action="ppaction://media"/>
            <a:extLst>
              <a:ext uri="{FF2B5EF4-FFF2-40B4-BE49-F238E27FC236}">
                <a16:creationId xmlns:a16="http://schemas.microsoft.com/office/drawing/2014/main" id="{5F1D0E1C-9FDD-414C-B960-82571C597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0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386">
        <p:fade/>
      </p:transition>
    </mc:Choice>
    <mc:Fallback xmlns="">
      <p:transition spd="med" advTm="43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958383B-DE17-FC44-AFB1-422A5BA34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graphicEl>
                                              <a:dgm id="{D958383B-DE17-FC44-AFB1-422A5BA34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C79180D-66CF-7041-9934-BAACA3340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dgm id="{EC79180D-66CF-7041-9934-BAACA3340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89B91A5-7C31-6341-AD98-7263E176C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dgm id="{D89B91A5-7C31-6341-AD98-7263E176C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90D7AF4-00B0-6148-90BE-D8B99E326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dgm id="{390D7AF4-00B0-6148-90BE-D8B99E326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325CE88-5E1C-5C41-A1DD-B94A399E21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graphicEl>
                                              <a:dgm id="{B325CE88-5E1C-5C41-A1DD-B94A399E21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2218F8F-AD42-0147-99D2-FF2EEBA59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graphicEl>
                                              <a:dgm id="{A2218F8F-AD42-0147-99D2-FF2EEBA594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77F9634-73CB-8F48-9F8E-B13BE62B1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graphicEl>
                                              <a:dgm id="{177F9634-73CB-8F48-9F8E-B13BE62B15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Graphic spid="15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Baseline of pressure signature for single phase flow is generated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15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688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Results/Status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941" y="2249214"/>
            <a:ext cx="6486117" cy="38198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0F7C5C8-80A6-F046-8F5C-0A65046FBBE9}"/>
              </a:ext>
            </a:extLst>
          </p:cNvPr>
          <p:cNvGrpSpPr/>
          <p:nvPr/>
        </p:nvGrpSpPr>
        <p:grpSpPr>
          <a:xfrm>
            <a:off x="4857750" y="2738410"/>
            <a:ext cx="628650" cy="2481072"/>
            <a:chOff x="4857750" y="2738410"/>
            <a:chExt cx="628650" cy="2481072"/>
          </a:xfrm>
        </p:grpSpPr>
        <p:sp>
          <p:nvSpPr>
            <p:cNvPr id="8" name="Left-Right Arrow 7">
              <a:extLst>
                <a:ext uri="{FF2B5EF4-FFF2-40B4-BE49-F238E27FC236}">
                  <a16:creationId xmlns:a16="http://schemas.microsoft.com/office/drawing/2014/main" id="{C84A910A-048E-9544-B1FB-A85F57D32518}"/>
                </a:ext>
              </a:extLst>
            </p:cNvPr>
            <p:cNvSpPr/>
            <p:nvPr/>
          </p:nvSpPr>
          <p:spPr bwMode="auto">
            <a:xfrm rot="7693998">
              <a:off x="3870638" y="3816567"/>
              <a:ext cx="2481072" cy="324757"/>
            </a:xfrm>
            <a:prstGeom prst="leftRightArrow">
              <a:avLst/>
            </a:prstGeom>
            <a:solidFill>
              <a:srgbClr val="FF0000">
                <a:alpha val="34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3B19623-96CF-3847-B05F-6CA35545F59D}"/>
                    </a:ext>
                  </a:extLst>
                </p:cNvPr>
                <p:cNvSpPr txBox="1"/>
                <p:nvPr/>
              </p:nvSpPr>
              <p:spPr>
                <a:xfrm>
                  <a:off x="4857750" y="3680460"/>
                  <a:ext cx="62865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lang="en-US" sz="3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3B19623-96CF-3847-B05F-6CA35545F5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0" y="3680460"/>
                  <a:ext cx="628650" cy="492443"/>
                </a:xfrm>
                <a:prstGeom prst="rect">
                  <a:avLst/>
                </a:prstGeom>
                <a:blipFill>
                  <a:blip r:embed="rId8"/>
                  <a:stretch>
                    <a:fillRect b="-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091B2E-C00B-894B-B65F-3AD5CED60340}"/>
              </a:ext>
            </a:extLst>
          </p:cNvPr>
          <p:cNvGrpSpPr/>
          <p:nvPr/>
        </p:nvGrpSpPr>
        <p:grpSpPr>
          <a:xfrm>
            <a:off x="2788482" y="2501003"/>
            <a:ext cx="2481072" cy="492443"/>
            <a:chOff x="2788482" y="2501003"/>
            <a:chExt cx="2481072" cy="492443"/>
          </a:xfrm>
        </p:grpSpPr>
        <p:sp>
          <p:nvSpPr>
            <p:cNvPr id="23" name="Left-Right Arrow 22">
              <a:extLst>
                <a:ext uri="{FF2B5EF4-FFF2-40B4-BE49-F238E27FC236}">
                  <a16:creationId xmlns:a16="http://schemas.microsoft.com/office/drawing/2014/main" id="{8AEBC35B-6807-F04F-B21E-7585C5F3A1FB}"/>
                </a:ext>
              </a:extLst>
            </p:cNvPr>
            <p:cNvSpPr/>
            <p:nvPr/>
          </p:nvSpPr>
          <p:spPr bwMode="auto">
            <a:xfrm>
              <a:off x="2788482" y="2637110"/>
              <a:ext cx="2481072" cy="324757"/>
            </a:xfrm>
            <a:prstGeom prst="leftRightArrow">
              <a:avLst/>
            </a:prstGeom>
            <a:solidFill>
              <a:schemeClr val="tx1">
                <a:alpha val="3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BE3A1B1-4B7B-244B-A778-3DD018CA464B}"/>
                    </a:ext>
                  </a:extLst>
                </p:cNvPr>
                <p:cNvSpPr txBox="1"/>
                <p:nvPr/>
              </p:nvSpPr>
              <p:spPr>
                <a:xfrm>
                  <a:off x="3775594" y="2501003"/>
                  <a:ext cx="62865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BE3A1B1-4B7B-244B-A778-3DD018CA46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5594" y="2501003"/>
                  <a:ext cx="628650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CFE2C5E-3DB3-6546-B744-7440BD86D0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54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69">
        <p:fade/>
      </p:transition>
    </mc:Choice>
    <mc:Fallback xmlns="">
      <p:transition spd="med" advTm="36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814867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Remaining work: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Create a multiphase flow simulation of a dual-porosity reservoir model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Convert the pressure data to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pseudopressure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and use the produced GOR in order to determine saturation-relative permeability relation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Compare single phase pressure signature with multiphase pseudopressure profile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Investigate the validity of the assumption of pseudopressure continuity at the matrix fracture interface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16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688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Results/Status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230EC3-027E-D041-9F33-60568E0DAF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4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85">
        <p:fade/>
      </p:transition>
    </mc:Choice>
    <mc:Fallback xmlns="">
      <p:transition spd="med" advTm="36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1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723715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-13510"/>
            <a:ext cx="9144000" cy="1918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50087" y="3479098"/>
            <a:ext cx="7639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THANK YOU!</a:t>
            </a:r>
            <a:endParaRPr lang="en-US" sz="2800" i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17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62139" y="121590"/>
            <a:ext cx="1661931" cy="1737607"/>
            <a:chOff x="-32212" y="427945"/>
            <a:chExt cx="5226747" cy="5464750"/>
          </a:xfrm>
        </p:grpSpPr>
        <p:sp>
          <p:nvSpPr>
            <p:cNvPr id="13" name="Rectangle 12"/>
            <p:cNvSpPr/>
            <p:nvPr/>
          </p:nvSpPr>
          <p:spPr>
            <a:xfrm>
              <a:off x="1032783" y="4415367"/>
              <a:ext cx="4161752" cy="147732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ritannic Bold"/>
                  <a:cs typeface="Britannic Bold"/>
                </a:rPr>
                <a:t>U R E P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32212" y="427945"/>
              <a:ext cx="5134907" cy="4100706"/>
              <a:chOff x="-32212" y="427945"/>
              <a:chExt cx="5134907" cy="410070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124624" y="1927737"/>
                <a:ext cx="3978071" cy="2600914"/>
                <a:chOff x="918033" y="1927737"/>
                <a:chExt cx="3978071" cy="2600914"/>
              </a:xfrm>
            </p:grpSpPr>
            <p:sp>
              <p:nvSpPr>
                <p:cNvPr id="17" name="Isosceles Triangle 16"/>
                <p:cNvSpPr/>
                <p:nvPr/>
              </p:nvSpPr>
              <p:spPr>
                <a:xfrm>
                  <a:off x="918033" y="1927737"/>
                  <a:ext cx="3121316" cy="2600914"/>
                </a:xfrm>
                <a:prstGeom prst="triangle">
                  <a:avLst/>
                </a:prstGeom>
                <a:gradFill flip="none" rotWithShape="1">
                  <a:gsLst>
                    <a:gs pos="24000">
                      <a:srgbClr val="8F2604"/>
                    </a:gs>
                    <a:gs pos="100000">
                      <a:srgbClr val="FFFFFF"/>
                    </a:gs>
                    <a:gs pos="55000">
                      <a:srgbClr val="B72E03"/>
                    </a:gs>
                    <a:gs pos="99000">
                      <a:srgbClr val="F93C01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ight Triangle 17"/>
                <p:cNvSpPr/>
                <p:nvPr/>
              </p:nvSpPr>
              <p:spPr>
                <a:xfrm rot="18658708" flipH="1">
                  <a:off x="3075415" y="2074644"/>
                  <a:ext cx="1407652" cy="223372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091727"/>
                    </a:gs>
                    <a:gs pos="100000">
                      <a:srgbClr val="FFFFFF"/>
                    </a:gs>
                    <a:gs pos="50000">
                      <a:srgbClr val="183E6A"/>
                    </a:gs>
                    <a:gs pos="71000">
                      <a:srgbClr val="357ED6"/>
                    </a:gs>
                    <a:gs pos="26000">
                      <a:srgbClr val="091727"/>
                    </a:gs>
                    <a:gs pos="99000">
                      <a:srgbClr val="3C94FC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Arc 15"/>
              <p:cNvSpPr/>
              <p:nvPr/>
            </p:nvSpPr>
            <p:spPr>
              <a:xfrm rot="4866492">
                <a:off x="221431" y="174302"/>
                <a:ext cx="3819281" cy="4326568"/>
              </a:xfrm>
              <a:prstGeom prst="arc">
                <a:avLst>
                  <a:gd name="adj1" fmla="val 15867464"/>
                  <a:gd name="adj2" fmla="val 1257938"/>
                </a:avLst>
              </a:prstGeom>
              <a:ln w="53975"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759473" y="661987"/>
            <a:ext cx="6237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pperplate"/>
                <a:cs typeface="Copperplate"/>
              </a:rPr>
              <a:t>Colorado School of Mines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798" y="587600"/>
            <a:ext cx="918793" cy="9368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04307" y="1445567"/>
            <a:ext cx="96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CSM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4" name="Group 33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6" name="Isosceles Triangle 35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ight Triangle 36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Arc 34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8DE8F-4B3C-8B49-A0AB-7FB95B9BF244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A235E6-A1B2-0F4D-8E3E-6A1C3AF6A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68">
        <p:fade/>
      </p:transition>
    </mc:Choice>
    <mc:Fallback xmlns="">
      <p:transition spd="med" advTm="6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048354"/>
            <a:ext cx="824107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One of the approaches to analyze multiphase pressure or rate data is to define an appropriate pseudopressure to (approximately) </a:t>
            </a:r>
          </a:p>
          <a:p>
            <a:pPr marL="342900" indent="-17780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convert the multiphase well responses to those of an 	equivalent single-phase case </a:t>
            </a:r>
          </a:p>
          <a:p>
            <a:pPr marL="342900" indent="-17780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or use single-phase flow diagnostics in the analysis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4253403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4253403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531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Problem Statement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421" y="3672268"/>
            <a:ext cx="840459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Current use of pseudopressure for unconventional reservoirs do not consider special features, such as</a:t>
            </a:r>
          </a:p>
          <a:p>
            <a:pPr marL="342900" indent="-17780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strong influence of capillary pressure in phase behavior</a:t>
            </a:r>
          </a:p>
          <a:p>
            <a:pPr marL="342900" indent="-17780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effect of pore size on thermodynamic properties</a:t>
            </a:r>
          </a:p>
          <a:p>
            <a:pPr marL="342900" indent="-17780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complex interactions between fractures and tight matrix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4D071B-4388-7245-9FDF-84E9C2F133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84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280">
        <p:fade/>
      </p:transition>
    </mc:Choice>
    <mc:Fallback xmlns="">
      <p:transition spd="med" advTm="36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146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58575" y="4833949"/>
            <a:ext cx="84314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 this research, a pseudopressure definition will be formally derived for unconventional reservoirs and its working conditions will be delineated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3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501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Scope of 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798" y="1101225"/>
            <a:ext cx="81420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Pseudopressure definition attempts to incorporate the variation of fluid properties with respect to pressure changes for each phase into a single “pseudo” variable.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44798" y="2509175"/>
            <a:ext cx="81420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The ultimate objective is to linearize the global multiphase diffusivity equation to  arrive in a formulation that is comparable to single-phase diffusivity equation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E3797-22B6-5D4D-8140-78C27E8385B2}"/>
              </a:ext>
            </a:extLst>
          </p:cNvPr>
          <p:cNvSpPr txBox="1"/>
          <p:nvPr/>
        </p:nvSpPr>
        <p:spPr>
          <a:xfrm>
            <a:off x="558576" y="3861151"/>
            <a:ext cx="8585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applicability of pseudopressure to unconventional reservoirs has not been rigorously investigated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7A5FE26-945B-2F4D-AD39-D461A9CB5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7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589">
        <p:fade/>
      </p:transition>
    </mc:Choice>
    <mc:Fallback xmlns="">
      <p:transition spd="med" advTm="42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146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1294178"/>
            <a:ext cx="4040188" cy="53322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Fracture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4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2649052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2649052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8612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Multiphase </a:t>
            </a:r>
            <a:r>
              <a:rPr lang="en-US" sz="2800" b="1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Pseudopressure</a:t>
            </a:r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 Function Derivation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6755" y="1844806"/>
                <a:ext cx="4229838" cy="594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d>
                        <m:d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𝒇𝒓𝒐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</m:e>
                      </m:d>
                      <m:r>
                        <a:rPr lang="en-US" sz="12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𝒇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𝒎𝒓𝒐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𝒎𝒐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𝒇𝒐𝒕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55" y="1844806"/>
                <a:ext cx="4229838" cy="59445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086456" y="1849540"/>
                <a:ext cx="3932145" cy="5112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den>
                      </m:f>
                      <m:d>
                        <m:d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𝒓𝒐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den>
                          </m:f>
                        </m:e>
                      </m:d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𝒐𝒕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456" y="1849540"/>
                <a:ext cx="3932145" cy="5112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36755" y="932501"/>
            <a:ext cx="344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/>
              <a:t>Flow Equation</a:t>
            </a:r>
          </a:p>
        </p:txBody>
      </p:sp>
      <p:sp>
        <p:nvSpPr>
          <p:cNvPr id="39" name="Content Placeholder 11"/>
          <p:cNvSpPr>
            <a:spLocks noGrp="1"/>
          </p:cNvSpPr>
          <p:nvPr>
            <p:ph sz="half" idx="2"/>
          </p:nvPr>
        </p:nvSpPr>
        <p:spPr>
          <a:xfrm>
            <a:off x="5086456" y="1289517"/>
            <a:ext cx="4040188" cy="53322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Matrix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6754" y="2560624"/>
            <a:ext cx="6647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/>
              <a:t>Define </a:t>
            </a:r>
            <a:r>
              <a:rPr lang="en-US" b="1" dirty="0" err="1"/>
              <a:t>Pseudopressure</a:t>
            </a:r>
            <a:r>
              <a:rPr lang="en-US" b="1" dirty="0"/>
              <a:t> Function </a:t>
            </a:r>
          </a:p>
        </p:txBody>
      </p:sp>
      <p:sp>
        <p:nvSpPr>
          <p:cNvPr id="41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2985223"/>
            <a:ext cx="4040188" cy="53322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Fracture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36755" y="3535851"/>
                <a:ext cx="3932145" cy="586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𝒐𝒃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𝒇𝒓𝒐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𝒅</m:t>
                      </m:r>
                      <m:sSup>
                        <m:sSup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55" y="3535851"/>
                <a:ext cx="3932145" cy="586251"/>
              </a:xfrm>
              <a:prstGeom prst="rect">
                <a:avLst/>
              </a:prstGeom>
              <a:blipFill>
                <a:blip r:embed="rId12"/>
                <a:stretch>
                  <a:fillRect l="-2946" t="-144792" b="-20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5086456" y="3538912"/>
                <a:ext cx="3932145" cy="586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𝒐𝒃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𝒓𝒐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𝒅</m:t>
                      </m:r>
                      <m:sSup>
                        <m:sSup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456" y="3538912"/>
                <a:ext cx="3932145" cy="586251"/>
              </a:xfrm>
              <a:prstGeom prst="rect">
                <a:avLst/>
              </a:prstGeom>
              <a:blipFill>
                <a:blip r:embed="rId13"/>
                <a:stretch>
                  <a:fillRect l="-1705" t="-144792" b="-20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ontent Placeholder 11"/>
          <p:cNvSpPr>
            <a:spLocks noGrp="1"/>
          </p:cNvSpPr>
          <p:nvPr>
            <p:ph sz="half" idx="2"/>
          </p:nvPr>
        </p:nvSpPr>
        <p:spPr>
          <a:xfrm>
            <a:off x="5086456" y="2978889"/>
            <a:ext cx="4040188" cy="53322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Matrix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4410837"/>
            <a:ext cx="12700" cy="127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4410837"/>
            <a:ext cx="12700" cy="127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36754" y="4322409"/>
            <a:ext cx="861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/>
              <a:t>Apply </a:t>
            </a:r>
            <a:r>
              <a:rPr lang="en-US" b="1" dirty="0" err="1"/>
              <a:t>Pseudopressure</a:t>
            </a:r>
            <a:r>
              <a:rPr lang="en-US" b="1" dirty="0"/>
              <a:t> Functions into Flow Equations</a:t>
            </a:r>
          </a:p>
        </p:txBody>
      </p:sp>
      <p:sp>
        <p:nvSpPr>
          <p:cNvPr id="53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4747008"/>
            <a:ext cx="4040188" cy="53322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Fracture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436755" y="5297636"/>
                <a:ext cx="4060633" cy="610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2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𝒇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𝚫</m:t>
                                  </m:r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sz="1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55" y="5297636"/>
                <a:ext cx="4060633" cy="6108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086456" y="5300697"/>
                <a:ext cx="3932145" cy="498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456" y="5300697"/>
                <a:ext cx="3932145" cy="498855"/>
              </a:xfrm>
              <a:prstGeom prst="rect">
                <a:avLst/>
              </a:prstGeom>
              <a:blipFill>
                <a:blip r:embed="rId16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ontent Placeholder 11"/>
          <p:cNvSpPr>
            <a:spLocks noGrp="1"/>
          </p:cNvSpPr>
          <p:nvPr>
            <p:ph sz="half" idx="2"/>
          </p:nvPr>
        </p:nvSpPr>
        <p:spPr>
          <a:xfrm>
            <a:off x="5086456" y="4740674"/>
            <a:ext cx="4040188" cy="53322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630510" y="897163"/>
            <a:ext cx="1496134" cy="7319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rPr>
              <a:t>Oil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i="1" dirty="0">
                <a:solidFill>
                  <a:schemeClr val="bg1"/>
                </a:solidFill>
                <a:latin typeface="Arial" charset="0"/>
                <a:ea typeface="ヒラギノ角ゴ Pro W3" pitchFamily="8" charset="-128"/>
              </a:rPr>
              <a:t>Component</a:t>
            </a:r>
            <a:endParaRPr kumimoji="0" lang="en-US" sz="18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5DCFA2-D162-E443-8C9C-9153B519EE9E}"/>
              </a:ext>
            </a:extLst>
          </p:cNvPr>
          <p:cNvSpPr txBox="1"/>
          <p:nvPr/>
        </p:nvSpPr>
        <p:spPr>
          <a:xfrm>
            <a:off x="7118262" y="3455051"/>
            <a:ext cx="154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Pore Confinement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&amp;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Capillary Pressure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Effects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CB3DDAF5-646D-7342-AD59-140C9195FAD0}"/>
              </a:ext>
            </a:extLst>
          </p:cNvPr>
          <p:cNvCxnSpPr>
            <a:cxnSpLocks/>
            <a:stCxn id="45" idx="0"/>
          </p:cNvCxnSpPr>
          <p:nvPr/>
        </p:nvCxnSpPr>
        <p:spPr bwMode="auto">
          <a:xfrm rot="16200000" flipH="1" flipV="1">
            <a:off x="7141112" y="2714739"/>
            <a:ext cx="7156" cy="1487780"/>
          </a:xfrm>
          <a:prstGeom prst="bentConnector4">
            <a:avLst>
              <a:gd name="adj1" fmla="val -7187675"/>
              <a:gd name="adj2" fmla="val 100038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76EF8EA8-9213-1241-9125-1E8C06C839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1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493">
        <p:fade/>
      </p:transition>
    </mc:Choice>
    <mc:Fallback xmlns="">
      <p:transition spd="med" advTm="774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2" grpId="0" build="p"/>
      <p:bldP spid="20" grpId="0"/>
      <p:bldP spid="29" grpId="0"/>
      <p:bldP spid="23" grpId="0"/>
      <p:bldP spid="39" grpId="0" build="p"/>
      <p:bldP spid="40" grpId="0"/>
      <p:bldP spid="41" grpId="0" build="p"/>
      <p:bldP spid="42" grpId="0"/>
      <p:bldP spid="43" grpId="0"/>
      <p:bldP spid="44" grpId="0" build="p"/>
      <p:bldP spid="52" grpId="0"/>
      <p:bldP spid="53" grpId="0" build="p"/>
      <p:bldP spid="54" grpId="0"/>
      <p:bldP spid="55" grpId="0"/>
      <p:bldP spid="56" grpId="0" build="p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8612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Multiphase </a:t>
            </a:r>
            <a:r>
              <a:rPr lang="en-US" sz="2800" b="1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Pseudopressure</a:t>
            </a:r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 Function Derivation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6754" y="1174232"/>
            <a:ext cx="689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/>
              <a:t>Apply Laplace Transform (PDE → ODE)</a:t>
            </a:r>
          </a:p>
        </p:txBody>
      </p:sp>
      <p:sp>
        <p:nvSpPr>
          <p:cNvPr id="46" name="Content Placeholder 11"/>
          <p:cNvSpPr>
            <a:spLocks noGrp="1"/>
          </p:cNvSpPr>
          <p:nvPr>
            <p:ph sz="half" idx="4294967295"/>
          </p:nvPr>
        </p:nvSpPr>
        <p:spPr>
          <a:xfrm>
            <a:off x="474556" y="1677800"/>
            <a:ext cx="4040188" cy="533223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Fracture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54111" y="2228428"/>
                <a:ext cx="4060633" cy="623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acc>
                            <m:accPr>
                              <m:chr m:val="̅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𝒇𝒐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2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𝒇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𝚫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2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</m:e>
                                        <m:sub>
                                          <m:r>
                                            <a:rPr lang="en-US" sz="12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  <m:r>
                                            <a:rPr lang="en-US" sz="12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𝒐</m:t>
                                          </m:r>
                                        </m:sub>
                                      </m:sSub>
                                    </m:e>
                                  </m:acc>
                                </m:num>
                                <m:den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den>
                      </m:f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acc>
                        <m:accPr>
                          <m:chr m:val="̅"/>
                          <m:ctrlP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11" y="2228428"/>
                <a:ext cx="4060633" cy="6230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103812" y="2231489"/>
                <a:ext cx="3932145" cy="511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acc>
                            <m:accPr>
                              <m:chr m:val="̅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𝒎𝒐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den>
                      </m:f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acc>
                        <m:accPr>
                          <m:chr m:val="̅"/>
                          <m:ctrlP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812" y="2231489"/>
                <a:ext cx="3932145" cy="5110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ontent Placeholder 11"/>
          <p:cNvSpPr>
            <a:spLocks noGrp="1"/>
          </p:cNvSpPr>
          <p:nvPr>
            <p:ph sz="half" idx="4294967295"/>
          </p:nvPr>
        </p:nvSpPr>
        <p:spPr>
          <a:xfrm>
            <a:off x="5103812" y="1671466"/>
            <a:ext cx="4040188" cy="533223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Matrix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6755" y="2955801"/>
            <a:ext cx="720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/>
              <a:t>Couple the Fracture and Matrix Equation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8297" y="3391745"/>
            <a:ext cx="810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Solve matrix and fracture equations by using the continuity of flux and pseudopressure at the matrix-fracture interface. (The correct assumption of the continuity of pressure at the interface creates a jump discontinuity, which is currently ignored)</a:t>
            </a:r>
          </a:p>
          <a:p>
            <a:pPr algn="just"/>
            <a:r>
              <a:rPr lang="en-US" sz="1600" dirty="0"/>
              <a:t>The resulting equation for the Oil Flow in Dual Porosity Model is the following: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08297" y="4483307"/>
                <a:ext cx="3630591" cy="85882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𝒏𝒇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97" y="4483307"/>
                <a:ext cx="3630591" cy="8588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067345" y="4681888"/>
            <a:ext cx="10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132269" y="4550440"/>
                <a:ext cx="2517036" cy="724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𝒏𝒇</m:t>
                          </m:r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1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p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𝒇𝒐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269" y="4550440"/>
                <a:ext cx="2517036" cy="7245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5132269" y="5242781"/>
                <a:ext cx="3744808" cy="994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1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den>
                          </m:f>
                        </m:e>
                      </m:rad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𝒕𝒂𝒏𝒉</m:t>
                      </m:r>
                      <m:d>
                        <m:d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𝝀</m:t>
                                      </m:r>
                                    </m:e>
                                    <m:sub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d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269" y="5242781"/>
                <a:ext cx="3744808" cy="99424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 bwMode="auto">
          <a:xfrm>
            <a:off x="7630510" y="897163"/>
            <a:ext cx="1496134" cy="7319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rPr>
              <a:t>Oil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i="1" dirty="0">
                <a:solidFill>
                  <a:schemeClr val="bg1"/>
                </a:solidFill>
                <a:latin typeface="Arial" charset="0"/>
                <a:ea typeface="ヒラギノ角ゴ Pro W3" pitchFamily="8" charset="-128"/>
              </a:rPr>
              <a:t>Component</a:t>
            </a:r>
            <a:endParaRPr kumimoji="0" lang="en-US" sz="18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3441EB-9A87-A648-AA03-49576C6E4EF3}"/>
              </a:ext>
            </a:extLst>
          </p:cNvPr>
          <p:cNvSpPr/>
          <p:nvPr/>
        </p:nvSpPr>
        <p:spPr>
          <a:xfrm>
            <a:off x="313389" y="536503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Note: Assuming equal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pseudopressure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at the fracture-matrix interface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72B724-4B3C-4247-9C89-85BF7F665A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4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417">
        <p:fade/>
      </p:transition>
    </mc:Choice>
    <mc:Fallback xmlns="">
      <p:transition spd="med" advTm="112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5" grpId="0"/>
      <p:bldP spid="46" grpId="0" build="p"/>
      <p:bldP spid="47" grpId="0"/>
      <p:bldP spid="48" grpId="0"/>
      <p:bldP spid="49" grpId="0" build="p"/>
      <p:bldP spid="50" grpId="0"/>
      <p:bldP spid="51" grpId="0"/>
      <p:bldP spid="52" grpId="0" animBg="1"/>
      <p:bldP spid="21" grpId="0"/>
      <p:bldP spid="53" grpId="0"/>
      <p:bldP spid="5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8612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Multiphase </a:t>
            </a:r>
            <a:r>
              <a:rPr lang="en-US" sz="2800" b="1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Pseudopressure</a:t>
            </a:r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 Function Derivation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6754" y="1174232"/>
            <a:ext cx="766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System of Differential Equations for Multiphase: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040958" y="1766556"/>
                <a:ext cx="3744679" cy="858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𝒇𝒈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𝒏𝒇𝒈</m:t>
                          </m:r>
                        </m:sub>
                      </m:sSub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𝒇𝒈</m:t>
                          </m:r>
                        </m:sub>
                      </m:sSub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58" y="1766556"/>
                <a:ext cx="3744679" cy="858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40959" y="3391281"/>
                <a:ext cx="2752420" cy="6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𝒏𝒇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59" y="3391281"/>
                <a:ext cx="2752420" cy="667042"/>
              </a:xfrm>
              <a:prstGeom prst="rect">
                <a:avLst/>
              </a:prstGeom>
              <a:blipFill>
                <a:blip r:embed="rId6"/>
                <a:stretch>
                  <a:fillRect r="-23060" b="-2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040959" y="5093589"/>
                <a:ext cx="2858218" cy="6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𝒏𝒇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59" y="5093589"/>
                <a:ext cx="2858218" cy="667042"/>
              </a:xfrm>
              <a:prstGeom prst="rect">
                <a:avLst/>
              </a:prstGeom>
              <a:blipFill>
                <a:blip r:embed="rId7"/>
                <a:stretch>
                  <a:fillRect r="-23028" b="-2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/>
          <p:cNvSpPr/>
          <p:nvPr/>
        </p:nvSpPr>
        <p:spPr bwMode="auto">
          <a:xfrm>
            <a:off x="101376" y="2039007"/>
            <a:ext cx="571286" cy="3721624"/>
          </a:xfrm>
          <a:prstGeom prst="leftBrace">
            <a:avLst>
              <a:gd name="adj1" fmla="val 87443"/>
              <a:gd name="adj2" fmla="val 50000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3011" y="2083676"/>
            <a:ext cx="1692689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“Gas”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13009" y="3721984"/>
            <a:ext cx="1692689" cy="46166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“Oil”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813009" y="5379342"/>
            <a:ext cx="1692689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“Water”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D7FD5D-0E8D-0844-AD68-B8DCD56F4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35">
        <p:fade/>
      </p:transition>
    </mc:Choice>
    <mc:Fallback xmlns="">
      <p:transition spd="med" advTm="10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8377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Multiphase Diffusivity Equation in Dual-Porosity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38780" y="2061985"/>
                <a:ext cx="3494098" cy="858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𝒐𝒈𝒘</m:t>
                          </m:r>
                        </m:sub>
                      </m:sSub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̅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80" y="2061985"/>
                <a:ext cx="3494098" cy="858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63023" y="1297283"/>
            <a:ext cx="8350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Sum of the DE’s for each phase yields a single DE for Multiphase Flow in Laplace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52340" y="3612410"/>
                <a:ext cx="8813920" cy="92365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1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𝒐𝒃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𝒇𝒓𝒐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𝒐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𝒐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sz="16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𝒇𝒓𝒈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𝒈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𝒈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𝑹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𝒔𝒇𝒐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𝒇𝒓𝒐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𝒐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𝒐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𝒇𝒐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𝒇𝒈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𝑹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𝒔𝒇𝒘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𝒇𝒓𝒘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𝒇𝒘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𝒇𝒈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16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𝒄𝒐𝒈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d>
                            <m:dPr>
                              <m:begChr m:val=""/>
                              <m:endChr m:val="]"/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𝒇𝒓𝒘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sz="16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16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𝒄𝒐𝒘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1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40" y="3612410"/>
                <a:ext cx="8813920" cy="9236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36755" y="3158595"/>
            <a:ext cx="5271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Multiphase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Pseudopressure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52340" y="5131184"/>
                <a:ext cx="4742121" cy="94872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𝒐𝒈𝒘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𝒇𝒈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𝒇𝒈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40" y="5131184"/>
                <a:ext cx="4742121" cy="9487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52AFCCA-F29D-834E-9E6D-E1F144F63679}"/>
              </a:ext>
            </a:extLst>
          </p:cNvPr>
          <p:cNvSpPr txBox="1"/>
          <p:nvPr/>
        </p:nvSpPr>
        <p:spPr>
          <a:xfrm>
            <a:off x="436755" y="4652585"/>
            <a:ext cx="6924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Multiphase Dual-Porosity Transfer Function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7F04C7-C72B-FC4F-8C46-910E8DDE9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716">
        <p:fade/>
      </p:transition>
    </mc:Choice>
    <mc:Fallback xmlns="">
      <p:transition spd="med" advTm="38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8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8377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Multiphase Diffusivity Equation in Dual-Porosity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6131" y="1183387"/>
                <a:ext cx="8327789" cy="759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cs typeface="Arial" panose="020B0604020202020204" pitchFamily="34" charset="0"/>
                  </a:rPr>
                  <a:t>Definition of the Dual-Porosity (Fracture-Matrix) Transfer Function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𝒐𝒈𝒘</m:t>
                            </m:r>
                          </m:sub>
                        </m:sSub>
                      </m:e>
                    </m:d>
                  </m:oMath>
                </a14:m>
                <a:endParaRPr lang="en-US" sz="2000" b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1" y="1183387"/>
                <a:ext cx="8327789" cy="759119"/>
              </a:xfrm>
              <a:prstGeom prst="rect">
                <a:avLst/>
              </a:prstGeom>
              <a:blipFill>
                <a:blip r:embed="rId6"/>
                <a:stretch>
                  <a:fillRect l="-457" t="-327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38780" y="1977883"/>
                <a:ext cx="5253403" cy="1001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𝒐𝒈𝒘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𝒇𝒈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𝒇𝒈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80" y="1977883"/>
                <a:ext cx="5253403" cy="1001428"/>
              </a:xfrm>
              <a:prstGeom prst="rect">
                <a:avLst/>
              </a:prstGeom>
              <a:blipFill>
                <a:blip r:embed="rId7"/>
                <a:stretch>
                  <a:fillRect l="-241" b="-12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38780" y="3021877"/>
                <a:ext cx="4276060" cy="1552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den>
                          </m:f>
                        </m:e>
                      </m:rad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𝒕𝒂𝒏𝒉</m:t>
                      </m:r>
                      <m:d>
                        <m:d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𝜸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𝝀</m:t>
                                      </m:r>
                                    </m:e>
                                    <m:sub>
                                      <m: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𝜸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rad>
                        </m:e>
                      </m:d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𝒘𝒉𝒆𝒓𝒆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r>
                        <a:rPr lang="en-US" sz="1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𝒐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  <a:p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80" y="3021877"/>
                <a:ext cx="4276060" cy="1552348"/>
              </a:xfrm>
              <a:prstGeom prst="rect">
                <a:avLst/>
              </a:prstGeom>
              <a:blipFill>
                <a:blip r:embed="rId8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975812" y="3165311"/>
                <a:ext cx="1872795" cy="889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𝒇𝒐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𝒇𝒐𝒕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  <a:p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812" y="3165311"/>
                <a:ext cx="1872795" cy="8898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975812" y="4113047"/>
                <a:ext cx="2517830" cy="889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𝒇𝒘𝒕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  <a:p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812" y="4113047"/>
                <a:ext cx="2517830" cy="8898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870059" y="5085319"/>
                <a:ext cx="5943861" cy="654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𝒇𝒈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𝒇𝒈𝒕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𝒔𝒇𝒐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𝒇𝒈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𝒔𝒇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𝒇𝒈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𝒇𝒈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059" y="5085319"/>
                <a:ext cx="5943861" cy="654410"/>
              </a:xfrm>
              <a:prstGeom prst="rect">
                <a:avLst/>
              </a:prstGeom>
              <a:blipFill>
                <a:blip r:embed="rId11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CD0ABFD-B297-0243-99AD-B896965DD5CB}"/>
                  </a:ext>
                </a:extLst>
              </p:cNvPr>
              <p:cNvSpPr/>
              <p:nvPr/>
            </p:nvSpPr>
            <p:spPr>
              <a:xfrm>
                <a:off x="777452" y="4426312"/>
                <a:ext cx="1872795" cy="889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  <a:p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CD0ABFD-B297-0243-99AD-B896965DD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52" y="4426312"/>
                <a:ext cx="1872795" cy="8898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183E819-2836-7E4E-BD20-D4114DF91409}"/>
                  </a:ext>
                </a:extLst>
              </p:cNvPr>
              <p:cNvSpPr/>
              <p:nvPr/>
            </p:nvSpPr>
            <p:spPr>
              <a:xfrm>
                <a:off x="777452" y="5354678"/>
                <a:ext cx="2096636" cy="933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  <m:sup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  <a:p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183E819-2836-7E4E-BD20-D4114DF914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52" y="5354678"/>
                <a:ext cx="2096636" cy="9335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9E8D3E-6761-D049-9664-027622E43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24">
        <p:fade/>
      </p:transition>
    </mc:Choice>
    <mc:Fallback xmlns="">
      <p:transition spd="med" advTm="314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9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446" y="3365514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446" y="3365514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8377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Multiphase Diffusivity Equation in Dual-Porosity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221616" y="1537330"/>
                <a:ext cx="2672270" cy="6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1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sSub>
                        <m:sSub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𝒐𝒈𝒘</m:t>
                          </m:r>
                        </m:sub>
                      </m:sSub>
                      <m:sSub>
                        <m:sSub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̅"/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1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616" y="1537330"/>
                <a:ext cx="2672270" cy="6670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63023" y="984891"/>
            <a:ext cx="811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Linearity Spectrum of the 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33702" y="3064130"/>
                <a:ext cx="3397207" cy="395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𝒐𝒈𝒘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𝒊𝒔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𝒊𝒏𝒅𝒆𝒑𝒆𝒏𝒅𝒆𝒏𝒕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sSub>
                        <m:sSub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̅"/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02" y="3064130"/>
                <a:ext cx="3397207" cy="395621"/>
              </a:xfrm>
              <a:prstGeom prst="rect">
                <a:avLst/>
              </a:prstGeom>
              <a:blipFill>
                <a:blip r:embed="rId8"/>
                <a:stretch>
                  <a:fillRect l="-373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 bwMode="auto">
          <a:xfrm rot="5400000">
            <a:off x="4186850" y="-274756"/>
            <a:ext cx="708670" cy="5747700"/>
          </a:xfrm>
          <a:prstGeom prst="leftBrace">
            <a:avLst>
              <a:gd name="adj1" fmla="val 100435"/>
              <a:gd name="adj2" fmla="val 50000"/>
            </a:avLst>
          </a:prstGeom>
          <a:noFill/>
          <a:ln w="57150" cap="flat" cmpd="sng" algn="ctr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7921" y="4543274"/>
            <a:ext cx="1472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30066" y="4543274"/>
            <a:ext cx="148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Arial" panose="020B0604020202020204" pitchFamily="34" charset="0"/>
              </a:rPr>
              <a:t>Non-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linear 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101650" y="3131676"/>
                <a:ext cx="4742121" cy="395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𝒐𝒈𝒘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𝒊𝒔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𝒅𝒆𝒑𝒆𝒏𝒅𝒆𝒏𝒕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sSub>
                        <m:sSub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̅"/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650" y="3131676"/>
                <a:ext cx="4742121" cy="395621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/>
          <p:cNvSpPr/>
          <p:nvPr/>
        </p:nvSpPr>
        <p:spPr bwMode="auto">
          <a:xfrm>
            <a:off x="1566640" y="3737226"/>
            <a:ext cx="115354" cy="738336"/>
          </a:xfrm>
          <a:prstGeom prst="down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0" name="Down Arrow 29"/>
          <p:cNvSpPr/>
          <p:nvPr/>
        </p:nvSpPr>
        <p:spPr bwMode="auto">
          <a:xfrm>
            <a:off x="7415035" y="3737226"/>
            <a:ext cx="115354" cy="738336"/>
          </a:xfrm>
          <a:prstGeom prst="down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A1A11-A629-0643-8662-13D5497E6153}"/>
              </a:ext>
            </a:extLst>
          </p:cNvPr>
          <p:cNvSpPr txBox="1"/>
          <p:nvPr/>
        </p:nvSpPr>
        <p:spPr>
          <a:xfrm>
            <a:off x="6130891" y="5278998"/>
            <a:ext cx="280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Pseudopressure concept is inapplicable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062BCC-FF99-A544-B2C2-60260F4218AF}"/>
              </a:ext>
            </a:extLst>
          </p:cNvPr>
          <p:cNvSpPr txBox="1"/>
          <p:nvPr/>
        </p:nvSpPr>
        <p:spPr>
          <a:xfrm>
            <a:off x="337024" y="5303401"/>
            <a:ext cx="280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599102"/>
                </a:solidFill>
              </a:rPr>
              <a:t>Pseudopressure concept is promising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2999D3C-0745-4E44-BBDC-33B0D139AA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6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59">
        <p:fade/>
      </p:transition>
    </mc:Choice>
    <mc:Fallback xmlns="">
      <p:transition spd="med" advTm="32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  <p:bldP spid="26" grpId="0"/>
      <p:bldP spid="27" grpId="0"/>
      <p:bldP spid="28" grpId="0"/>
      <p:bldP spid="9" grpId="0" animBg="1"/>
      <p:bldP spid="30" grpId="0" animBg="1"/>
      <p:bldP spid="6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9.9|12.2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3|3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6.1|3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3.1|7.5|1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7|10.4|9.7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28913</TotalTime>
  <Words>3068</Words>
  <Application>Microsoft Office PowerPoint</Application>
  <PresentationFormat>On-screen Show (4:3)</PresentationFormat>
  <Paragraphs>229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ＭＳ Ｐゴシック</vt:lpstr>
      <vt:lpstr>Arial</vt:lpstr>
      <vt:lpstr>Arial Rounded MT Bold</vt:lpstr>
      <vt:lpstr>Britannic Bold</vt:lpstr>
      <vt:lpstr>Calibri</vt:lpstr>
      <vt:lpstr>Cambria Math</vt:lpstr>
      <vt:lpstr>Copperplate</vt:lpstr>
      <vt:lpstr>Copperplate Gothic Bold</vt:lpstr>
      <vt:lpstr>Wingdings</vt:lpstr>
      <vt:lpstr>ヒラギノ角ゴ Pro W3</vt:lpstr>
      <vt:lpstr>Blank Presentation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Society of Petroleum Engineers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Erdal</dc:creator>
  <cp:lastModifiedBy>Denise Winn-Bower</cp:lastModifiedBy>
  <cp:revision>743</cp:revision>
  <dcterms:created xsi:type="dcterms:W3CDTF">2009-08-19T19:08:28Z</dcterms:created>
  <dcterms:modified xsi:type="dcterms:W3CDTF">2020-08-04T21:09:22Z</dcterms:modified>
</cp:coreProperties>
</file>