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22" r:id="rId1"/>
    <p:sldMasterId id="2147484634" r:id="rId2"/>
  </p:sldMasterIdLst>
  <p:notesMasterIdLst>
    <p:notesMasterId r:id="rId15"/>
  </p:notesMasterIdLst>
  <p:handoutMasterIdLst>
    <p:handoutMasterId r:id="rId16"/>
  </p:handoutMasterIdLst>
  <p:sldIdLst>
    <p:sldId id="373" r:id="rId3"/>
    <p:sldId id="1104" r:id="rId4"/>
    <p:sldId id="421" r:id="rId5"/>
    <p:sldId id="1053" r:id="rId6"/>
    <p:sldId id="1055" r:id="rId7"/>
    <p:sldId id="1105" r:id="rId8"/>
    <p:sldId id="1106" r:id="rId9"/>
    <p:sldId id="1058" r:id="rId10"/>
    <p:sldId id="1059" r:id="rId11"/>
    <p:sldId id="1060" r:id="rId12"/>
    <p:sldId id="1061" r:id="rId13"/>
    <p:sldId id="1054" r:id="rId14"/>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5114"/>
    <a:srgbClr val="004300"/>
    <a:srgbClr val="50BBFF"/>
    <a:srgbClr val="CFCF00"/>
    <a:srgbClr val="989800"/>
    <a:srgbClr val="D07D20"/>
    <a:srgbClr val="4395BB"/>
    <a:srgbClr val="505191"/>
    <a:srgbClr val="599102"/>
    <a:srgbClr val="075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5" autoAdjust="0"/>
    <p:restoredTop sz="98523" autoAdjust="0"/>
  </p:normalViewPr>
  <p:slideViewPr>
    <p:cSldViewPr snapToGrid="0">
      <p:cViewPr varScale="1">
        <p:scale>
          <a:sx n="69" d="100"/>
          <a:sy n="69" d="100"/>
        </p:scale>
        <p:origin x="9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 charset="-128"/>
              </a:defRPr>
            </a:lvl1pPr>
          </a:lstStyle>
          <a:p>
            <a:pPr>
              <a:defRPr/>
            </a:pPr>
            <a:fld id="{FD80E309-E764-4354-8476-7FCF5745C461}" type="datetime1">
              <a:rPr lang="en-US"/>
              <a:pPr>
                <a:defRPr/>
              </a:pPr>
              <a:t>8/4/2020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8" charset="-128"/>
              </a:defRPr>
            </a:lvl1pPr>
          </a:lstStyle>
          <a:p>
            <a:pPr>
              <a:defRPr/>
            </a:pPr>
            <a:fld id="{0403710F-BB05-48AB-9D4C-98537AC04C94}" type="slidenum">
              <a:rPr lang="en-US"/>
              <a:pPr>
                <a:defRPr/>
              </a:pPr>
              <a:t>‹#›</a:t>
            </a:fld>
            <a:endParaRPr lang="en-US"/>
          </a:p>
        </p:txBody>
      </p:sp>
    </p:spTree>
    <p:extLst>
      <p:ext uri="{BB962C8B-B14F-4D97-AF65-F5344CB8AC3E}">
        <p14:creationId xmlns:p14="http://schemas.microsoft.com/office/powerpoint/2010/main" val="294089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 charset="-128"/>
              </a:defRPr>
            </a:lvl1pPr>
          </a:lstStyle>
          <a:p>
            <a:pPr>
              <a:defRPr/>
            </a:pPr>
            <a:fld id="{14BC84EE-AA72-4321-8E22-FC8CAFA202CD}" type="datetime1">
              <a:rPr lang="en-US"/>
              <a:pPr>
                <a:defRPr/>
              </a:pPr>
              <a:t>8/4/2020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8" charset="-128"/>
              </a:defRPr>
            </a:lvl1pPr>
          </a:lstStyle>
          <a:p>
            <a:pPr>
              <a:defRPr/>
            </a:pPr>
            <a:fld id="{1EE06171-AB1F-4D2C-A03C-822A58BD12A4}" type="slidenum">
              <a:rPr lang="en-US"/>
              <a:pPr>
                <a:defRPr/>
              </a:pPr>
              <a:t>‹#›</a:t>
            </a:fld>
            <a:endParaRPr lang="en-US"/>
          </a:p>
        </p:txBody>
      </p:sp>
    </p:spTree>
    <p:extLst>
      <p:ext uri="{BB962C8B-B14F-4D97-AF65-F5344CB8AC3E}">
        <p14:creationId xmlns:p14="http://schemas.microsoft.com/office/powerpoint/2010/main" val="18969845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Black-oil unconventional simulator (IMEX) is numerical reservoir flow simulation tool with a coupled geomechanics feature that can model fracture initiation, propagation, closure, and pressure falloff of a typical minifrac.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(LS-LR-DP) was adopted to adequately represent the complex natural fracture and mini fracture behavior.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dual permeability model is used to incorporate the effect of random distributed secondary fracture intersecting the mini fracture, and the logarithmic spaced is used to create refinement around the fracture where it’s crucial to capture the pressure transient with the least amount of grid blocks.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model a secondary fracture system is defined in the grid via the standard dual permeability formulation.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Flow is allowed to occur from fracture to fracture, and fracture to matrix, and each of the matrix and fracture have different porosity valued per grid block. </a:t>
            </a:r>
          </a:p>
          <a:p>
            <a:endParaRPr lang="en-US" dirty="0"/>
          </a:p>
          <a:p>
            <a:endParaRPr lang="en-US" dirty="0"/>
          </a:p>
        </p:txBody>
      </p:sp>
      <p:sp>
        <p:nvSpPr>
          <p:cNvPr id="4" name="Slide Number Placeholder 3"/>
          <p:cNvSpPr>
            <a:spLocks noGrp="1"/>
          </p:cNvSpPr>
          <p:nvPr>
            <p:ph type="sldNum" sz="quarter" idx="5"/>
          </p:nvPr>
        </p:nvSpPr>
        <p:spPr/>
        <p:txBody>
          <a:bodyPr/>
          <a:lstStyle/>
          <a:p>
            <a:fld id="{E35EAAB8-7E16-4EE3-BECD-2AAD3AB30947}" type="slidenum">
              <a:rPr lang="en-US" smtClean="0"/>
              <a:t>2</a:t>
            </a:fld>
            <a:endParaRPr lang="en-US" dirty="0"/>
          </a:p>
        </p:txBody>
      </p:sp>
    </p:spTree>
    <p:extLst>
      <p:ext uri="{BB962C8B-B14F-4D97-AF65-F5344CB8AC3E}">
        <p14:creationId xmlns:p14="http://schemas.microsoft.com/office/powerpoint/2010/main" val="352318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Barton-Bandis parameters were obtained by history matching a field case. </a:t>
            </a:r>
          </a:p>
          <a:p>
            <a:r>
              <a:rPr lang="en-US" dirty="0"/>
              <a:t>History matching was done by using </a:t>
            </a:r>
          </a:p>
          <a:p>
            <a:pPr lvl="1"/>
            <a:r>
              <a:rPr lang="en-US" dirty="0"/>
              <a:t>Actual field injection schedule and BHP</a:t>
            </a:r>
          </a:p>
          <a:p>
            <a:endParaRPr lang="en-US" sz="2400" dirty="0"/>
          </a:p>
          <a:p>
            <a:endParaRPr lang="en-US" sz="2400" dirty="0"/>
          </a:p>
          <a:p>
            <a:endParaRPr lang="en-US" sz="2400" dirty="0"/>
          </a:p>
          <a:p>
            <a:r>
              <a:rPr lang="en-US" sz="2400" dirty="0"/>
              <a:t>As pressure increases in regular grid, the normal effective stresses on the fractures decrease.</a:t>
            </a:r>
          </a:p>
          <a:p>
            <a:pPr lvl="1"/>
            <a:endParaRPr lang="en-US" sz="2000" dirty="0"/>
          </a:p>
          <a:p>
            <a:r>
              <a:rPr lang="en-US" sz="2400" dirty="0"/>
              <a:t>Stress breaks past the failure envelope of the rock </a:t>
            </a:r>
            <a:r>
              <a:rPr lang="en-US" sz="2400" dirty="0">
                <a:sym typeface="Wingdings" panose="05000000000000000000" pitchFamily="2" charset="2"/>
              </a:rPr>
              <a:t></a:t>
            </a:r>
            <a:r>
              <a:rPr lang="en-US" sz="2400" dirty="0"/>
              <a:t> fracture propagates and allow fluid to flow through the fracture system in addition to the underlying matrix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model, the secondary fracture system is described in the grid system using the dual permeability formulation where the secondary fracture represents the secondary fractures in the system and was coupled with a porous rock matrix on a one-to-one basis such that the stresses were specified for every grid block.</a:t>
            </a:r>
          </a:p>
          <a:p>
            <a:endParaRPr lang="en-US" dirty="0"/>
          </a:p>
          <a:p>
            <a:r>
              <a:rPr lang="en-US" sz="1200" kern="1200" dirty="0">
                <a:solidFill>
                  <a:schemeClr val="tx1"/>
                </a:solidFill>
                <a:effectLst/>
                <a:latin typeface="+mn-lt"/>
                <a:ea typeface="+mn-ea"/>
                <a:cs typeface="+mn-cs"/>
              </a:rPr>
              <a:t>The rock material is assumed to be brittle such that when rock cracks, the value of fracture permeability increases from zero to maximum permeability k</a:t>
            </a:r>
            <a:r>
              <a:rPr lang="en-US" sz="1200" kern="1200" baseline="-25000" dirty="0">
                <a:solidFill>
                  <a:schemeClr val="tx1"/>
                </a:solidFill>
                <a:effectLst/>
                <a:latin typeface="+mn-lt"/>
                <a:ea typeface="+mn-ea"/>
                <a:cs typeface="+mn-cs"/>
              </a:rPr>
              <a:t>hf</a:t>
            </a:r>
          </a:p>
          <a:p>
            <a:endParaRPr lang="en-US" sz="1200" kern="1200" baseline="-250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fracture aperture continues to open until the pressure within the rock is reduced. The decrease in pressure causes normal fracture effective stress to increase, and the size of the aperture(e) to decrease. Due to asperities, the fracture aperture cannot be closed completely, and thus the fracture permeability does not follow the first permeability path and follow the subsequent stress path shown in </a:t>
            </a:r>
            <a:r>
              <a:rPr lang="en-US" sz="1200" b="1" kern="1200" dirty="0">
                <a:solidFill>
                  <a:schemeClr val="tx1"/>
                </a:solidFill>
                <a:effectLst/>
                <a:latin typeface="+mn-lt"/>
                <a:ea typeface="+mn-ea"/>
                <a:cs typeface="+mn-cs"/>
              </a:rPr>
              <a:t>Fig. 3</a:t>
            </a:r>
            <a:r>
              <a:rPr lang="en-US" sz="1200" kern="1200" dirty="0">
                <a:solidFill>
                  <a:schemeClr val="tx1"/>
                </a:solidFill>
                <a:effectLst/>
                <a:latin typeface="+mn-lt"/>
                <a:ea typeface="+mn-ea"/>
                <a:cs typeface="+mn-cs"/>
              </a:rPr>
              <a:t> and the fracture permeability will follow the curve FG when the value of fracture normal effective stress changes its direction from negative to positive, allowing the fluids to flow through the crack. The residual value of fracture closure permeability indicates that the aperture cannot be closed completely. If the fracture is mainly caused by tensile stress, the threshold normal fracture effective stress is negative or zero. If the fracture is mainly due to shear stress and is parallel to the crack as shown in </a:t>
            </a:r>
            <a:r>
              <a:rPr lang="en-US" sz="1200" b="1" kern="1200" dirty="0">
                <a:solidFill>
                  <a:schemeClr val="tx1"/>
                </a:solidFill>
                <a:effectLst/>
                <a:latin typeface="+mn-lt"/>
                <a:ea typeface="+mn-ea"/>
                <a:cs typeface="+mn-cs"/>
              </a:rPr>
              <a:t>Fig. 3</a:t>
            </a:r>
            <a:r>
              <a:rPr lang="en-US" sz="1200" kern="1200" dirty="0">
                <a:solidFill>
                  <a:schemeClr val="tx1"/>
                </a:solidFill>
                <a:effectLst/>
                <a:latin typeface="+mn-lt"/>
                <a:ea typeface="+mn-ea"/>
                <a:cs typeface="+mn-cs"/>
              </a:rPr>
              <a:t>, the threshold value may be positive as the failure may obey the Mohr-Coulomb criteria rather than tensile criteria. The threshold value for the rock used in this study is obtained from laboratory tests under different loading conditions.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35EAAB8-7E16-4EE3-BECD-2AAD3AB30947}" type="slidenum">
              <a:rPr lang="en-US" smtClean="0"/>
              <a:t>3</a:t>
            </a:fld>
            <a:endParaRPr lang="en-US" dirty="0"/>
          </a:p>
        </p:txBody>
      </p:sp>
    </p:spTree>
    <p:extLst>
      <p:ext uri="{BB962C8B-B14F-4D97-AF65-F5344CB8AC3E}">
        <p14:creationId xmlns:p14="http://schemas.microsoft.com/office/powerpoint/2010/main" val="94692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Permeabilities of the fracture and matrix systems are assumed to be equal. </a:t>
            </a:r>
          </a:p>
        </p:txBody>
      </p:sp>
      <p:sp>
        <p:nvSpPr>
          <p:cNvPr id="4" name="Slide Number Placeholder 3"/>
          <p:cNvSpPr>
            <a:spLocks noGrp="1"/>
          </p:cNvSpPr>
          <p:nvPr>
            <p:ph type="sldNum" sz="quarter" idx="5"/>
          </p:nvPr>
        </p:nvSpPr>
        <p:spPr/>
        <p:txBody>
          <a:bodyPr/>
          <a:lstStyle/>
          <a:p>
            <a:fld id="{E35EAAB8-7E16-4EE3-BECD-2AAD3AB30947}" type="slidenum">
              <a:rPr lang="en-US" smtClean="0"/>
              <a:t>4</a:t>
            </a:fld>
            <a:endParaRPr lang="en-US" dirty="0"/>
          </a:p>
        </p:txBody>
      </p:sp>
    </p:spTree>
    <p:extLst>
      <p:ext uri="{BB962C8B-B14F-4D97-AF65-F5344CB8AC3E}">
        <p14:creationId xmlns:p14="http://schemas.microsoft.com/office/powerpoint/2010/main" val="333347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4163">
              <a:buFont typeface="Arial" panose="020B0604020202020204" pitchFamily="34" charset="0"/>
              <a:buChar char="•"/>
              <a:tabLst>
                <a:tab pos="346075" algn="l"/>
              </a:tabLst>
            </a:pPr>
            <a:r>
              <a:rPr lang="en-US" dirty="0">
                <a:latin typeface="Times New Roman" panose="02020603050405020304" pitchFamily="18" charset="0"/>
                <a:ea typeface="Times New Roman" panose="02020603050405020304" pitchFamily="18" charset="0"/>
              </a:rPr>
              <a:t>Composite flow behavior before closure</a:t>
            </a:r>
          </a:p>
          <a:p>
            <a:pPr marL="111125" indent="-111125">
              <a:buFont typeface="Arial" panose="020B0604020202020204" pitchFamily="34" charset="0"/>
              <a:buChar char="•"/>
              <a:tabLst>
                <a:tab pos="111125" algn="l"/>
              </a:tabLst>
            </a:pPr>
            <a:endParaRPr lang="en-US" dirty="0">
              <a:latin typeface="Times New Roman" panose="02020603050405020304" pitchFamily="18" charset="0"/>
              <a:ea typeface="Times New Roman" panose="02020603050405020304" pitchFamily="18" charset="0"/>
            </a:endParaRPr>
          </a:p>
          <a:p>
            <a:pPr marL="284163" indent="-284163">
              <a:buFont typeface="Arial" panose="020B0604020202020204" pitchFamily="34" charset="0"/>
              <a:buChar char="•"/>
              <a:tabLst>
                <a:tab pos="111125" algn="l"/>
              </a:tabLst>
            </a:pPr>
            <a:r>
              <a:rPr lang="en-US" dirty="0">
                <a:latin typeface="Times New Roman" panose="02020603050405020304" pitchFamily="18" charset="0"/>
              </a:rPr>
              <a:t>The main fracture closure is somewhere between the end of the unit slope and before the beginning of the linear flow regime. </a:t>
            </a:r>
          </a:p>
          <a:p>
            <a:endParaRPr lang="en-US" dirty="0"/>
          </a:p>
        </p:txBody>
      </p:sp>
      <p:sp>
        <p:nvSpPr>
          <p:cNvPr id="4" name="Slide Number Placeholder 3"/>
          <p:cNvSpPr>
            <a:spLocks noGrp="1"/>
          </p:cNvSpPr>
          <p:nvPr>
            <p:ph type="sldNum" sz="quarter" idx="5"/>
          </p:nvPr>
        </p:nvSpPr>
        <p:spPr/>
        <p:txBody>
          <a:bodyPr/>
          <a:lstStyle/>
          <a:p>
            <a:fld id="{E35EAAB8-7E16-4EE3-BECD-2AAD3AB30947}" type="slidenum">
              <a:rPr lang="en-US" smtClean="0"/>
              <a:t>6</a:t>
            </a:fld>
            <a:endParaRPr lang="en-US" dirty="0"/>
          </a:p>
        </p:txBody>
      </p:sp>
    </p:spTree>
    <p:extLst>
      <p:ext uri="{BB962C8B-B14F-4D97-AF65-F5344CB8AC3E}">
        <p14:creationId xmlns:p14="http://schemas.microsoft.com/office/powerpoint/2010/main" val="127919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163" indent="-284163">
              <a:buFont typeface="Arial" panose="020B0604020202020204" pitchFamily="34" charset="0"/>
              <a:buChar char="•"/>
              <a:tabLst>
                <a:tab pos="346075" algn="l"/>
              </a:tabLst>
            </a:pPr>
            <a:r>
              <a:rPr lang="en-US" dirty="0">
                <a:latin typeface="Times New Roman" panose="02020603050405020304" pitchFamily="18" charset="0"/>
                <a:ea typeface="Times New Roman" panose="02020603050405020304" pitchFamily="18" charset="0"/>
              </a:rPr>
              <a:t>Composite flow behavior before closure</a:t>
            </a:r>
          </a:p>
          <a:p>
            <a:pPr marL="111125" indent="-111125">
              <a:buFont typeface="Arial" panose="020B0604020202020204" pitchFamily="34" charset="0"/>
              <a:buChar char="•"/>
              <a:tabLst>
                <a:tab pos="111125" algn="l"/>
              </a:tabLst>
            </a:pPr>
            <a:endParaRPr lang="en-US" dirty="0">
              <a:latin typeface="Times New Roman" panose="02020603050405020304" pitchFamily="18" charset="0"/>
              <a:ea typeface="Times New Roman" panose="02020603050405020304" pitchFamily="18" charset="0"/>
            </a:endParaRPr>
          </a:p>
          <a:p>
            <a:pPr marL="284163" indent="-284163">
              <a:buFont typeface="Arial" panose="020B0604020202020204" pitchFamily="34" charset="0"/>
              <a:buChar char="•"/>
              <a:tabLst>
                <a:tab pos="111125" algn="l"/>
              </a:tabLst>
            </a:pPr>
            <a:r>
              <a:rPr lang="en-US" dirty="0">
                <a:latin typeface="Times New Roman" panose="02020603050405020304" pitchFamily="18" charset="0"/>
              </a:rPr>
              <a:t>The main fracture closure is somewhere between the end of the unit slope and before the beginning of the linear flow regime. </a:t>
            </a:r>
          </a:p>
          <a:p>
            <a:endParaRPr lang="en-US" dirty="0"/>
          </a:p>
        </p:txBody>
      </p:sp>
      <p:sp>
        <p:nvSpPr>
          <p:cNvPr id="4" name="Slide Number Placeholder 3"/>
          <p:cNvSpPr>
            <a:spLocks noGrp="1"/>
          </p:cNvSpPr>
          <p:nvPr>
            <p:ph type="sldNum" sz="quarter" idx="5"/>
          </p:nvPr>
        </p:nvSpPr>
        <p:spPr/>
        <p:txBody>
          <a:bodyPr/>
          <a:lstStyle/>
          <a:p>
            <a:fld id="{E35EAAB8-7E16-4EE3-BECD-2AAD3AB30947}" type="slidenum">
              <a:rPr lang="en-US" smtClean="0"/>
              <a:t>7</a:t>
            </a:fld>
            <a:endParaRPr lang="en-US" dirty="0"/>
          </a:p>
        </p:txBody>
      </p:sp>
    </p:spTree>
    <p:extLst>
      <p:ext uri="{BB962C8B-B14F-4D97-AF65-F5344CB8AC3E}">
        <p14:creationId xmlns:p14="http://schemas.microsoft.com/office/powerpoint/2010/main" val="390536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Times New Roman" panose="02020603050405020304" pitchFamily="18" charset="0"/>
              </a:rPr>
              <a:t>As fracture continues closing, fracture tips (at the high-stress layers and low permeability zones) are forced to close first. </a:t>
            </a:r>
            <a:endParaRPr lang="en-US" dirty="0"/>
          </a:p>
          <a:p>
            <a:endParaRPr lang="en-US" dirty="0"/>
          </a:p>
        </p:txBody>
      </p:sp>
      <p:sp>
        <p:nvSpPr>
          <p:cNvPr id="4" name="Slide Number Placeholder 3"/>
          <p:cNvSpPr>
            <a:spLocks noGrp="1"/>
          </p:cNvSpPr>
          <p:nvPr>
            <p:ph type="sldNum" sz="quarter" idx="5"/>
          </p:nvPr>
        </p:nvSpPr>
        <p:spPr/>
        <p:txBody>
          <a:bodyPr/>
          <a:lstStyle/>
          <a:p>
            <a:fld id="{E35EAAB8-7E16-4EE3-BECD-2AAD3AB30947}" type="slidenum">
              <a:rPr lang="en-US" smtClean="0"/>
              <a:t>8</a:t>
            </a:fld>
            <a:endParaRPr lang="en-US" dirty="0"/>
          </a:p>
        </p:txBody>
      </p:sp>
    </p:spTree>
    <p:extLst>
      <p:ext uri="{BB962C8B-B14F-4D97-AF65-F5344CB8AC3E}">
        <p14:creationId xmlns:p14="http://schemas.microsoft.com/office/powerpoint/2010/main" val="288979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Times New Roman" panose="02020603050405020304" pitchFamily="18" charset="0"/>
              </a:rPr>
              <a:t>“Belly” below the straight line</a:t>
            </a:r>
            <a:endParaRPr lang="en-US" dirty="0"/>
          </a:p>
          <a:p>
            <a:endParaRPr lang="en-US" dirty="0"/>
          </a:p>
        </p:txBody>
      </p:sp>
      <p:sp>
        <p:nvSpPr>
          <p:cNvPr id="4" name="Slide Number Placeholder 3"/>
          <p:cNvSpPr>
            <a:spLocks noGrp="1"/>
          </p:cNvSpPr>
          <p:nvPr>
            <p:ph type="sldNum" sz="quarter" idx="5"/>
          </p:nvPr>
        </p:nvSpPr>
        <p:spPr/>
        <p:txBody>
          <a:bodyPr/>
          <a:lstStyle/>
          <a:p>
            <a:fld id="{E35EAAB8-7E16-4EE3-BECD-2AAD3AB30947}" type="slidenum">
              <a:rPr lang="en-US" smtClean="0"/>
              <a:t>9</a:t>
            </a:fld>
            <a:endParaRPr lang="en-US" dirty="0"/>
          </a:p>
        </p:txBody>
      </p:sp>
    </p:spTree>
    <p:extLst>
      <p:ext uri="{BB962C8B-B14F-4D97-AF65-F5344CB8AC3E}">
        <p14:creationId xmlns:p14="http://schemas.microsoft.com/office/powerpoint/2010/main" val="306547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end of the 3/2-slope period coincides in all three cases, which indicates that time to closure is not a function of the injection volume. </a:t>
            </a:r>
          </a:p>
          <a:p>
            <a:endParaRPr lang="en-US" dirty="0"/>
          </a:p>
        </p:txBody>
      </p:sp>
      <p:sp>
        <p:nvSpPr>
          <p:cNvPr id="4" name="Slide Number Placeholder 3"/>
          <p:cNvSpPr>
            <a:spLocks noGrp="1"/>
          </p:cNvSpPr>
          <p:nvPr>
            <p:ph type="sldNum" sz="quarter" idx="5"/>
          </p:nvPr>
        </p:nvSpPr>
        <p:spPr/>
        <p:txBody>
          <a:bodyPr/>
          <a:lstStyle/>
          <a:p>
            <a:fld id="{E35EAAB8-7E16-4EE3-BECD-2AAD3AB30947}" type="slidenum">
              <a:rPr lang="en-US" smtClean="0"/>
              <a:t>10</a:t>
            </a:fld>
            <a:endParaRPr lang="en-US" dirty="0"/>
          </a:p>
        </p:txBody>
      </p:sp>
    </p:spTree>
    <p:extLst>
      <p:ext uri="{BB962C8B-B14F-4D97-AF65-F5344CB8AC3E}">
        <p14:creationId xmlns:p14="http://schemas.microsoft.com/office/powerpoint/2010/main" val="363168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Times New Roman" panose="02020603050405020304" pitchFamily="18" charset="0"/>
              </a:rPr>
              <a:t>since the injected volume is the same and constant stress parameters are used; hence,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Times New Roman" panose="02020603050405020304" pitchFamily="18" charset="0"/>
              </a:rPr>
              <a:t>As the matrix permeability decreases the macroscopic permeability ratio, </a:t>
            </a:r>
            <a:r>
              <a:rPr lang="en-US" i="1" dirty="0">
                <a:latin typeface="Calibri" panose="020F0502020204030204" pitchFamily="34" charset="0"/>
                <a:ea typeface="Times New Roman" panose="02020603050405020304" pitchFamily="18" charset="0"/>
              </a:rPr>
              <a:t>κ</a:t>
            </a:r>
            <a:r>
              <a:rPr lang="en-US" sz="8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increases, and thus a bigger dip is observed.</a:t>
            </a:r>
            <a:endParaRPr lang="en-US" dirty="0"/>
          </a:p>
        </p:txBody>
      </p:sp>
      <p:sp>
        <p:nvSpPr>
          <p:cNvPr id="4" name="Slide Number Placeholder 3"/>
          <p:cNvSpPr>
            <a:spLocks noGrp="1"/>
          </p:cNvSpPr>
          <p:nvPr>
            <p:ph type="sldNum" sz="quarter" idx="5"/>
          </p:nvPr>
        </p:nvSpPr>
        <p:spPr/>
        <p:txBody>
          <a:bodyPr/>
          <a:lstStyle/>
          <a:p>
            <a:fld id="{E35EAAB8-7E16-4EE3-BECD-2AAD3AB30947}" type="slidenum">
              <a:rPr lang="en-US" smtClean="0"/>
              <a:t>11</a:t>
            </a:fld>
            <a:endParaRPr lang="en-US" dirty="0"/>
          </a:p>
        </p:txBody>
      </p:sp>
    </p:spTree>
    <p:extLst>
      <p:ext uri="{BB962C8B-B14F-4D97-AF65-F5344CB8AC3E}">
        <p14:creationId xmlns:p14="http://schemas.microsoft.com/office/powerpoint/2010/main" val="298516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D1F44AC-FF31-44E2-B4A2-480C439A1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61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1948FB-EB97-4906-997C-8C6372295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42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848787F-3637-433B-A113-2048EEF52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6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49915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9207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8043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69EBB-88AA-FF4D-B28A-BBBAC72B9446}"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3447664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69EBB-88AA-FF4D-B28A-BBBAC72B9446}"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07507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69EBB-88AA-FF4D-B28A-BBBAC72B9446}"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62145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69EBB-88AA-FF4D-B28A-BBBAC72B9446}"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60477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69EBB-88AA-FF4D-B28A-BBBAC72B9446}"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98320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C536313-D09D-426F-9168-BB9685A1F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263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69EBB-88AA-FF4D-B28A-BBBAC72B9446}"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175587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60742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433213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69EBB-88AA-FF4D-B28A-BBBAC72B9446}"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10989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D19E29E-F8D2-4C4E-8E2B-55C28DB713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833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340B6F0-C5A0-4E37-9B94-CC8CE845A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99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84BC040-8E91-43E6-AAB0-D2AE304F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38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35FB0F1-B868-4019-8DBF-3AC41040F0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58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F6B5EBD-17E3-42E7-BC06-011F460547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56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7556CA7-C1D9-46A4-BA0A-E8C843382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29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94049B7-D457-40B6-A048-600E1A554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16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40738"/>
            </a:gs>
            <a:gs pos="0">
              <a:srgbClr val="000000"/>
            </a:gs>
            <a:gs pos="74001">
              <a:srgbClr val="0A128C"/>
            </a:gs>
            <a:gs pos="100000">
              <a:srgbClr val="181CC7"/>
            </a:gs>
            <a:gs pos="100000">
              <a:srgbClr val="7005D4"/>
            </a:gs>
          </a:gsLst>
          <a:lin ang="5400000" scaled="0"/>
          <a:tileRect/>
        </a:gra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a:xfrm>
            <a:off x="7020088"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a:t>
            </a:fld>
            <a:endParaRPr lang="en-US" sz="1400" dirty="0">
              <a:solidFill>
                <a:srgbClr val="FFFFFF"/>
              </a:solidFill>
            </a:endParaRPr>
          </a:p>
        </p:txBody>
      </p:sp>
      <p:sp>
        <p:nvSpPr>
          <p:cNvPr id="9" name="Rectangle 8"/>
          <p:cNvSpPr/>
          <p:nvPr userDrawn="1"/>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0" name="TextBox 9"/>
          <p:cNvSpPr txBox="1"/>
          <p:nvPr userDrawn="1"/>
        </p:nvSpPr>
        <p:spPr>
          <a:xfrm>
            <a:off x="1040958" y="6538119"/>
            <a:ext cx="4692097" cy="307777"/>
          </a:xfrm>
          <a:prstGeom prst="rect">
            <a:avLst/>
          </a:prstGeom>
          <a:noFill/>
        </p:spPr>
        <p:txBody>
          <a:bodyPr wrap="none" rtlCol="0">
            <a:spAutoFit/>
          </a:bodyPr>
          <a:lstStyle/>
          <a:p>
            <a:r>
              <a:rPr lang="en-US" sz="1400" dirty="0">
                <a:solidFill>
                  <a:srgbClr val="000000"/>
                </a:solidFill>
              </a:rPr>
              <a:t>Kick-Off Meeting, November 16, 2012, Golden, Colorado</a:t>
            </a:r>
          </a:p>
        </p:txBody>
      </p:sp>
      <p:grpSp>
        <p:nvGrpSpPr>
          <p:cNvPr id="11" name="Group 10"/>
          <p:cNvGrpSpPr>
            <a:grpSpLocks noChangeAspect="1"/>
          </p:cNvGrpSpPr>
          <p:nvPr userDrawn="1"/>
        </p:nvGrpSpPr>
        <p:grpSpPr>
          <a:xfrm>
            <a:off x="141396" y="6146400"/>
            <a:ext cx="763435" cy="609674"/>
            <a:chOff x="-32212" y="427945"/>
            <a:chExt cx="5134907" cy="4100706"/>
          </a:xfrm>
        </p:grpSpPr>
        <p:grpSp>
          <p:nvGrpSpPr>
            <p:cNvPr id="12" name="Group 11"/>
            <p:cNvGrpSpPr/>
            <p:nvPr/>
          </p:nvGrpSpPr>
          <p:grpSpPr>
            <a:xfrm>
              <a:off x="1124624" y="1927737"/>
              <a:ext cx="3978071" cy="2600914"/>
              <a:chOff x="918033" y="1927737"/>
              <a:chExt cx="3978071" cy="2600914"/>
            </a:xfrm>
          </p:grpSpPr>
          <p:sp>
            <p:nvSpPr>
              <p:cNvPr id="14" name="Isosceles Triangle 13"/>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Triangle 14"/>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Arc 12"/>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TextBox 15"/>
          <p:cNvSpPr txBox="1"/>
          <p:nvPr userDrawn="1"/>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Tree>
    <p:extLst>
      <p:ext uri="{BB962C8B-B14F-4D97-AF65-F5344CB8AC3E}">
        <p14:creationId xmlns:p14="http://schemas.microsoft.com/office/powerpoint/2010/main" val="4286618153"/>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69EBB-88AA-FF4D-B28A-BBBAC72B9446}" type="datetimeFigureOut">
              <a:rPr lang="en-US" smtClean="0"/>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BBDE6-E92C-0749-93DB-4C1438A3C8C1}" type="slidenum">
              <a:rPr lang="en-US" smtClean="0"/>
              <a:t>‹#›</a:t>
            </a:fld>
            <a:endParaRPr lang="en-US"/>
          </a:p>
        </p:txBody>
      </p:sp>
    </p:spTree>
    <p:extLst>
      <p:ext uri="{BB962C8B-B14F-4D97-AF65-F5344CB8AC3E}">
        <p14:creationId xmlns:p14="http://schemas.microsoft.com/office/powerpoint/2010/main" val="601919703"/>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1723715"/>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0" name="Rectangle 9"/>
          <p:cNvSpPr/>
          <p:nvPr/>
        </p:nvSpPr>
        <p:spPr bwMode="auto">
          <a:xfrm>
            <a:off x="0" y="-13510"/>
            <a:ext cx="9144000" cy="1918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46" name="Text Box 28"/>
          <p:cNvSpPr txBox="1">
            <a:spLocks noChangeArrowheads="1"/>
          </p:cNvSpPr>
          <p:nvPr/>
        </p:nvSpPr>
        <p:spPr bwMode="auto">
          <a:xfrm>
            <a:off x="550087" y="3479098"/>
            <a:ext cx="76390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ctr">
              <a:spcBef>
                <a:spcPct val="50000"/>
              </a:spcBef>
            </a:pPr>
            <a:r>
              <a:rPr lang="en-US" sz="2800" b="1" dirty="0">
                <a:solidFill>
                  <a:srgbClr val="FFFFFF"/>
                </a:solidFill>
                <a:latin typeface="Arial Rounded MT Bold"/>
                <a:cs typeface="Arial Rounded MT Bold"/>
              </a:rPr>
              <a:t>TRANSIENT FLOW MODELING OF DIAGNOSTIC FRACTURE INJECTION TESTS IN FRACTURED FORMATIONS</a:t>
            </a:r>
            <a:endParaRPr lang="en-US" sz="2800" dirty="0">
              <a:solidFill>
                <a:srgbClr val="FFFFFF"/>
              </a:solidFill>
              <a:latin typeface="Arial Rounded MT Bold"/>
              <a:cs typeface="Arial Rounded MT Bold"/>
            </a:endParaRPr>
          </a:p>
        </p:txBody>
      </p:sp>
      <p:sp>
        <p:nvSpPr>
          <p:cNvPr id="6147" name="Text Box 29"/>
          <p:cNvSpPr txBox="1">
            <a:spLocks noChangeArrowheads="1"/>
          </p:cNvSpPr>
          <p:nvPr/>
        </p:nvSpPr>
        <p:spPr bwMode="auto">
          <a:xfrm>
            <a:off x="544798" y="5528262"/>
            <a:ext cx="7181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nSpc>
                <a:spcPct val="60000"/>
              </a:lnSpc>
              <a:spcBef>
                <a:spcPct val="50000"/>
              </a:spcBef>
            </a:pPr>
            <a:r>
              <a:rPr lang="en-US" dirty="0">
                <a:solidFill>
                  <a:srgbClr val="FFFFFF"/>
                </a:solidFill>
                <a:latin typeface="Arial"/>
                <a:cs typeface="Arial"/>
              </a:rPr>
              <a:t>Mohamed Mohamed, Colorado School of Mines</a:t>
            </a:r>
          </a:p>
        </p:txBody>
      </p:sp>
      <p:sp>
        <p:nvSpPr>
          <p:cNvPr id="6150" name="Slide Number Placeholder 6"/>
          <p:cNvSpPr>
            <a:spLocks noGrp="1"/>
          </p:cNvSpPr>
          <p:nvPr>
            <p:ph type="sldNum" sz="quarter" idx="12"/>
          </p:nvPr>
        </p:nvSpPr>
        <p:spPr>
          <a:xfrm>
            <a:off x="7020088" y="627108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1</a:t>
            </a:fld>
            <a:endParaRPr lang="en-US" sz="1400" dirty="0">
              <a:solidFill>
                <a:srgbClr val="FFFFFF"/>
              </a:solidFill>
            </a:endParaRPr>
          </a:p>
        </p:txBody>
      </p:sp>
      <p:sp>
        <p:nvSpPr>
          <p:cNvPr id="2" name="Rectangle 1"/>
          <p:cNvSpPr/>
          <p:nvPr/>
        </p:nvSpPr>
        <p:spPr>
          <a:xfrm>
            <a:off x="582181" y="2535792"/>
            <a:ext cx="3099075" cy="461665"/>
          </a:xfrm>
          <a:prstGeom prst="rect">
            <a:avLst/>
          </a:prstGeom>
        </p:spPr>
        <p:txBody>
          <a:bodyPr wrap="none">
            <a:spAutoFit/>
          </a:bodyPr>
          <a:lstStyle/>
          <a:p>
            <a:r>
              <a:rPr lang="en-US" b="1" dirty="0">
                <a:latin typeface="Arial Rounded MT Bold"/>
                <a:cs typeface="Arial Rounded MT Bold"/>
              </a:rPr>
              <a:t>Research Summary</a:t>
            </a:r>
          </a:p>
        </p:txBody>
      </p:sp>
      <p:pic>
        <p:nvPicPr>
          <p:cNvPr id="3" name="Picture 2"/>
          <p:cNvPicPr>
            <a:picLocks noChangeAspect="1"/>
          </p:cNvPicPr>
          <p:nvPr/>
        </p:nvPicPr>
        <p:blipFill>
          <a:blip r:embed="rId2"/>
          <a:stretch>
            <a:fillRect/>
          </a:stretch>
        </p:blipFill>
        <p:spPr>
          <a:xfrm>
            <a:off x="4559300" y="3416300"/>
            <a:ext cx="12700" cy="12700"/>
          </a:xfrm>
          <a:prstGeom prst="rect">
            <a:avLst/>
          </a:prstGeom>
        </p:spPr>
      </p:pic>
      <p:pic>
        <p:nvPicPr>
          <p:cNvPr id="4" name="Picture 3"/>
          <p:cNvPicPr>
            <a:picLocks noChangeAspect="1"/>
          </p:cNvPicPr>
          <p:nvPr/>
        </p:nvPicPr>
        <p:blipFill>
          <a:blip r:embed="rId2"/>
          <a:stretch>
            <a:fillRect/>
          </a:stretch>
        </p:blipFill>
        <p:spPr>
          <a:xfrm>
            <a:off x="4559300" y="3416300"/>
            <a:ext cx="12700" cy="12700"/>
          </a:xfrm>
          <a:prstGeom prst="rect">
            <a:avLst/>
          </a:prstGeom>
        </p:spPr>
      </p:pic>
      <p:grpSp>
        <p:nvGrpSpPr>
          <p:cNvPr id="12" name="Group 11"/>
          <p:cNvGrpSpPr>
            <a:grpSpLocks noChangeAspect="1"/>
          </p:cNvGrpSpPr>
          <p:nvPr/>
        </p:nvGrpSpPr>
        <p:grpSpPr>
          <a:xfrm>
            <a:off x="162139" y="121590"/>
            <a:ext cx="1661931" cy="1737607"/>
            <a:chOff x="-32212" y="427945"/>
            <a:chExt cx="5226747" cy="5464750"/>
          </a:xfrm>
        </p:grpSpPr>
        <p:sp>
          <p:nvSpPr>
            <p:cNvPr id="13" name="Rectangle 12"/>
            <p:cNvSpPr/>
            <p:nvPr/>
          </p:nvSpPr>
          <p:spPr>
            <a:xfrm>
              <a:off x="1032783" y="4415367"/>
              <a:ext cx="4161752" cy="1477328"/>
            </a:xfrm>
            <a:prstGeom prst="rect">
              <a:avLst/>
            </a:prstGeom>
            <a:noFill/>
          </p:spPr>
          <p:txBody>
            <a:bodyPr wrap="square" lIns="0" tIns="0" rIns="0" bIns="0">
              <a:normAutofit/>
            </a:bodyPr>
            <a:lstStyle/>
            <a:p>
              <a:pPr algn="ctr"/>
              <a:r>
                <a:rPr lang="en-US" sz="28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Britannic Bold"/>
                  <a:cs typeface="Britannic Bold"/>
                </a:rPr>
                <a:t>U R E P</a:t>
              </a:r>
            </a:p>
          </p:txBody>
        </p:sp>
        <p:grpSp>
          <p:nvGrpSpPr>
            <p:cNvPr id="14" name="Group 13"/>
            <p:cNvGrpSpPr/>
            <p:nvPr/>
          </p:nvGrpSpPr>
          <p:grpSpPr>
            <a:xfrm>
              <a:off x="-32212" y="427945"/>
              <a:ext cx="5134907" cy="4100706"/>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7" name="Isosceles Triangle 16"/>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Triangle 17"/>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Arc 15"/>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6" name="TextBox 5"/>
          <p:cNvSpPr txBox="1"/>
          <p:nvPr/>
        </p:nvSpPr>
        <p:spPr>
          <a:xfrm>
            <a:off x="1759473" y="661987"/>
            <a:ext cx="6237605" cy="769441"/>
          </a:xfrm>
          <a:prstGeom prst="rect">
            <a:avLst/>
          </a:prstGeom>
          <a:noFill/>
        </p:spPr>
        <p:txBody>
          <a:bodyPr wrap="none" rtlCol="0">
            <a:spAutoFit/>
          </a:bodyPr>
          <a:lstStyle/>
          <a:p>
            <a:pPr algn="ctr"/>
            <a:r>
              <a:rPr lang="en-US" sz="2000" dirty="0">
                <a:solidFill>
                  <a:schemeClr val="tx1"/>
                </a:solidFill>
                <a:latin typeface="Britannic Bold"/>
                <a:cs typeface="Britannic Bold"/>
              </a:rPr>
              <a:t>UNCONVENTIONAL RESERVOIR ENGINEERING PROJECT</a:t>
            </a:r>
          </a:p>
          <a:p>
            <a:pPr algn="ctr"/>
            <a:r>
              <a:rPr lang="en-US" dirty="0">
                <a:solidFill>
                  <a:schemeClr val="tx1"/>
                </a:solidFill>
                <a:latin typeface="Copperplate"/>
                <a:cs typeface="Copperplate"/>
              </a:rPr>
              <a:t>Colorado School of Mines</a:t>
            </a:r>
          </a:p>
        </p:txBody>
      </p:sp>
      <p:pic>
        <p:nvPicPr>
          <p:cNvPr id="9" name="Picture 8"/>
          <p:cNvPicPr>
            <a:picLocks noChangeAspect="1"/>
          </p:cNvPicPr>
          <p:nvPr/>
        </p:nvPicPr>
        <p:blipFill>
          <a:blip r:embed="rId3"/>
          <a:stretch>
            <a:fillRect/>
          </a:stretch>
        </p:blipFill>
        <p:spPr>
          <a:xfrm>
            <a:off x="7890798" y="587600"/>
            <a:ext cx="918793" cy="936834"/>
          </a:xfrm>
          <a:prstGeom prst="rect">
            <a:avLst/>
          </a:prstGeom>
        </p:spPr>
      </p:pic>
      <p:sp>
        <p:nvSpPr>
          <p:cNvPr id="20" name="TextBox 19"/>
          <p:cNvSpPr txBox="1"/>
          <p:nvPr/>
        </p:nvSpPr>
        <p:spPr>
          <a:xfrm>
            <a:off x="7904307" y="1445567"/>
            <a:ext cx="961922" cy="461665"/>
          </a:xfrm>
          <a:prstGeom prst="rect">
            <a:avLst/>
          </a:prstGeom>
          <a:noFill/>
        </p:spPr>
        <p:txBody>
          <a:bodyPr wrap="none" rtlCol="0">
            <a:spAutoFit/>
          </a:bodyPr>
          <a:lstStyle/>
          <a:p>
            <a:r>
              <a:rPr lang="en-US" b="1" dirty="0">
                <a:solidFill>
                  <a:srgbClr val="000000"/>
                </a:solidFill>
                <a:latin typeface="Copperplate Gothic Bold"/>
                <a:cs typeface="Copperplate Gothic Bold"/>
              </a:rPr>
              <a:t>CSM</a:t>
            </a:r>
          </a:p>
        </p:txBody>
      </p:sp>
      <p:sp>
        <p:nvSpPr>
          <p:cNvPr id="31" name="Rectangle 30"/>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pSp>
        <p:nvGrpSpPr>
          <p:cNvPr id="33" name="Group 32"/>
          <p:cNvGrpSpPr>
            <a:grpSpLocks noChangeAspect="1"/>
          </p:cNvGrpSpPr>
          <p:nvPr/>
        </p:nvGrpSpPr>
        <p:grpSpPr>
          <a:xfrm>
            <a:off x="141396" y="6146400"/>
            <a:ext cx="763435" cy="609674"/>
            <a:chOff x="-32212" y="427945"/>
            <a:chExt cx="5134907" cy="4100706"/>
          </a:xfrm>
        </p:grpSpPr>
        <p:grpSp>
          <p:nvGrpSpPr>
            <p:cNvPr id="34" name="Group 33"/>
            <p:cNvGrpSpPr/>
            <p:nvPr/>
          </p:nvGrpSpPr>
          <p:grpSpPr>
            <a:xfrm>
              <a:off x="1124624" y="1927737"/>
              <a:ext cx="3978071" cy="2600914"/>
              <a:chOff x="918033" y="1927737"/>
              <a:chExt cx="3978071" cy="2600914"/>
            </a:xfrm>
          </p:grpSpPr>
          <p:sp>
            <p:nvSpPr>
              <p:cNvPr id="36" name="Isosceles Triangle 35"/>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ight Triangle 36"/>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Arc 34"/>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TextBox 37"/>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0" name="TextBox 29">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29871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CC8BAD-838F-4143-B693-E28EEB4BBF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1" y="3269527"/>
            <a:ext cx="3700715" cy="2686905"/>
          </a:xfrm>
          <a:prstGeom prst="rect">
            <a:avLst/>
          </a:prstGeom>
          <a:noFill/>
          <a:ln>
            <a:noFill/>
          </a:ln>
        </p:spPr>
      </p:pic>
      <p:sp>
        <p:nvSpPr>
          <p:cNvPr id="3" name="Content Placeholder 2">
            <a:extLst>
              <a:ext uri="{FF2B5EF4-FFF2-40B4-BE49-F238E27FC236}">
                <a16:creationId xmlns:a16="http://schemas.microsoft.com/office/drawing/2014/main" id="{68BAE0C7-03A5-4F95-BA1A-634A4E485CC5}"/>
              </a:ext>
            </a:extLst>
          </p:cNvPr>
          <p:cNvSpPr>
            <a:spLocks noGrp="1"/>
          </p:cNvSpPr>
          <p:nvPr>
            <p:ph idx="1"/>
          </p:nvPr>
        </p:nvSpPr>
        <p:spPr>
          <a:xfrm>
            <a:off x="639574" y="2398546"/>
            <a:ext cx="8504426" cy="3263504"/>
          </a:xfrm>
        </p:spPr>
        <p:txBody>
          <a:bodyPr>
            <a:normAutofit/>
          </a:bodyPr>
          <a:lstStyle/>
          <a:p>
            <a:r>
              <a:rPr lang="en-US" sz="1800" dirty="0">
                <a:solidFill>
                  <a:schemeClr val="bg1"/>
                </a:solidFill>
              </a:rPr>
              <a:t>Fixed permeability of 0.007 mD for matrix and fracture. </a:t>
            </a:r>
          </a:p>
          <a:p>
            <a:r>
              <a:rPr lang="en-US" sz="1800" dirty="0">
                <a:solidFill>
                  <a:schemeClr val="bg1"/>
                </a:solidFill>
              </a:rPr>
              <a:t>Injection volumes of 20 bbls, 40 bbls, and 60 bbls.</a:t>
            </a:r>
          </a:p>
          <a:p>
            <a:endParaRPr lang="en-US" sz="1800" dirty="0">
              <a:solidFill>
                <a:schemeClr val="bg1"/>
              </a:solidFill>
            </a:endParaRPr>
          </a:p>
          <a:p>
            <a:endParaRPr lang="en-US" sz="1800" dirty="0">
              <a:solidFill>
                <a:schemeClr val="bg1"/>
              </a:solidFill>
            </a:endParaRPr>
          </a:p>
          <a:p>
            <a:pPr>
              <a:buFont typeface="Arial"/>
              <a:buChar char="•"/>
            </a:pPr>
            <a:endParaRPr lang="en-US" sz="1800" dirty="0">
              <a:solidFill>
                <a:schemeClr val="bg1"/>
              </a:solidFill>
            </a:endParaRPr>
          </a:p>
        </p:txBody>
      </p:sp>
      <p:sp>
        <p:nvSpPr>
          <p:cNvPr id="4" name="Slide Number Placeholder 3">
            <a:extLst>
              <a:ext uri="{FF2B5EF4-FFF2-40B4-BE49-F238E27FC236}">
                <a16:creationId xmlns:a16="http://schemas.microsoft.com/office/drawing/2014/main" id="{601EEBF3-5C4A-4592-9C9E-70736C604203}"/>
              </a:ext>
            </a:extLst>
          </p:cNvPr>
          <p:cNvSpPr>
            <a:spLocks noGrp="1"/>
          </p:cNvSpPr>
          <p:nvPr>
            <p:ph type="sldNum" sz="quarter" idx="12"/>
          </p:nvPr>
        </p:nvSpPr>
        <p:spPr/>
        <p:txBody>
          <a:bodyPr/>
          <a:lstStyle/>
          <a:p>
            <a:fld id="{95E6D333-C14A-4752-BFDE-85EDF803DA85}" type="slidenum">
              <a:rPr lang="en-US" smtClean="0"/>
              <a:t>10</a:t>
            </a:fld>
            <a:endParaRPr lang="en-US" dirty="0"/>
          </a:p>
        </p:txBody>
      </p:sp>
      <p:sp>
        <p:nvSpPr>
          <p:cNvPr id="14" name="Rectangle 13">
            <a:extLst>
              <a:ext uri="{FF2B5EF4-FFF2-40B4-BE49-F238E27FC236}">
                <a16:creationId xmlns:a16="http://schemas.microsoft.com/office/drawing/2014/main" id="{C36AE9E2-454F-4ECA-A5BA-C9686FACEB3F}"/>
              </a:ext>
            </a:extLst>
          </p:cNvPr>
          <p:cNvSpPr/>
          <p:nvPr/>
        </p:nvSpPr>
        <p:spPr>
          <a:xfrm>
            <a:off x="4195985" y="3539861"/>
            <a:ext cx="4929794" cy="2031325"/>
          </a:xfrm>
          <a:prstGeom prst="rect">
            <a:avLst/>
          </a:prstGeom>
        </p:spPr>
        <p:txBody>
          <a:bodyPr wrap="square">
            <a:spAutoFit/>
          </a:bodyPr>
          <a:lstStyle/>
          <a:p>
            <a:pPr marL="83344" indent="-83344">
              <a:buFont typeface="Arial" panose="020B0604020202020204" pitchFamily="34" charset="0"/>
              <a:buChar char="•"/>
            </a:pPr>
            <a:r>
              <a:rPr lang="en-US" sz="1800" dirty="0"/>
              <a:t>The time to reach linear flow is approximately equal for all cases;</a:t>
            </a:r>
          </a:p>
          <a:p>
            <a:pPr marL="83344" indent="-83344">
              <a:buFont typeface="Arial" panose="020B0604020202020204" pitchFamily="34" charset="0"/>
              <a:buChar char="•"/>
            </a:pPr>
            <a:endParaRPr lang="en-US" sz="1800" dirty="0"/>
          </a:p>
          <a:p>
            <a:pPr marL="83344" indent="-83344">
              <a:buFont typeface="Arial" panose="020B0604020202020204" pitchFamily="34" charset="0"/>
              <a:buChar char="•"/>
            </a:pPr>
            <a:r>
              <a:rPr lang="en-US" sz="1800" dirty="0"/>
              <a:t>Nonetheless, the period of the linear flow is dependent on the injection volumes.</a:t>
            </a:r>
          </a:p>
          <a:p>
            <a:pPr marL="83344" indent="-83344">
              <a:buFont typeface="Arial" panose="020B0604020202020204" pitchFamily="34" charset="0"/>
              <a:buChar char="•"/>
            </a:pPr>
            <a:endParaRPr lang="en-US" sz="1800" dirty="0"/>
          </a:p>
          <a:p>
            <a:r>
              <a:rPr lang="en-US" sz="1800" dirty="0"/>
              <a:t>Volumes increases 	linear flow period</a:t>
            </a:r>
          </a:p>
        </p:txBody>
      </p:sp>
      <p:cxnSp>
        <p:nvCxnSpPr>
          <p:cNvPr id="15" name="Straight Arrow Connector 14">
            <a:extLst>
              <a:ext uri="{FF2B5EF4-FFF2-40B4-BE49-F238E27FC236}">
                <a16:creationId xmlns:a16="http://schemas.microsoft.com/office/drawing/2014/main" id="{358F0A42-6E2E-4B2B-9812-AC13C7497870}"/>
              </a:ext>
            </a:extLst>
          </p:cNvPr>
          <p:cNvCxnSpPr>
            <a:cxnSpLocks/>
          </p:cNvCxnSpPr>
          <p:nvPr/>
        </p:nvCxnSpPr>
        <p:spPr>
          <a:xfrm flipV="1">
            <a:off x="6519016" y="5105439"/>
            <a:ext cx="0" cy="4572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FDE127-3C76-4529-B093-84D44367BFD6}"/>
              </a:ext>
            </a:extLst>
          </p:cNvPr>
          <p:cNvCxnSpPr>
            <a:cxnSpLocks/>
          </p:cNvCxnSpPr>
          <p:nvPr/>
        </p:nvCxnSpPr>
        <p:spPr>
          <a:xfrm flipV="1">
            <a:off x="8934789" y="5105439"/>
            <a:ext cx="0" cy="4572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9979809-A963-4604-AC4F-3DBABB2560BC}"/>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Rectangle 12">
            <a:extLst>
              <a:ext uri="{FF2B5EF4-FFF2-40B4-BE49-F238E27FC236}">
                <a16:creationId xmlns:a16="http://schemas.microsoft.com/office/drawing/2014/main" id="{76DD7E02-2524-4D67-A056-8A597D7F563F}"/>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Slide Number Placeholder 6">
            <a:extLst>
              <a:ext uri="{FF2B5EF4-FFF2-40B4-BE49-F238E27FC236}">
                <a16:creationId xmlns:a16="http://schemas.microsoft.com/office/drawing/2014/main" id="{C3A3517D-8252-47B3-8C41-2F7CD353351C}"/>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10</a:t>
            </a:fld>
            <a:endParaRPr lang="en-US" sz="1400" dirty="0">
              <a:solidFill>
                <a:srgbClr val="000000"/>
              </a:solidFill>
            </a:endParaRPr>
          </a:p>
        </p:txBody>
      </p:sp>
      <p:grpSp>
        <p:nvGrpSpPr>
          <p:cNvPr id="18" name="Group 17">
            <a:extLst>
              <a:ext uri="{FF2B5EF4-FFF2-40B4-BE49-F238E27FC236}">
                <a16:creationId xmlns:a16="http://schemas.microsoft.com/office/drawing/2014/main" id="{1EB22404-751F-401D-96DE-2B3838612055}"/>
              </a:ext>
            </a:extLst>
          </p:cNvPr>
          <p:cNvGrpSpPr>
            <a:grpSpLocks noChangeAspect="1"/>
          </p:cNvGrpSpPr>
          <p:nvPr/>
        </p:nvGrpSpPr>
        <p:grpSpPr>
          <a:xfrm>
            <a:off x="141396" y="6146400"/>
            <a:ext cx="763435" cy="609674"/>
            <a:chOff x="-32212" y="427945"/>
            <a:chExt cx="5134907" cy="4100706"/>
          </a:xfrm>
        </p:grpSpPr>
        <p:grpSp>
          <p:nvGrpSpPr>
            <p:cNvPr id="19" name="Group 18">
              <a:extLst>
                <a:ext uri="{FF2B5EF4-FFF2-40B4-BE49-F238E27FC236}">
                  <a16:creationId xmlns:a16="http://schemas.microsoft.com/office/drawing/2014/main" id="{FAF11592-7FB7-4E9F-BDDB-F70BF09ABEC7}"/>
                </a:ext>
              </a:extLst>
            </p:cNvPr>
            <p:cNvGrpSpPr/>
            <p:nvPr/>
          </p:nvGrpSpPr>
          <p:grpSpPr>
            <a:xfrm>
              <a:off x="1124624" y="1927737"/>
              <a:ext cx="3978071" cy="2600914"/>
              <a:chOff x="918033" y="1927737"/>
              <a:chExt cx="3978071" cy="2600914"/>
            </a:xfrm>
          </p:grpSpPr>
          <p:sp>
            <p:nvSpPr>
              <p:cNvPr id="21" name="Isosceles Triangle 20">
                <a:extLst>
                  <a:ext uri="{FF2B5EF4-FFF2-40B4-BE49-F238E27FC236}">
                    <a16:creationId xmlns:a16="http://schemas.microsoft.com/office/drawing/2014/main" id="{5CD0CA7C-23E9-4704-87BF-1E5378F87265}"/>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88FC009-AA36-4F4C-AA30-46DA09356FB3}"/>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Arc 19">
              <a:extLst>
                <a:ext uri="{FF2B5EF4-FFF2-40B4-BE49-F238E27FC236}">
                  <a16:creationId xmlns:a16="http://schemas.microsoft.com/office/drawing/2014/main" id="{4AA19F7B-8DAE-4B05-B6E0-1E85677535F8}"/>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TextBox 22">
            <a:extLst>
              <a:ext uri="{FF2B5EF4-FFF2-40B4-BE49-F238E27FC236}">
                <a16:creationId xmlns:a16="http://schemas.microsoft.com/office/drawing/2014/main" id="{343E2FDD-63D5-4A78-B262-BAC203CD1F07}"/>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4" name="TextBox 23">
            <a:extLst>
              <a:ext uri="{FF2B5EF4-FFF2-40B4-BE49-F238E27FC236}">
                <a16:creationId xmlns:a16="http://schemas.microsoft.com/office/drawing/2014/main" id="{F1633507-0686-49CC-93CF-C79C1744960F}"/>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25" name="Rectangle 24">
            <a:extLst>
              <a:ext uri="{FF2B5EF4-FFF2-40B4-BE49-F238E27FC236}">
                <a16:creationId xmlns:a16="http://schemas.microsoft.com/office/drawing/2014/main" id="{644EFAFD-A260-4F81-94C5-41AB6EA9D2EF}"/>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6" name="Rectangle 25">
            <a:extLst>
              <a:ext uri="{FF2B5EF4-FFF2-40B4-BE49-F238E27FC236}">
                <a16:creationId xmlns:a16="http://schemas.microsoft.com/office/drawing/2014/main" id="{B48F67E8-DABC-462D-9D69-6BC5FD437C57}"/>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7" name="Rectangle 26">
            <a:extLst>
              <a:ext uri="{FF2B5EF4-FFF2-40B4-BE49-F238E27FC236}">
                <a16:creationId xmlns:a16="http://schemas.microsoft.com/office/drawing/2014/main" id="{3D7EFF3F-0678-48DC-9D9B-2F92E35EB7B2}"/>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Injection Volume</a:t>
            </a:r>
          </a:p>
        </p:txBody>
      </p:sp>
      <p:sp>
        <p:nvSpPr>
          <p:cNvPr id="28" name="Text Box 28">
            <a:extLst>
              <a:ext uri="{FF2B5EF4-FFF2-40B4-BE49-F238E27FC236}">
                <a16:creationId xmlns:a16="http://schemas.microsoft.com/office/drawing/2014/main" id="{3D3F4CB5-0117-4559-B670-65990D948AAE}"/>
              </a:ext>
            </a:extLst>
          </p:cNvPr>
          <p:cNvSpPr txBox="1">
            <a:spLocks noChangeArrowheads="1"/>
          </p:cNvSpPr>
          <p:nvPr/>
        </p:nvSpPr>
        <p:spPr bwMode="auto">
          <a:xfrm>
            <a:off x="585421" y="1160133"/>
            <a:ext cx="763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Effect of Injection Volume on Observed Flow Regimes </a:t>
            </a:r>
          </a:p>
        </p:txBody>
      </p:sp>
    </p:spTree>
    <p:extLst>
      <p:ext uri="{BB962C8B-B14F-4D97-AF65-F5344CB8AC3E}">
        <p14:creationId xmlns:p14="http://schemas.microsoft.com/office/powerpoint/2010/main" val="109357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1EEBF3-5C4A-4592-9C9E-70736C604203}"/>
              </a:ext>
            </a:extLst>
          </p:cNvPr>
          <p:cNvSpPr>
            <a:spLocks noGrp="1"/>
          </p:cNvSpPr>
          <p:nvPr>
            <p:ph type="sldNum" sz="quarter" idx="12"/>
          </p:nvPr>
        </p:nvSpPr>
        <p:spPr/>
        <p:txBody>
          <a:bodyPr/>
          <a:lstStyle/>
          <a:p>
            <a:fld id="{95E6D333-C14A-4752-BFDE-85EDF803DA85}" type="slidenum">
              <a:rPr lang="en-US" smtClean="0"/>
              <a:t>11</a:t>
            </a:fld>
            <a:endParaRPr lang="en-US" dirty="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7A1E2FD-17A2-4132-AAE5-E5FDFEA0B1D9}"/>
                  </a:ext>
                </a:extLst>
              </p:cNvPr>
              <p:cNvSpPr/>
              <p:nvPr/>
            </p:nvSpPr>
            <p:spPr>
              <a:xfrm>
                <a:off x="5998881" y="4565582"/>
                <a:ext cx="2502494" cy="1127681"/>
              </a:xfrm>
              <a:prstGeom prst="rect">
                <a:avLst/>
              </a:prstGeom>
            </p:spPr>
            <p:txBody>
              <a:bodyPr wrap="square">
                <a:spAutoFit/>
              </a:bodyPr>
              <a:lstStyle/>
              <a:p>
                <a:pPr indent="137160" algn="just"/>
                <a:r>
                  <a:rPr lang="en-US" sz="1800" dirty="0">
                    <a:ea typeface="Times New Roman" panose="02020603050405020304" pitchFamily="18" charset="0"/>
                  </a:rPr>
                  <a:t>Macroscopic permeability ratio</a:t>
                </a:r>
              </a:p>
              <a:p>
                <a:pPr algn="ctr" hangingPunct="0"/>
                <a:r>
                  <a:rPr lang="en-US" sz="1800" i="1" dirty="0">
                    <a:latin typeface="Calibri" panose="020F0502020204030204" pitchFamily="34" charset="0"/>
                    <a:ea typeface="Times New Roman" panose="02020603050405020304" pitchFamily="18" charset="0"/>
                  </a:rPr>
                  <a:t>κ </a:t>
                </a:r>
                <a14:m>
                  <m:oMath xmlns:m="http://schemas.openxmlformats.org/officeDocument/2006/math">
                    <m:r>
                      <a:rPr lang="en-US" sz="1800" i="1">
                        <a:latin typeface="Cambria Math" panose="02040503050406030204" pitchFamily="18" charset="0"/>
                        <a:ea typeface="Times New Roman" panose="02020603050405020304" pitchFamily="18" charset="0"/>
                        <a:cs typeface="Calibri Light" panose="020F0302020204030204" pitchFamily="34" charset="0"/>
                      </a:rPr>
                      <m:t>=</m:t>
                    </m:r>
                    <m:f>
                      <m:fPr>
                        <m:ctrlPr>
                          <a:rPr lang="en-US" sz="1800" i="1">
                            <a:latin typeface="Cambria Math" panose="02040503050406030204" pitchFamily="18" charset="0"/>
                            <a:cs typeface="Calibri Light" panose="020F0302020204030204" pitchFamily="34" charset="0"/>
                          </a:rPr>
                        </m:ctrlPr>
                      </m:fPr>
                      <m:num>
                        <m:sSub>
                          <m:sSubPr>
                            <m:ctrlPr>
                              <a:rPr lang="en-US" sz="1800" i="1">
                                <a:latin typeface="Cambria Math" panose="02040503050406030204" pitchFamily="18" charset="0"/>
                                <a:cs typeface="Calibri Light" panose="020F0302020204030204" pitchFamily="34" charset="0"/>
                              </a:rPr>
                            </m:ctrlPr>
                          </m:sSubPr>
                          <m:e>
                            <m:r>
                              <a:rPr lang="en-US" sz="1800" i="1">
                                <a:latin typeface="Cambria Math" panose="02040503050406030204" pitchFamily="18" charset="0"/>
                                <a:ea typeface="Times New Roman" panose="02020603050405020304" pitchFamily="18" charset="0"/>
                                <a:cs typeface="Calibri Light" panose="020F0302020204030204" pitchFamily="34" charset="0"/>
                              </a:rPr>
                              <m:t>𝑘</m:t>
                            </m:r>
                          </m:e>
                          <m:sub>
                            <m:r>
                              <a:rPr lang="en-US" sz="1800" i="1">
                                <a:latin typeface="Cambria Math" panose="02040503050406030204" pitchFamily="18" charset="0"/>
                                <a:ea typeface="Times New Roman" panose="02020603050405020304" pitchFamily="18" charset="0"/>
                                <a:cs typeface="Calibri Light" panose="020F0302020204030204" pitchFamily="34" charset="0"/>
                              </a:rPr>
                              <m:t>h𝑓</m:t>
                            </m:r>
                          </m:sub>
                        </m:sSub>
                      </m:num>
                      <m:den>
                        <m:sSub>
                          <m:sSubPr>
                            <m:ctrlPr>
                              <a:rPr lang="en-US" sz="1800" i="1">
                                <a:latin typeface="Cambria Math" panose="02040503050406030204" pitchFamily="18" charset="0"/>
                                <a:cs typeface="Calibri Light" panose="020F0302020204030204" pitchFamily="34" charset="0"/>
                              </a:rPr>
                            </m:ctrlPr>
                          </m:sSubPr>
                          <m:e>
                            <m:r>
                              <a:rPr lang="en-US" sz="1800" i="1">
                                <a:latin typeface="Cambria Math" panose="02040503050406030204" pitchFamily="18" charset="0"/>
                                <a:ea typeface="Times New Roman" panose="02020603050405020304" pitchFamily="18" charset="0"/>
                                <a:cs typeface="Calibri Light" panose="020F0302020204030204" pitchFamily="34" charset="0"/>
                              </a:rPr>
                              <m:t>𝑘</m:t>
                            </m:r>
                          </m:e>
                          <m:sub>
                            <m:r>
                              <a:rPr lang="en-US" sz="1800" i="1">
                                <a:latin typeface="Cambria Math" panose="02040503050406030204" pitchFamily="18" charset="0"/>
                                <a:ea typeface="Times New Roman" panose="02020603050405020304" pitchFamily="18" charset="0"/>
                                <a:cs typeface="Calibri Light" panose="020F0302020204030204" pitchFamily="34" charset="0"/>
                              </a:rPr>
                              <m:t>h𝑓</m:t>
                            </m:r>
                          </m:sub>
                        </m:sSub>
                        <m:r>
                          <a:rPr lang="en-US" sz="1800" i="1">
                            <a:latin typeface="Cambria Math" panose="02040503050406030204" pitchFamily="18" charset="0"/>
                            <a:ea typeface="Times New Roman" panose="02020603050405020304" pitchFamily="18" charset="0"/>
                            <a:cs typeface="Calibri Light" panose="020F0302020204030204" pitchFamily="34" charset="0"/>
                          </a:rPr>
                          <m:t>+</m:t>
                        </m:r>
                        <m:sSub>
                          <m:sSubPr>
                            <m:ctrlPr>
                              <a:rPr lang="en-US" sz="1800" i="1">
                                <a:latin typeface="Cambria Math" panose="02040503050406030204" pitchFamily="18" charset="0"/>
                                <a:cs typeface="Calibri Light" panose="020F0302020204030204" pitchFamily="34" charset="0"/>
                              </a:rPr>
                            </m:ctrlPr>
                          </m:sSubPr>
                          <m:e>
                            <m:r>
                              <a:rPr lang="en-US" sz="1800" i="1">
                                <a:latin typeface="Cambria Math" panose="02040503050406030204" pitchFamily="18" charset="0"/>
                                <a:ea typeface="Times New Roman" panose="02020603050405020304" pitchFamily="18" charset="0"/>
                                <a:cs typeface="Calibri Light" panose="020F0302020204030204" pitchFamily="34" charset="0"/>
                              </a:rPr>
                              <m:t>𝑘</m:t>
                            </m:r>
                          </m:e>
                          <m:sub>
                            <m:r>
                              <a:rPr lang="en-US" sz="1800" i="1">
                                <a:latin typeface="Cambria Math" panose="02040503050406030204" pitchFamily="18" charset="0"/>
                                <a:ea typeface="Times New Roman" panose="02020603050405020304" pitchFamily="18" charset="0"/>
                                <a:cs typeface="Calibri Light" panose="020F0302020204030204" pitchFamily="34" charset="0"/>
                              </a:rPr>
                              <m:t>𝑚</m:t>
                            </m:r>
                          </m:sub>
                        </m:sSub>
                      </m:den>
                    </m:f>
                  </m:oMath>
                </a14:m>
                <a:endParaRPr lang="en-US" sz="900" dirty="0">
                  <a:latin typeface="Times New Roman" panose="02020603050405020304" pitchFamily="18" charset="0"/>
                  <a:ea typeface="Times New Roman" panose="02020603050405020304" pitchFamily="18" charset="0"/>
                </a:endParaRPr>
              </a:p>
            </p:txBody>
          </p:sp>
        </mc:Choice>
        <mc:Fallback xmlns="">
          <p:sp>
            <p:nvSpPr>
              <p:cNvPr id="31" name="Rectangle 30">
                <a:extLst>
                  <a:ext uri="{FF2B5EF4-FFF2-40B4-BE49-F238E27FC236}">
                    <a16:creationId xmlns:a16="http://schemas.microsoft.com/office/drawing/2014/main" id="{77A1E2FD-17A2-4132-AAE5-E5FDFEA0B1D9}"/>
                  </a:ext>
                </a:extLst>
              </p:cNvPr>
              <p:cNvSpPr>
                <a:spLocks noRot="1" noChangeAspect="1" noMove="1" noResize="1" noEditPoints="1" noAdjustHandles="1" noChangeArrowheads="1" noChangeShapeType="1" noTextEdit="1"/>
              </p:cNvSpPr>
              <p:nvPr/>
            </p:nvSpPr>
            <p:spPr>
              <a:xfrm>
                <a:off x="5998881" y="4565582"/>
                <a:ext cx="2502494" cy="1127681"/>
              </a:xfrm>
              <a:prstGeom prst="rect">
                <a:avLst/>
              </a:prstGeom>
              <a:blipFill>
                <a:blip r:embed="rId3"/>
                <a:stretch>
                  <a:fillRect l="-1946" t="-3243" b="-1081"/>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8EF70321-5CF2-45DF-8889-C1C691B4961F}"/>
              </a:ext>
            </a:extLst>
          </p:cNvPr>
          <p:cNvSpPr/>
          <p:nvPr/>
        </p:nvSpPr>
        <p:spPr>
          <a:xfrm>
            <a:off x="243348" y="2347132"/>
            <a:ext cx="9048135" cy="341632"/>
          </a:xfrm>
          <a:prstGeom prst="rect">
            <a:avLst/>
          </a:prstGeom>
        </p:spPr>
        <p:txBody>
          <a:bodyPr wrap="square">
            <a:spAutoFit/>
          </a:bodyPr>
          <a:lstStyle/>
          <a:p>
            <a:pPr marL="171450" indent="-171450">
              <a:lnSpc>
                <a:spcPct val="90000"/>
              </a:lnSpc>
              <a:spcBef>
                <a:spcPts val="750"/>
              </a:spcBef>
              <a:buFont typeface="Arial" panose="020B0604020202020204" pitchFamily="34" charset="0"/>
              <a:buChar char="•"/>
            </a:pPr>
            <a:r>
              <a:rPr lang="en-US" sz="1800" b="1" u="sng" dirty="0"/>
              <a:t>Early time period: </a:t>
            </a:r>
            <a:r>
              <a:rPr lang="en-US" sz="1800" dirty="0"/>
              <a:t>Identical for all cases </a:t>
            </a:r>
            <a:r>
              <a:rPr lang="en-US" sz="1800" dirty="0">
                <a:sym typeface="Wingdings" panose="05000000000000000000" pitchFamily="2" charset="2"/>
              </a:rPr>
              <a:t> </a:t>
            </a:r>
            <a:r>
              <a:rPr lang="en-US" sz="1800" dirty="0"/>
              <a:t>created fracture geometry is equal. </a:t>
            </a:r>
          </a:p>
        </p:txBody>
      </p:sp>
      <p:pic>
        <p:nvPicPr>
          <p:cNvPr id="36" name="Picture 35">
            <a:extLst>
              <a:ext uri="{FF2B5EF4-FFF2-40B4-BE49-F238E27FC236}">
                <a16:creationId xmlns:a16="http://schemas.microsoft.com/office/drawing/2014/main" id="{1CF0C81D-D88D-4735-A49A-B7F82459973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6407" y="3801666"/>
            <a:ext cx="3181493" cy="2309924"/>
          </a:xfrm>
          <a:prstGeom prst="rect">
            <a:avLst/>
          </a:prstGeom>
          <a:noFill/>
          <a:ln>
            <a:noFill/>
          </a:ln>
        </p:spPr>
      </p:pic>
      <p:grpSp>
        <p:nvGrpSpPr>
          <p:cNvPr id="37" name="Group 36">
            <a:extLst>
              <a:ext uri="{FF2B5EF4-FFF2-40B4-BE49-F238E27FC236}">
                <a16:creationId xmlns:a16="http://schemas.microsoft.com/office/drawing/2014/main" id="{8DA5419A-CEBA-43EF-B385-148F6A52454F}"/>
              </a:ext>
            </a:extLst>
          </p:cNvPr>
          <p:cNvGrpSpPr>
            <a:grpSpLocks/>
          </p:cNvGrpSpPr>
          <p:nvPr/>
        </p:nvGrpSpPr>
        <p:grpSpPr bwMode="auto">
          <a:xfrm>
            <a:off x="4305995" y="3910780"/>
            <a:ext cx="1475472" cy="507320"/>
            <a:chOff x="0" y="0"/>
            <a:chExt cx="1854568" cy="638166"/>
          </a:xfrm>
        </p:grpSpPr>
        <p:pic>
          <p:nvPicPr>
            <p:cNvPr id="38" name="Picture 37">
              <a:extLst>
                <a:ext uri="{FF2B5EF4-FFF2-40B4-BE49-F238E27FC236}">
                  <a16:creationId xmlns:a16="http://schemas.microsoft.com/office/drawing/2014/main" id="{64E3F776-6EC8-4984-8D78-483BEB1012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55675" cy="635635"/>
            </a:xfrm>
            <a:prstGeom prst="rect">
              <a:avLst/>
            </a:prstGeom>
            <a:noFill/>
            <a:ln w="3175">
              <a:solidFill>
                <a:srgbClr val="000000"/>
              </a:solidFill>
              <a:miter lim="800000"/>
              <a:headEnd/>
              <a:tailEnd/>
            </a:ln>
            <a:effectLst>
              <a:outerShdw blurRad="76200" dist="38100" dir="7800003"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cxnSp>
          <p:nvCxnSpPr>
            <p:cNvPr id="39" name="Straight Connector 38">
              <a:extLst>
                <a:ext uri="{FF2B5EF4-FFF2-40B4-BE49-F238E27FC236}">
                  <a16:creationId xmlns:a16="http://schemas.microsoft.com/office/drawing/2014/main" id="{B5823AE0-DC35-4321-9A13-28285D83ACE8}"/>
                </a:ext>
              </a:extLst>
            </p:cNvPr>
            <p:cNvCxnSpPr>
              <a:cxnSpLocks noChangeShapeType="1"/>
              <a:stCxn id="41" idx="0"/>
            </p:cNvCxnSpPr>
            <p:nvPr/>
          </p:nvCxnSpPr>
          <p:spPr bwMode="auto">
            <a:xfrm flipH="1" flipV="1">
              <a:off x="869801" y="736"/>
              <a:ext cx="714578" cy="58563"/>
            </a:xfrm>
            <a:prstGeom prst="line">
              <a:avLst/>
            </a:prstGeom>
            <a:noFill/>
            <a:ln w="3175" algn="ctr">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Connector 39">
              <a:extLst>
                <a:ext uri="{FF2B5EF4-FFF2-40B4-BE49-F238E27FC236}">
                  <a16:creationId xmlns:a16="http://schemas.microsoft.com/office/drawing/2014/main" id="{09654748-AA9C-4C8C-88F9-9DD83626C521}"/>
                </a:ext>
              </a:extLst>
            </p:cNvPr>
            <p:cNvCxnSpPr>
              <a:cxnSpLocks noChangeShapeType="1"/>
            </p:cNvCxnSpPr>
            <p:nvPr/>
          </p:nvCxnSpPr>
          <p:spPr bwMode="auto">
            <a:xfrm flipH="1">
              <a:off x="855852" y="346725"/>
              <a:ext cx="758396" cy="291441"/>
            </a:xfrm>
            <a:prstGeom prst="line">
              <a:avLst/>
            </a:prstGeom>
            <a:noFill/>
            <a:ln w="3175" algn="ctr">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1" name="Rectangle: Rounded Corners 40">
              <a:extLst>
                <a:ext uri="{FF2B5EF4-FFF2-40B4-BE49-F238E27FC236}">
                  <a16:creationId xmlns:a16="http://schemas.microsoft.com/office/drawing/2014/main" id="{F8CE1528-A4B7-4DAC-A39D-C52E2EEA0A5C}"/>
                </a:ext>
              </a:extLst>
            </p:cNvPr>
            <p:cNvSpPr>
              <a:spLocks noChangeArrowheads="1"/>
            </p:cNvSpPr>
            <p:nvPr/>
          </p:nvSpPr>
          <p:spPr bwMode="auto">
            <a:xfrm>
              <a:off x="1314818" y="59357"/>
              <a:ext cx="539750" cy="288925"/>
            </a:xfrm>
            <a:prstGeom prst="roundRect">
              <a:avLst>
                <a:gd name="adj" fmla="val 50000"/>
              </a:avLst>
            </a:prstGeom>
            <a:noFill/>
            <a:ln w="3175" algn="ctr">
              <a:solidFill>
                <a:srgbClr val="00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800" dirty="0"/>
            </a:p>
          </p:txBody>
        </p:sp>
      </p:grpSp>
      <p:cxnSp>
        <p:nvCxnSpPr>
          <p:cNvPr id="42" name="Straight Arrow Connector 41">
            <a:extLst>
              <a:ext uri="{FF2B5EF4-FFF2-40B4-BE49-F238E27FC236}">
                <a16:creationId xmlns:a16="http://schemas.microsoft.com/office/drawing/2014/main" id="{1F563505-8B69-4CBF-B1B0-A13809830EE8}"/>
              </a:ext>
            </a:extLst>
          </p:cNvPr>
          <p:cNvCxnSpPr>
            <a:cxnSpLocks/>
          </p:cNvCxnSpPr>
          <p:nvPr/>
        </p:nvCxnSpPr>
        <p:spPr>
          <a:xfrm>
            <a:off x="4647286" y="5220152"/>
            <a:ext cx="181907" cy="328444"/>
          </a:xfrm>
          <a:prstGeom prst="straightConnector1">
            <a:avLst/>
          </a:prstGeom>
          <a:noFill/>
          <a:ln w="6350" cap="flat" cmpd="sng" algn="ctr">
            <a:solidFill>
              <a:sysClr val="windowText" lastClr="000000"/>
            </a:solidFill>
            <a:prstDash val="solid"/>
            <a:bevel/>
            <a:tailEnd type="triangle" w="sm" len="lg"/>
          </a:ln>
          <a:effectLst>
            <a:outerShdw blurRad="40000" dist="20000" dir="5400000" rotWithShape="0">
              <a:srgbClr val="000000">
                <a:alpha val="38000"/>
              </a:srgbClr>
            </a:outerShdw>
          </a:effectLst>
        </p:spPr>
      </p:cxnSp>
      <p:sp>
        <p:nvSpPr>
          <p:cNvPr id="43" name="Text Box 2">
            <a:extLst>
              <a:ext uri="{FF2B5EF4-FFF2-40B4-BE49-F238E27FC236}">
                <a16:creationId xmlns:a16="http://schemas.microsoft.com/office/drawing/2014/main" id="{90DA2003-C1FB-4428-B726-ED9A71741CBD}"/>
              </a:ext>
            </a:extLst>
          </p:cNvPr>
          <p:cNvSpPr txBox="1">
            <a:spLocks noChangeArrowheads="1"/>
          </p:cNvSpPr>
          <p:nvPr/>
        </p:nvSpPr>
        <p:spPr bwMode="auto">
          <a:xfrm>
            <a:off x="4823498" y="5391601"/>
            <a:ext cx="656888" cy="242543"/>
          </a:xfrm>
          <a:prstGeom prst="rect">
            <a:avLst/>
          </a:prstGeom>
          <a:noFill/>
          <a:ln w="9525">
            <a:noFill/>
            <a:miter lim="800000"/>
            <a:headEnd/>
            <a:tailEnd/>
          </a:ln>
        </p:spPr>
        <p:txBody>
          <a:bodyPr rot="0" vert="horz" wrap="square" lIns="68580" tIns="34290" rIns="68580" bIns="34290" anchor="t" anchorCtr="0">
            <a:noAutofit/>
          </a:bodyPr>
          <a:lstStyle/>
          <a:p>
            <a:pPr>
              <a:spcBef>
                <a:spcPts val="0"/>
              </a:spcBef>
              <a:spcAft>
                <a:spcPts val="0"/>
              </a:spcAft>
            </a:pPr>
            <a:r>
              <a:rPr lang="en-US" sz="900" dirty="0">
                <a:latin typeface="Calibri" panose="020F0502020204030204" pitchFamily="34" charset="0"/>
                <a:ea typeface="Times New Roman" panose="02020603050405020304" pitchFamily="18" charset="0"/>
              </a:rPr>
              <a:t>Increase </a:t>
            </a:r>
            <a:r>
              <a:rPr lang="en-US" sz="825" dirty="0">
                <a:latin typeface="Calibri" panose="020F0502020204030204" pitchFamily="34" charset="0"/>
                <a:ea typeface="Times New Roman" panose="02020603050405020304" pitchFamily="18" charset="0"/>
              </a:rPr>
              <a:t>κ</a:t>
            </a:r>
            <a:endParaRPr lang="en-US" sz="1800" dirty="0">
              <a:latin typeface="Times New Roman" panose="02020603050405020304" pitchFamily="18" charset="0"/>
              <a:ea typeface="Times New Roman" panose="02020603050405020304" pitchFamily="18" charset="0"/>
            </a:endParaRPr>
          </a:p>
        </p:txBody>
      </p:sp>
      <p:cxnSp>
        <p:nvCxnSpPr>
          <p:cNvPr id="44" name="Straight Connector 43">
            <a:extLst>
              <a:ext uri="{FF2B5EF4-FFF2-40B4-BE49-F238E27FC236}">
                <a16:creationId xmlns:a16="http://schemas.microsoft.com/office/drawing/2014/main" id="{B23B71D8-C40B-4688-BBED-8598DC6F8AC1}"/>
              </a:ext>
            </a:extLst>
          </p:cNvPr>
          <p:cNvCxnSpPr>
            <a:cxnSpLocks/>
          </p:cNvCxnSpPr>
          <p:nvPr/>
        </p:nvCxnSpPr>
        <p:spPr>
          <a:xfrm>
            <a:off x="3470472" y="5082991"/>
            <a:ext cx="1" cy="287901"/>
          </a:xfrm>
          <a:prstGeom prst="line">
            <a:avLst/>
          </a:prstGeom>
          <a:noFill/>
          <a:ln w="19050" cap="flat" cmpd="sng" algn="ctr">
            <a:solidFill>
              <a:srgbClr val="27F92C"/>
            </a:solidFill>
            <a:prstDash val="solid"/>
          </a:ln>
          <a:effectLst>
            <a:outerShdw blurRad="40000" dist="20000" dir="5400000" rotWithShape="0">
              <a:srgbClr val="000000">
                <a:alpha val="38000"/>
              </a:srgbClr>
            </a:outerShdw>
          </a:effectLst>
        </p:spPr>
      </p:cxnSp>
      <p:cxnSp>
        <p:nvCxnSpPr>
          <p:cNvPr id="45" name="Straight Connector 44">
            <a:extLst>
              <a:ext uri="{FF2B5EF4-FFF2-40B4-BE49-F238E27FC236}">
                <a16:creationId xmlns:a16="http://schemas.microsoft.com/office/drawing/2014/main" id="{9AB54411-F3BC-4DAF-B23C-438D40120FBE}"/>
              </a:ext>
            </a:extLst>
          </p:cNvPr>
          <p:cNvCxnSpPr>
            <a:cxnSpLocks/>
          </p:cNvCxnSpPr>
          <p:nvPr/>
        </p:nvCxnSpPr>
        <p:spPr>
          <a:xfrm>
            <a:off x="4337247" y="5104423"/>
            <a:ext cx="1" cy="242443"/>
          </a:xfrm>
          <a:prstGeom prst="line">
            <a:avLst/>
          </a:prstGeom>
          <a:noFill/>
          <a:ln w="19050" cap="flat" cmpd="sng" algn="ctr">
            <a:solidFill>
              <a:srgbClr val="27F92C"/>
            </a:solidFill>
            <a:prstDash val="solid"/>
          </a:ln>
          <a:effectLst>
            <a:outerShdw blurRad="40000" dist="20000" dir="5400000" rotWithShape="0">
              <a:srgbClr val="000000">
                <a:alpha val="38000"/>
              </a:srgbClr>
            </a:outerShdw>
          </a:effectLst>
        </p:spPr>
      </p:cxnSp>
      <p:cxnSp>
        <p:nvCxnSpPr>
          <p:cNvPr id="46" name="Straight Connector 45">
            <a:extLst>
              <a:ext uri="{FF2B5EF4-FFF2-40B4-BE49-F238E27FC236}">
                <a16:creationId xmlns:a16="http://schemas.microsoft.com/office/drawing/2014/main" id="{69DC1D2C-168E-41AD-AB24-5A45DE16F5A7}"/>
              </a:ext>
            </a:extLst>
          </p:cNvPr>
          <p:cNvCxnSpPr>
            <a:cxnSpLocks/>
          </p:cNvCxnSpPr>
          <p:nvPr/>
        </p:nvCxnSpPr>
        <p:spPr>
          <a:xfrm>
            <a:off x="4915938" y="5131640"/>
            <a:ext cx="1" cy="247494"/>
          </a:xfrm>
          <a:prstGeom prst="line">
            <a:avLst/>
          </a:prstGeom>
          <a:noFill/>
          <a:ln w="19050" cap="flat" cmpd="sng" algn="ctr">
            <a:solidFill>
              <a:srgbClr val="27F92C"/>
            </a:solidFill>
            <a:prstDash val="solid"/>
          </a:ln>
          <a:effectLst>
            <a:outerShdw blurRad="40000" dist="20000" dir="5400000" rotWithShape="0">
              <a:srgbClr val="000000">
                <a:alpha val="38000"/>
              </a:srgbClr>
            </a:outerShdw>
          </a:effectLst>
        </p:spPr>
      </p:cxnSp>
      <p:sp>
        <p:nvSpPr>
          <p:cNvPr id="47" name="Text Box 2">
            <a:extLst>
              <a:ext uri="{FF2B5EF4-FFF2-40B4-BE49-F238E27FC236}">
                <a16:creationId xmlns:a16="http://schemas.microsoft.com/office/drawing/2014/main" id="{B0451142-D742-4317-A896-66A4F429296A}"/>
              </a:ext>
            </a:extLst>
          </p:cNvPr>
          <p:cNvSpPr txBox="1">
            <a:spLocks noChangeArrowheads="1"/>
          </p:cNvSpPr>
          <p:nvPr/>
        </p:nvSpPr>
        <p:spPr bwMode="auto">
          <a:xfrm>
            <a:off x="3394748" y="5687829"/>
            <a:ext cx="853955" cy="242543"/>
          </a:xfrm>
          <a:prstGeom prst="rect">
            <a:avLst/>
          </a:prstGeom>
          <a:noFill/>
          <a:ln w="9525">
            <a:noFill/>
            <a:miter lim="800000"/>
            <a:headEnd/>
            <a:tailEnd/>
          </a:ln>
        </p:spPr>
        <p:txBody>
          <a:bodyPr rot="0" vert="horz" wrap="square" lIns="68580" tIns="34290" rIns="68580" bIns="34290" anchor="t" anchorCtr="0">
            <a:noAutofit/>
          </a:bodyPr>
          <a:lstStyle/>
          <a:p>
            <a:pPr algn="ctr">
              <a:spcBef>
                <a:spcPts val="0"/>
              </a:spcBef>
              <a:spcAft>
                <a:spcPts val="0"/>
              </a:spcAft>
            </a:pPr>
            <a:r>
              <a:rPr lang="en-US" sz="600" b="1" dirty="0">
                <a:latin typeface="Calibri" panose="020F0502020204030204" pitchFamily="34" charset="0"/>
                <a:ea typeface="Times New Roman" panose="02020603050405020304" pitchFamily="18" charset="0"/>
              </a:rPr>
              <a:t>Early time</a:t>
            </a:r>
            <a:endParaRPr lang="en-US" sz="900" dirty="0">
              <a:latin typeface="Times New Roman" panose="02020603050405020304" pitchFamily="18" charset="0"/>
              <a:ea typeface="Times New Roman" panose="02020603050405020304" pitchFamily="18" charset="0"/>
            </a:endParaRPr>
          </a:p>
        </p:txBody>
      </p:sp>
      <p:sp>
        <p:nvSpPr>
          <p:cNvPr id="48" name="Text Box 2">
            <a:extLst>
              <a:ext uri="{FF2B5EF4-FFF2-40B4-BE49-F238E27FC236}">
                <a16:creationId xmlns:a16="http://schemas.microsoft.com/office/drawing/2014/main" id="{2B866213-715D-4B2E-83E9-0E8D98B5ADA7}"/>
              </a:ext>
            </a:extLst>
          </p:cNvPr>
          <p:cNvSpPr txBox="1">
            <a:spLocks noChangeArrowheads="1"/>
          </p:cNvSpPr>
          <p:nvPr/>
        </p:nvSpPr>
        <p:spPr bwMode="auto">
          <a:xfrm>
            <a:off x="4156748" y="5687829"/>
            <a:ext cx="853955" cy="242543"/>
          </a:xfrm>
          <a:prstGeom prst="rect">
            <a:avLst/>
          </a:prstGeom>
          <a:noFill/>
          <a:ln w="9525">
            <a:noFill/>
            <a:miter lim="800000"/>
            <a:headEnd/>
            <a:tailEnd/>
          </a:ln>
        </p:spPr>
        <p:txBody>
          <a:bodyPr rot="0" vert="horz" wrap="square" lIns="68580" tIns="34290" rIns="68580" bIns="34290" anchor="t" anchorCtr="0">
            <a:noAutofit/>
          </a:bodyPr>
          <a:lstStyle/>
          <a:p>
            <a:pPr algn="ctr">
              <a:spcBef>
                <a:spcPts val="0"/>
              </a:spcBef>
              <a:spcAft>
                <a:spcPts val="0"/>
              </a:spcAft>
            </a:pPr>
            <a:r>
              <a:rPr lang="en-US" sz="600" b="1" dirty="0">
                <a:latin typeface="Calibri" panose="020F0502020204030204" pitchFamily="34" charset="0"/>
                <a:ea typeface="Times New Roman" panose="02020603050405020304" pitchFamily="18" charset="0"/>
              </a:rPr>
              <a:t>Transition region</a:t>
            </a:r>
            <a:endParaRPr lang="en-US" sz="900" dirty="0">
              <a:latin typeface="Times New Roman" panose="02020603050405020304" pitchFamily="18" charset="0"/>
              <a:ea typeface="Times New Roman" panose="02020603050405020304" pitchFamily="18" charset="0"/>
            </a:endParaRPr>
          </a:p>
        </p:txBody>
      </p:sp>
      <p:sp>
        <p:nvSpPr>
          <p:cNvPr id="49" name="Text Box 2">
            <a:extLst>
              <a:ext uri="{FF2B5EF4-FFF2-40B4-BE49-F238E27FC236}">
                <a16:creationId xmlns:a16="http://schemas.microsoft.com/office/drawing/2014/main" id="{ED91BE0B-29C3-4CB5-963E-121266530651}"/>
              </a:ext>
            </a:extLst>
          </p:cNvPr>
          <p:cNvSpPr txBox="1">
            <a:spLocks noChangeArrowheads="1"/>
          </p:cNvSpPr>
          <p:nvPr/>
        </p:nvSpPr>
        <p:spPr bwMode="auto">
          <a:xfrm>
            <a:off x="4969707" y="5683066"/>
            <a:ext cx="853955" cy="242543"/>
          </a:xfrm>
          <a:prstGeom prst="rect">
            <a:avLst/>
          </a:prstGeom>
          <a:noFill/>
          <a:ln w="9525">
            <a:noFill/>
            <a:miter lim="800000"/>
            <a:headEnd/>
            <a:tailEnd/>
          </a:ln>
        </p:spPr>
        <p:txBody>
          <a:bodyPr rot="0" vert="horz" wrap="square" lIns="68580" tIns="34290" rIns="68580" bIns="34290" anchor="t" anchorCtr="0">
            <a:noAutofit/>
          </a:bodyPr>
          <a:lstStyle/>
          <a:p>
            <a:pPr>
              <a:spcBef>
                <a:spcPts val="0"/>
              </a:spcBef>
              <a:spcAft>
                <a:spcPts val="0"/>
              </a:spcAft>
            </a:pPr>
            <a:r>
              <a:rPr lang="en-US" sz="600" b="1" dirty="0">
                <a:latin typeface="Calibri" panose="020F0502020204030204" pitchFamily="34" charset="0"/>
                <a:ea typeface="Times New Roman" panose="02020603050405020304" pitchFamily="18" charset="0"/>
              </a:rPr>
              <a:t>Late time </a:t>
            </a:r>
            <a:endParaRPr lang="en-US" sz="900" dirty="0">
              <a:latin typeface="Times New Roman" panose="02020603050405020304" pitchFamily="18" charset="0"/>
              <a:ea typeface="Times New Roman" panose="02020603050405020304" pitchFamily="18" charset="0"/>
            </a:endParaRPr>
          </a:p>
        </p:txBody>
      </p:sp>
      <p:sp>
        <p:nvSpPr>
          <p:cNvPr id="52" name="Rectangle 51">
            <a:extLst>
              <a:ext uri="{FF2B5EF4-FFF2-40B4-BE49-F238E27FC236}">
                <a16:creationId xmlns:a16="http://schemas.microsoft.com/office/drawing/2014/main" id="{C7D9D638-FFB0-4939-9196-77A811AE6CE3}"/>
              </a:ext>
            </a:extLst>
          </p:cNvPr>
          <p:cNvSpPr/>
          <p:nvPr/>
        </p:nvSpPr>
        <p:spPr>
          <a:xfrm>
            <a:off x="243347" y="2726797"/>
            <a:ext cx="9048135" cy="341632"/>
          </a:xfrm>
          <a:prstGeom prst="rect">
            <a:avLst/>
          </a:prstGeom>
        </p:spPr>
        <p:txBody>
          <a:bodyPr wrap="square">
            <a:spAutoFit/>
          </a:bodyPr>
          <a:lstStyle/>
          <a:p>
            <a:pPr marL="171450" indent="-171450">
              <a:lnSpc>
                <a:spcPct val="90000"/>
              </a:lnSpc>
              <a:spcBef>
                <a:spcPts val="750"/>
              </a:spcBef>
              <a:buFont typeface="Arial" panose="020B0604020202020204" pitchFamily="34" charset="0"/>
              <a:buChar char="•"/>
            </a:pPr>
            <a:r>
              <a:rPr lang="en-US" sz="1800" b="1" u="sng" dirty="0"/>
              <a:t>Transition period:</a:t>
            </a:r>
            <a:r>
              <a:rPr lang="en-US" sz="1800" dirty="0"/>
              <a:t> Fluid transfer between matrix and fractures is dominant.</a:t>
            </a:r>
          </a:p>
        </p:txBody>
      </p:sp>
      <p:sp>
        <p:nvSpPr>
          <p:cNvPr id="23" name="Rectangle 22">
            <a:extLst>
              <a:ext uri="{FF2B5EF4-FFF2-40B4-BE49-F238E27FC236}">
                <a16:creationId xmlns:a16="http://schemas.microsoft.com/office/drawing/2014/main" id="{DFE7FB09-FFB8-4CE0-AEAB-D4E8DA90D442}"/>
              </a:ext>
            </a:extLst>
          </p:cNvPr>
          <p:cNvSpPr/>
          <p:nvPr/>
        </p:nvSpPr>
        <p:spPr>
          <a:xfrm>
            <a:off x="243348" y="3106462"/>
            <a:ext cx="8833867" cy="590931"/>
          </a:xfrm>
          <a:prstGeom prst="rect">
            <a:avLst/>
          </a:prstGeom>
        </p:spPr>
        <p:txBody>
          <a:bodyPr wrap="square">
            <a:spAutoFit/>
          </a:bodyPr>
          <a:lstStyle/>
          <a:p>
            <a:pPr marL="171450" indent="-171450">
              <a:lnSpc>
                <a:spcPct val="90000"/>
              </a:lnSpc>
              <a:spcBef>
                <a:spcPts val="750"/>
              </a:spcBef>
              <a:buFont typeface="Arial" panose="020B0604020202020204" pitchFamily="34" charset="0"/>
              <a:buChar char="•"/>
            </a:pPr>
            <a:r>
              <a:rPr lang="en-US" sz="1800" b="1" u="sng" dirty="0"/>
              <a:t>Late time period:</a:t>
            </a:r>
            <a:r>
              <a:rPr lang="en-US" sz="1800" dirty="0"/>
              <a:t> For higher permeability formations, fracture closure can happen too quickly, and pseudoradial flow develop quickly after closure.</a:t>
            </a:r>
          </a:p>
        </p:txBody>
      </p:sp>
      <p:sp>
        <p:nvSpPr>
          <p:cNvPr id="24" name="Rectangle 23">
            <a:extLst>
              <a:ext uri="{FF2B5EF4-FFF2-40B4-BE49-F238E27FC236}">
                <a16:creationId xmlns:a16="http://schemas.microsoft.com/office/drawing/2014/main" id="{584AAEE2-2398-4037-8B37-7577028C338D}"/>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5" name="Rectangle 24">
            <a:extLst>
              <a:ext uri="{FF2B5EF4-FFF2-40B4-BE49-F238E27FC236}">
                <a16:creationId xmlns:a16="http://schemas.microsoft.com/office/drawing/2014/main" id="{575EF04F-4115-490F-B38E-2102ACA01316}"/>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6" name="Slide Number Placeholder 6">
            <a:extLst>
              <a:ext uri="{FF2B5EF4-FFF2-40B4-BE49-F238E27FC236}">
                <a16:creationId xmlns:a16="http://schemas.microsoft.com/office/drawing/2014/main" id="{38761D19-7283-44D1-86EE-21C1EBC028EB}"/>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11</a:t>
            </a:fld>
            <a:endParaRPr lang="en-US" sz="1400" dirty="0">
              <a:solidFill>
                <a:srgbClr val="000000"/>
              </a:solidFill>
            </a:endParaRPr>
          </a:p>
        </p:txBody>
      </p:sp>
      <p:grpSp>
        <p:nvGrpSpPr>
          <p:cNvPr id="27" name="Group 26">
            <a:extLst>
              <a:ext uri="{FF2B5EF4-FFF2-40B4-BE49-F238E27FC236}">
                <a16:creationId xmlns:a16="http://schemas.microsoft.com/office/drawing/2014/main" id="{54435A13-F44D-4F59-BBFD-C23479F2A429}"/>
              </a:ext>
            </a:extLst>
          </p:cNvPr>
          <p:cNvGrpSpPr>
            <a:grpSpLocks noChangeAspect="1"/>
          </p:cNvGrpSpPr>
          <p:nvPr/>
        </p:nvGrpSpPr>
        <p:grpSpPr>
          <a:xfrm>
            <a:off x="141396" y="6146400"/>
            <a:ext cx="763435" cy="609674"/>
            <a:chOff x="-32212" y="427945"/>
            <a:chExt cx="5134907" cy="4100706"/>
          </a:xfrm>
        </p:grpSpPr>
        <p:grpSp>
          <p:nvGrpSpPr>
            <p:cNvPr id="28" name="Group 27">
              <a:extLst>
                <a:ext uri="{FF2B5EF4-FFF2-40B4-BE49-F238E27FC236}">
                  <a16:creationId xmlns:a16="http://schemas.microsoft.com/office/drawing/2014/main" id="{F07B00C1-D972-4B50-BC6F-7E0759B548DF}"/>
                </a:ext>
              </a:extLst>
            </p:cNvPr>
            <p:cNvGrpSpPr/>
            <p:nvPr/>
          </p:nvGrpSpPr>
          <p:grpSpPr>
            <a:xfrm>
              <a:off x="1124624" y="1927737"/>
              <a:ext cx="3978071" cy="2600914"/>
              <a:chOff x="918033" y="1927737"/>
              <a:chExt cx="3978071" cy="2600914"/>
            </a:xfrm>
          </p:grpSpPr>
          <p:sp>
            <p:nvSpPr>
              <p:cNvPr id="30" name="Isosceles Triangle 29">
                <a:extLst>
                  <a:ext uri="{FF2B5EF4-FFF2-40B4-BE49-F238E27FC236}">
                    <a16:creationId xmlns:a16="http://schemas.microsoft.com/office/drawing/2014/main" id="{3C606506-8969-453B-8D88-2660D7355A87}"/>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ight Triangle 31">
                <a:extLst>
                  <a:ext uri="{FF2B5EF4-FFF2-40B4-BE49-F238E27FC236}">
                    <a16:creationId xmlns:a16="http://schemas.microsoft.com/office/drawing/2014/main" id="{9B0F9C16-3691-4159-BCDC-ADBB90756D8C}"/>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Arc 28">
              <a:extLst>
                <a:ext uri="{FF2B5EF4-FFF2-40B4-BE49-F238E27FC236}">
                  <a16:creationId xmlns:a16="http://schemas.microsoft.com/office/drawing/2014/main" id="{5297D96F-2A77-48CD-94D9-DBDAF0DE6EA2}"/>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 name="TextBox 32">
            <a:extLst>
              <a:ext uri="{FF2B5EF4-FFF2-40B4-BE49-F238E27FC236}">
                <a16:creationId xmlns:a16="http://schemas.microsoft.com/office/drawing/2014/main" id="{588A5D5F-92AD-444F-A00E-512932F5B668}"/>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0" name="TextBox 49">
            <a:extLst>
              <a:ext uri="{FF2B5EF4-FFF2-40B4-BE49-F238E27FC236}">
                <a16:creationId xmlns:a16="http://schemas.microsoft.com/office/drawing/2014/main" id="{444E008D-9CFD-4D43-B8F8-49C746110687}"/>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51" name="Rectangle 50">
            <a:extLst>
              <a:ext uri="{FF2B5EF4-FFF2-40B4-BE49-F238E27FC236}">
                <a16:creationId xmlns:a16="http://schemas.microsoft.com/office/drawing/2014/main" id="{3816F232-ED79-4D29-BBCB-24172684623C}"/>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3" name="Rectangle 52">
            <a:extLst>
              <a:ext uri="{FF2B5EF4-FFF2-40B4-BE49-F238E27FC236}">
                <a16:creationId xmlns:a16="http://schemas.microsoft.com/office/drawing/2014/main" id="{10DFD0C7-D94D-4335-892E-2EF1653A5723}"/>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4" name="Rectangle 53">
            <a:extLst>
              <a:ext uri="{FF2B5EF4-FFF2-40B4-BE49-F238E27FC236}">
                <a16:creationId xmlns:a16="http://schemas.microsoft.com/office/drawing/2014/main" id="{15990BA1-BF91-4E7D-BE36-1CBC40A75F70}"/>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Matrix Permeability</a:t>
            </a:r>
          </a:p>
        </p:txBody>
      </p:sp>
      <p:sp>
        <p:nvSpPr>
          <p:cNvPr id="55" name="Text Box 28">
            <a:extLst>
              <a:ext uri="{FF2B5EF4-FFF2-40B4-BE49-F238E27FC236}">
                <a16:creationId xmlns:a16="http://schemas.microsoft.com/office/drawing/2014/main" id="{891C10CD-8C59-4511-A724-53595FE5F5C2}"/>
              </a:ext>
            </a:extLst>
          </p:cNvPr>
          <p:cNvSpPr txBox="1">
            <a:spLocks noChangeArrowheads="1"/>
          </p:cNvSpPr>
          <p:nvPr/>
        </p:nvSpPr>
        <p:spPr bwMode="auto">
          <a:xfrm>
            <a:off x="585421" y="1160133"/>
            <a:ext cx="763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Effect of System Permeability</a:t>
            </a:r>
          </a:p>
        </p:txBody>
      </p:sp>
    </p:spTree>
    <p:extLst>
      <p:ext uri="{BB962C8B-B14F-4D97-AF65-F5344CB8AC3E}">
        <p14:creationId xmlns:p14="http://schemas.microsoft.com/office/powerpoint/2010/main" val="3319361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58CBA5-A4E6-4230-A0D8-107A523FB964}"/>
                  </a:ext>
                </a:extLst>
              </p:cNvPr>
              <p:cNvSpPr>
                <a:spLocks noGrp="1"/>
              </p:cNvSpPr>
              <p:nvPr>
                <p:ph idx="1"/>
              </p:nvPr>
            </p:nvSpPr>
            <p:spPr>
              <a:xfrm>
                <a:off x="628650" y="2226469"/>
                <a:ext cx="8286750" cy="3447950"/>
              </a:xfrm>
            </p:spPr>
            <p:txBody>
              <a:bodyPr>
                <a:normAutofit fontScale="55000" lnSpcReduction="20000"/>
              </a:bodyPr>
              <a:lstStyle/>
              <a:p>
                <a:r>
                  <a:rPr lang="en-US" dirty="0">
                    <a:solidFill>
                      <a:schemeClr val="bg1"/>
                    </a:solidFill>
                  </a:rPr>
                  <a:t>Pressure falloff from dual-porosity reservoir flow model coupled with geomechanics is responsive to the intensity of the secondary fractures.</a:t>
                </a:r>
              </a:p>
              <a:p>
                <a:endParaRPr lang="en-US" sz="1800" dirty="0">
                  <a:solidFill>
                    <a:schemeClr val="bg1"/>
                  </a:solidFill>
                </a:endParaRPr>
              </a:p>
              <a:p>
                <a:r>
                  <a:rPr lang="en-US" dirty="0">
                    <a:solidFill>
                      <a:schemeClr val="bg1"/>
                    </a:solidFill>
                  </a:rPr>
                  <a:t>G-Function plot can qualitatively identify the secondary fracture density. </a:t>
                </a:r>
              </a:p>
              <a:p>
                <a:pPr lvl="1"/>
                <a:r>
                  <a:rPr lang="en-US" dirty="0">
                    <a:solidFill>
                      <a:schemeClr val="bg1"/>
                    </a:solidFill>
                  </a:rPr>
                  <a:t>Tangent method to determine </a:t>
                </a:r>
                <a14:m>
                  <m:oMath xmlns:m="http://schemas.openxmlformats.org/officeDocument/2006/math">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i="1">
                            <a:solidFill>
                              <a:schemeClr val="bg1"/>
                            </a:solidFill>
                            <a:latin typeface="Cambria Math" panose="02040503050406030204" pitchFamily="18" charset="0"/>
                          </a:rPr>
                          <m:t>𝑐</m:t>
                        </m:r>
                      </m:sub>
                    </m:sSub>
                    <m:r>
                      <a:rPr lang="en-US" i="1">
                        <a:solidFill>
                          <a:schemeClr val="bg1"/>
                        </a:solidFill>
                        <a:latin typeface="Cambria Math" panose="02040503050406030204" pitchFamily="18" charset="0"/>
                      </a:rPr>
                      <m:t> </m:t>
                    </m:r>
                  </m:oMath>
                </a14:m>
                <a:r>
                  <a:rPr lang="en-US" dirty="0">
                    <a:solidFill>
                      <a:schemeClr val="bg1"/>
                    </a:solidFill>
                  </a:rPr>
                  <a:t>works well in homogenous formations. </a:t>
                </a:r>
              </a:p>
              <a:p>
                <a:pPr lvl="1"/>
                <a:endParaRPr lang="en-US" dirty="0">
                  <a:solidFill>
                    <a:schemeClr val="bg1"/>
                  </a:solidFill>
                </a:endParaRPr>
              </a:p>
              <a:p>
                <a:r>
                  <a:rPr lang="en-US" dirty="0">
                    <a:solidFill>
                      <a:schemeClr val="bg1"/>
                    </a:solidFill>
                  </a:rPr>
                  <a:t>The interpretations from G-function cannot </a:t>
                </a:r>
                <a:r>
                  <a:rPr lang="en-US" b="1" u="sng" dirty="0">
                    <a:solidFill>
                      <a:schemeClr val="bg1"/>
                    </a:solidFill>
                  </a:rPr>
                  <a:t>solely</a:t>
                </a:r>
                <a:r>
                  <a:rPr lang="en-US" dirty="0">
                    <a:solidFill>
                      <a:schemeClr val="bg1"/>
                    </a:solidFill>
                  </a:rPr>
                  <a:t> describe reservoir properties, while Bourdet plot capture flow regimes and helps in characterization of the reservoir.</a:t>
                </a:r>
              </a:p>
              <a:p>
                <a:endParaRPr lang="en-US" sz="1950" dirty="0">
                  <a:solidFill>
                    <a:schemeClr val="bg1"/>
                  </a:solidFill>
                </a:endParaRPr>
              </a:p>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𝑡</m:t>
                        </m:r>
                      </m:e>
                      <m:sub>
                        <m:r>
                          <a:rPr lang="en-US" i="1">
                            <a:solidFill>
                              <a:schemeClr val="bg1"/>
                            </a:solidFill>
                            <a:latin typeface="Cambria Math" panose="02040503050406030204" pitchFamily="18" charset="0"/>
                          </a:rPr>
                          <m:t>𝑐</m:t>
                        </m:r>
                      </m:sub>
                    </m:sSub>
                    <m:r>
                      <a:rPr lang="en-US" i="1">
                        <a:solidFill>
                          <a:schemeClr val="bg1"/>
                        </a:solidFill>
                        <a:latin typeface="Cambria Math" panose="02040503050406030204" pitchFamily="18" charset="0"/>
                      </a:rPr>
                      <m:t> </m:t>
                    </m:r>
                  </m:oMath>
                </a14:m>
                <a:r>
                  <a:rPr lang="en-US" dirty="0">
                    <a:solidFill>
                      <a:schemeClr val="bg1"/>
                    </a:solidFill>
                  </a:rPr>
                  <a:t>is not a function of V</a:t>
                </a:r>
                <a:r>
                  <a:rPr lang="en-US" baseline="-25000" dirty="0">
                    <a:solidFill>
                      <a:schemeClr val="bg1"/>
                    </a:solidFill>
                  </a:rPr>
                  <a:t>injection</a:t>
                </a:r>
                <a:r>
                  <a:rPr lang="en-US" dirty="0">
                    <a:solidFill>
                      <a:schemeClr val="bg1"/>
                    </a:solidFill>
                  </a:rPr>
                  <a:t>. However, the time needed for the pressure transient to reach pseudoradial flow is proportional to the V</a:t>
                </a:r>
                <a:r>
                  <a:rPr lang="en-US" baseline="-25000" dirty="0">
                    <a:solidFill>
                      <a:schemeClr val="bg1"/>
                    </a:solidFill>
                  </a:rPr>
                  <a:t>injection</a:t>
                </a:r>
                <a:r>
                  <a:rPr lang="en-US" dirty="0">
                    <a:solidFill>
                      <a:schemeClr val="bg1"/>
                    </a:solidFill>
                  </a:rPr>
                  <a:t>.</a:t>
                </a:r>
                <a:endParaRPr lang="en-US" b="1" dirty="0">
                  <a:solidFill>
                    <a:schemeClr val="bg1"/>
                  </a:solidFill>
                </a:endParaRPr>
              </a:p>
            </p:txBody>
          </p:sp>
        </mc:Choice>
        <mc:Fallback xmlns="">
          <p:sp>
            <p:nvSpPr>
              <p:cNvPr id="3" name="Content Placeholder 2">
                <a:extLst>
                  <a:ext uri="{FF2B5EF4-FFF2-40B4-BE49-F238E27FC236}">
                    <a16:creationId xmlns:a16="http://schemas.microsoft.com/office/drawing/2014/main" id="{8D58CBA5-A4E6-4230-A0D8-107A523FB964}"/>
                  </a:ext>
                </a:extLst>
              </p:cNvPr>
              <p:cNvSpPr>
                <a:spLocks noGrp="1" noRot="1" noChangeAspect="1" noMove="1" noResize="1" noEditPoints="1" noAdjustHandles="1" noChangeArrowheads="1" noChangeShapeType="1" noTextEdit="1"/>
              </p:cNvSpPr>
              <p:nvPr>
                <p:ph idx="1"/>
              </p:nvPr>
            </p:nvSpPr>
            <p:spPr>
              <a:xfrm>
                <a:off x="628650" y="2226469"/>
                <a:ext cx="8286750" cy="3447950"/>
              </a:xfrm>
              <a:blipFill>
                <a:blip r:embed="rId2"/>
                <a:stretch>
                  <a:fillRect l="-515" t="-24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BDA408-5FB0-413F-B723-A8037FA229ED}"/>
              </a:ext>
            </a:extLst>
          </p:cNvPr>
          <p:cNvSpPr>
            <a:spLocks noGrp="1"/>
          </p:cNvSpPr>
          <p:nvPr>
            <p:ph type="sldNum" sz="quarter" idx="12"/>
          </p:nvPr>
        </p:nvSpPr>
        <p:spPr/>
        <p:txBody>
          <a:bodyPr/>
          <a:lstStyle/>
          <a:p>
            <a:fld id="{95E6D333-C14A-4752-BFDE-85EDF803DA85}" type="slidenum">
              <a:rPr lang="en-US" smtClean="0"/>
              <a:t>12</a:t>
            </a:fld>
            <a:endParaRPr lang="en-US" dirty="0"/>
          </a:p>
        </p:txBody>
      </p:sp>
      <p:sp>
        <p:nvSpPr>
          <p:cNvPr id="8" name="Rectangle 7">
            <a:extLst>
              <a:ext uri="{FF2B5EF4-FFF2-40B4-BE49-F238E27FC236}">
                <a16:creationId xmlns:a16="http://schemas.microsoft.com/office/drawing/2014/main" id="{C8ABD788-EAE5-4FD2-A807-661F5E8617C0}"/>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9" name="Rectangle 8">
            <a:extLst>
              <a:ext uri="{FF2B5EF4-FFF2-40B4-BE49-F238E27FC236}">
                <a16:creationId xmlns:a16="http://schemas.microsoft.com/office/drawing/2014/main" id="{419BF313-DB48-4B0F-BDDE-C91433B691F7}"/>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0" name="Rectangle 9">
            <a:extLst>
              <a:ext uri="{FF2B5EF4-FFF2-40B4-BE49-F238E27FC236}">
                <a16:creationId xmlns:a16="http://schemas.microsoft.com/office/drawing/2014/main" id="{E6D4F6C9-3D8B-43B2-B8EE-8D867CBCEA7B}"/>
              </a:ext>
            </a:extLst>
          </p:cNvPr>
          <p:cNvSpPr/>
          <p:nvPr/>
        </p:nvSpPr>
        <p:spPr>
          <a:xfrm>
            <a:off x="436755" y="50514"/>
            <a:ext cx="7682744" cy="461665"/>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p>
        </p:txBody>
      </p:sp>
      <p:sp>
        <p:nvSpPr>
          <p:cNvPr id="11" name="Text Box 28">
            <a:extLst>
              <a:ext uri="{FF2B5EF4-FFF2-40B4-BE49-F238E27FC236}">
                <a16:creationId xmlns:a16="http://schemas.microsoft.com/office/drawing/2014/main" id="{0DFA3C36-21A9-408C-B67C-B3EE9F65EADB}"/>
              </a:ext>
            </a:extLst>
          </p:cNvPr>
          <p:cNvSpPr txBox="1">
            <a:spLocks noChangeArrowheads="1"/>
          </p:cNvSpPr>
          <p:nvPr/>
        </p:nvSpPr>
        <p:spPr bwMode="auto">
          <a:xfrm>
            <a:off x="585421" y="1160133"/>
            <a:ext cx="763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Conclusions</a:t>
            </a:r>
          </a:p>
        </p:txBody>
      </p:sp>
    </p:spTree>
    <p:extLst>
      <p:ext uri="{BB962C8B-B14F-4D97-AF65-F5344CB8AC3E}">
        <p14:creationId xmlns:p14="http://schemas.microsoft.com/office/powerpoint/2010/main" val="281542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3">
            <a:extLst>
              <a:ext uri="{FF2B5EF4-FFF2-40B4-BE49-F238E27FC236}">
                <a16:creationId xmlns:a16="http://schemas.microsoft.com/office/drawing/2014/main" id="{8A39BAF3-7C3B-496E-AE7B-F8ECA3EE5181}"/>
              </a:ext>
            </a:extLst>
          </p:cNvPr>
          <p:cNvSpPr/>
          <p:nvPr/>
        </p:nvSpPr>
        <p:spPr>
          <a:xfrm>
            <a:off x="331941" y="4196430"/>
            <a:ext cx="5654708" cy="1152406"/>
          </a:xfrm>
          <a:prstGeom prst="roundRect">
            <a:avLst>
              <a:gd name="adj" fmla="val 4847"/>
            </a:avLst>
          </a:prstGeom>
          <a:solidFill>
            <a:schemeClr val="accent3">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b="1" dirty="0">
              <a:solidFill>
                <a:schemeClr val="tx1"/>
              </a:solidFill>
            </a:endParaRPr>
          </a:p>
        </p:txBody>
      </p:sp>
      <p:sp>
        <p:nvSpPr>
          <p:cNvPr id="3" name="Content Placeholder 2">
            <a:extLst>
              <a:ext uri="{FF2B5EF4-FFF2-40B4-BE49-F238E27FC236}">
                <a16:creationId xmlns:a16="http://schemas.microsoft.com/office/drawing/2014/main" id="{BD0AD422-50AD-4C8F-A207-46A5C3B8E258}"/>
              </a:ext>
            </a:extLst>
          </p:cNvPr>
          <p:cNvSpPr>
            <a:spLocks noGrp="1"/>
          </p:cNvSpPr>
          <p:nvPr>
            <p:ph idx="1"/>
          </p:nvPr>
        </p:nvSpPr>
        <p:spPr>
          <a:xfrm>
            <a:off x="628650" y="2226469"/>
            <a:ext cx="5357999" cy="1716881"/>
          </a:xfrm>
        </p:spPr>
        <p:txBody>
          <a:bodyPr>
            <a:normAutofit/>
          </a:bodyPr>
          <a:lstStyle/>
          <a:p>
            <a:pPr lvl="0"/>
            <a:r>
              <a:rPr lang="en-US" sz="1800" dirty="0">
                <a:solidFill>
                  <a:schemeClr val="bg1"/>
                </a:solidFill>
              </a:rPr>
              <a:t>Black-oil unconventional simulator</a:t>
            </a:r>
            <a:endParaRPr lang="en-US" sz="1800" u="sng" dirty="0">
              <a:solidFill>
                <a:schemeClr val="bg1"/>
              </a:solidFill>
            </a:endParaRPr>
          </a:p>
          <a:p>
            <a:pPr lvl="0"/>
            <a:r>
              <a:rPr lang="en-US" sz="1800" u="sng" dirty="0">
                <a:solidFill>
                  <a:schemeClr val="bg1"/>
                </a:solidFill>
              </a:rPr>
              <a:t>L</a:t>
            </a:r>
            <a:r>
              <a:rPr lang="en-US" sz="1800" dirty="0">
                <a:solidFill>
                  <a:schemeClr val="bg1"/>
                </a:solidFill>
              </a:rPr>
              <a:t>ogarithmically </a:t>
            </a:r>
            <a:r>
              <a:rPr lang="en-US" sz="1800" u="sng" dirty="0">
                <a:solidFill>
                  <a:schemeClr val="bg1"/>
                </a:solidFill>
              </a:rPr>
              <a:t>S</a:t>
            </a:r>
            <a:r>
              <a:rPr lang="en-US" sz="1800" dirty="0">
                <a:solidFill>
                  <a:schemeClr val="bg1"/>
                </a:solidFill>
              </a:rPr>
              <a:t>paced, </a:t>
            </a:r>
            <a:r>
              <a:rPr lang="en-US" sz="1800" u="sng" dirty="0">
                <a:solidFill>
                  <a:schemeClr val="bg1"/>
                </a:solidFill>
              </a:rPr>
              <a:t>L</a:t>
            </a:r>
            <a:r>
              <a:rPr lang="en-US" sz="1800" dirty="0">
                <a:solidFill>
                  <a:schemeClr val="bg1"/>
                </a:solidFill>
              </a:rPr>
              <a:t>ocally </a:t>
            </a:r>
            <a:r>
              <a:rPr lang="en-US" sz="1800" u="sng" dirty="0">
                <a:solidFill>
                  <a:schemeClr val="bg1"/>
                </a:solidFill>
              </a:rPr>
              <a:t>R</a:t>
            </a:r>
            <a:r>
              <a:rPr lang="en-US" sz="1800" dirty="0">
                <a:solidFill>
                  <a:schemeClr val="bg1"/>
                </a:solidFill>
              </a:rPr>
              <a:t>efined, </a:t>
            </a:r>
            <a:r>
              <a:rPr lang="en-US" sz="1800" u="sng" dirty="0">
                <a:solidFill>
                  <a:schemeClr val="bg1"/>
                </a:solidFill>
              </a:rPr>
              <a:t>D</a:t>
            </a:r>
            <a:r>
              <a:rPr lang="en-US" sz="1800" dirty="0">
                <a:solidFill>
                  <a:schemeClr val="bg1"/>
                </a:solidFill>
              </a:rPr>
              <a:t>ual-</a:t>
            </a:r>
            <a:r>
              <a:rPr lang="en-US" sz="1800" u="sng" dirty="0">
                <a:solidFill>
                  <a:schemeClr val="bg1"/>
                </a:solidFill>
              </a:rPr>
              <a:t>P</a:t>
            </a:r>
            <a:r>
              <a:rPr lang="en-US" sz="1800" dirty="0">
                <a:solidFill>
                  <a:schemeClr val="bg1"/>
                </a:solidFill>
              </a:rPr>
              <a:t>orosity (LS-LR-DP) reservoir model.</a:t>
            </a:r>
          </a:p>
          <a:p>
            <a:pPr lvl="1"/>
            <a:r>
              <a:rPr lang="en-US" sz="1500" dirty="0">
                <a:solidFill>
                  <a:schemeClr val="bg1"/>
                </a:solidFill>
              </a:rPr>
              <a:t>Create refinement around the fracture, to capture the crucial pressure transient changes with the least amount of grid blocks. </a:t>
            </a:r>
          </a:p>
        </p:txBody>
      </p:sp>
      <p:sp>
        <p:nvSpPr>
          <p:cNvPr id="4" name="Slide Number Placeholder 3">
            <a:extLst>
              <a:ext uri="{FF2B5EF4-FFF2-40B4-BE49-F238E27FC236}">
                <a16:creationId xmlns:a16="http://schemas.microsoft.com/office/drawing/2014/main" id="{A6323A88-EF9B-4FA5-9639-0F21AA28CE24}"/>
              </a:ext>
            </a:extLst>
          </p:cNvPr>
          <p:cNvSpPr>
            <a:spLocks noGrp="1"/>
          </p:cNvSpPr>
          <p:nvPr>
            <p:ph type="sldNum" sz="quarter" idx="12"/>
          </p:nvPr>
        </p:nvSpPr>
        <p:spPr/>
        <p:txBody>
          <a:bodyPr/>
          <a:lstStyle/>
          <a:p>
            <a:fld id="{95E6D333-C14A-4752-BFDE-85EDF803DA85}" type="slidenum">
              <a:rPr lang="en-US" smtClean="0"/>
              <a:t>2</a:t>
            </a:fld>
            <a:endParaRPr lang="en-US" dirty="0"/>
          </a:p>
        </p:txBody>
      </p:sp>
      <p:sp>
        <p:nvSpPr>
          <p:cNvPr id="5" name="Rectangle 4">
            <a:extLst>
              <a:ext uri="{FF2B5EF4-FFF2-40B4-BE49-F238E27FC236}">
                <a16:creationId xmlns:a16="http://schemas.microsoft.com/office/drawing/2014/main" id="{7A3E6223-CC2E-4628-94B9-1FDBF053F76A}"/>
              </a:ext>
            </a:extLst>
          </p:cNvPr>
          <p:cNvSpPr/>
          <p:nvPr/>
        </p:nvSpPr>
        <p:spPr>
          <a:xfrm>
            <a:off x="6091095" y="5118004"/>
            <a:ext cx="2912977" cy="230832"/>
          </a:xfrm>
          <a:prstGeom prst="rect">
            <a:avLst/>
          </a:prstGeom>
        </p:spPr>
        <p:txBody>
          <a:bodyPr wrap="none">
            <a:spAutoFit/>
          </a:bodyPr>
          <a:lstStyle/>
          <a:p>
            <a:r>
              <a:rPr lang="en-US" sz="900" dirty="0">
                <a:latin typeface="Times New Roman" panose="02020603050405020304" pitchFamily="18" charset="0"/>
                <a:ea typeface="Times New Roman" panose="02020603050405020304" pitchFamily="18" charset="0"/>
              </a:rPr>
              <a:t>Schematic of flow connections in the dual porosity system.</a:t>
            </a:r>
            <a:endParaRPr lang="en-US" sz="900" dirty="0"/>
          </a:p>
        </p:txBody>
      </p:sp>
      <p:grpSp>
        <p:nvGrpSpPr>
          <p:cNvPr id="50" name="Group 49">
            <a:extLst>
              <a:ext uri="{FF2B5EF4-FFF2-40B4-BE49-F238E27FC236}">
                <a16:creationId xmlns:a16="http://schemas.microsoft.com/office/drawing/2014/main" id="{9404DF82-B05D-4971-81F3-894E15D73EBD}"/>
              </a:ext>
            </a:extLst>
          </p:cNvPr>
          <p:cNvGrpSpPr/>
          <p:nvPr/>
        </p:nvGrpSpPr>
        <p:grpSpPr>
          <a:xfrm>
            <a:off x="6104479" y="4119231"/>
            <a:ext cx="3009448" cy="858077"/>
            <a:chOff x="7650810" y="1577843"/>
            <a:chExt cx="4012598" cy="1144103"/>
          </a:xfrm>
        </p:grpSpPr>
        <p:sp>
          <p:nvSpPr>
            <p:cNvPr id="7" name="Rectangle 6">
              <a:extLst>
                <a:ext uri="{FF2B5EF4-FFF2-40B4-BE49-F238E27FC236}">
                  <a16:creationId xmlns:a16="http://schemas.microsoft.com/office/drawing/2014/main" id="{E6348A6A-363F-4DCA-ADAD-987161204A67}"/>
                </a:ext>
              </a:extLst>
            </p:cNvPr>
            <p:cNvSpPr/>
            <p:nvPr/>
          </p:nvSpPr>
          <p:spPr>
            <a:xfrm>
              <a:off x="7919058" y="1577844"/>
              <a:ext cx="445714" cy="446631"/>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a:extLst>
                <a:ext uri="{FF2B5EF4-FFF2-40B4-BE49-F238E27FC236}">
                  <a16:creationId xmlns:a16="http://schemas.microsoft.com/office/drawing/2014/main" id="{8C981D93-D135-407B-AC4F-A992CF631B2E}"/>
                </a:ext>
              </a:extLst>
            </p:cNvPr>
            <p:cNvSpPr/>
            <p:nvPr/>
          </p:nvSpPr>
          <p:spPr>
            <a:xfrm flipH="1">
              <a:off x="8106196" y="176544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BF3F6A70-CC29-43FC-AEC2-C743751000CE}"/>
                </a:ext>
              </a:extLst>
            </p:cNvPr>
            <p:cNvCxnSpPr>
              <a:stCxn id="7" idx="3"/>
            </p:cNvCxnSpPr>
            <p:nvPr/>
          </p:nvCxnSpPr>
          <p:spPr>
            <a:xfrm flipV="1">
              <a:off x="8364772" y="1801159"/>
              <a:ext cx="26824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4E135B-9AE4-4A95-9155-BFE5B0B8DB17}"/>
                </a:ext>
              </a:extLst>
            </p:cNvPr>
            <p:cNvSpPr/>
            <p:nvPr/>
          </p:nvSpPr>
          <p:spPr>
            <a:xfrm>
              <a:off x="8633020" y="1577843"/>
              <a:ext cx="445714" cy="446631"/>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Oval 12">
              <a:extLst>
                <a:ext uri="{FF2B5EF4-FFF2-40B4-BE49-F238E27FC236}">
                  <a16:creationId xmlns:a16="http://schemas.microsoft.com/office/drawing/2014/main" id="{05B99736-11DF-4316-A0FB-D74049C3FC48}"/>
                </a:ext>
              </a:extLst>
            </p:cNvPr>
            <p:cNvSpPr/>
            <p:nvPr/>
          </p:nvSpPr>
          <p:spPr>
            <a:xfrm flipH="1">
              <a:off x="8820158" y="17654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282ED544-77C1-4AAA-881C-65F9A6E2F0EE}"/>
                </a:ext>
              </a:extLst>
            </p:cNvPr>
            <p:cNvCxnSpPr/>
            <p:nvPr/>
          </p:nvCxnSpPr>
          <p:spPr>
            <a:xfrm flipV="1">
              <a:off x="7650810" y="1801158"/>
              <a:ext cx="26824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16CFBDC-5753-4C5E-B33A-AB7EF2EB1EB5}"/>
                </a:ext>
              </a:extLst>
            </p:cNvPr>
            <p:cNvSpPr/>
            <p:nvPr/>
          </p:nvSpPr>
          <p:spPr>
            <a:xfrm>
              <a:off x="9346982" y="1577844"/>
              <a:ext cx="445714" cy="446631"/>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Oval 15">
              <a:extLst>
                <a:ext uri="{FF2B5EF4-FFF2-40B4-BE49-F238E27FC236}">
                  <a16:creationId xmlns:a16="http://schemas.microsoft.com/office/drawing/2014/main" id="{CC0D7276-6CB6-4383-864F-4BDCDD126785}"/>
                </a:ext>
              </a:extLst>
            </p:cNvPr>
            <p:cNvSpPr/>
            <p:nvPr/>
          </p:nvSpPr>
          <p:spPr>
            <a:xfrm flipH="1">
              <a:off x="9534120" y="176544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A91840F5-8A5E-459B-8DC3-EA7EF73C6732}"/>
                </a:ext>
              </a:extLst>
            </p:cNvPr>
            <p:cNvCxnSpPr>
              <a:stCxn id="15" idx="3"/>
            </p:cNvCxnSpPr>
            <p:nvPr/>
          </p:nvCxnSpPr>
          <p:spPr>
            <a:xfrm>
              <a:off x="9792696" y="1801160"/>
              <a:ext cx="268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6C91364-B5D3-4B3F-9073-BFD57A32486E}"/>
                </a:ext>
              </a:extLst>
            </p:cNvPr>
            <p:cNvSpPr/>
            <p:nvPr/>
          </p:nvSpPr>
          <p:spPr>
            <a:xfrm>
              <a:off x="10060944" y="1577843"/>
              <a:ext cx="445714" cy="446631"/>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Oval 18">
              <a:extLst>
                <a:ext uri="{FF2B5EF4-FFF2-40B4-BE49-F238E27FC236}">
                  <a16:creationId xmlns:a16="http://schemas.microsoft.com/office/drawing/2014/main" id="{DDCE0785-C222-46B4-BB56-3CC228A3BEED}"/>
                </a:ext>
              </a:extLst>
            </p:cNvPr>
            <p:cNvSpPr/>
            <p:nvPr/>
          </p:nvSpPr>
          <p:spPr>
            <a:xfrm flipH="1">
              <a:off x="10248082" y="1765439"/>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C2732B64-6539-4637-9E16-D1D7D097D02B}"/>
                </a:ext>
              </a:extLst>
            </p:cNvPr>
            <p:cNvCxnSpPr/>
            <p:nvPr/>
          </p:nvCxnSpPr>
          <p:spPr>
            <a:xfrm flipV="1">
              <a:off x="9078734" y="1801158"/>
              <a:ext cx="26824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6D2D7D-C5C1-4B99-B969-D6B5CD31499D}"/>
                </a:ext>
              </a:extLst>
            </p:cNvPr>
            <p:cNvCxnSpPr/>
            <p:nvPr/>
          </p:nvCxnSpPr>
          <p:spPr>
            <a:xfrm flipV="1">
              <a:off x="10506658" y="1801157"/>
              <a:ext cx="26824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02C21BC-1645-450D-A288-12F498C0691A}"/>
                </a:ext>
              </a:extLst>
            </p:cNvPr>
            <p:cNvSpPr/>
            <p:nvPr/>
          </p:nvSpPr>
          <p:spPr>
            <a:xfrm>
              <a:off x="9346982" y="2275315"/>
              <a:ext cx="445714" cy="446631"/>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Oval 31">
              <a:extLst>
                <a:ext uri="{FF2B5EF4-FFF2-40B4-BE49-F238E27FC236}">
                  <a16:creationId xmlns:a16="http://schemas.microsoft.com/office/drawing/2014/main" id="{12182BEF-8F56-4481-BDCB-31F74619B9A1}"/>
                </a:ext>
              </a:extLst>
            </p:cNvPr>
            <p:cNvSpPr/>
            <p:nvPr/>
          </p:nvSpPr>
          <p:spPr>
            <a:xfrm flipH="1">
              <a:off x="9534120" y="2462911"/>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a:extLst>
                <a:ext uri="{FF2B5EF4-FFF2-40B4-BE49-F238E27FC236}">
                  <a16:creationId xmlns:a16="http://schemas.microsoft.com/office/drawing/2014/main" id="{87B86E1B-8802-48B1-B14C-B8F8587B1D0F}"/>
                </a:ext>
              </a:extLst>
            </p:cNvPr>
            <p:cNvSpPr/>
            <p:nvPr/>
          </p:nvSpPr>
          <p:spPr>
            <a:xfrm>
              <a:off x="10060944" y="2275314"/>
              <a:ext cx="445714" cy="446631"/>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Oval 33">
              <a:extLst>
                <a:ext uri="{FF2B5EF4-FFF2-40B4-BE49-F238E27FC236}">
                  <a16:creationId xmlns:a16="http://schemas.microsoft.com/office/drawing/2014/main" id="{6802ED42-8E42-44D2-9B2D-1F24298EF89C}"/>
                </a:ext>
              </a:extLst>
            </p:cNvPr>
            <p:cNvSpPr/>
            <p:nvPr/>
          </p:nvSpPr>
          <p:spPr>
            <a:xfrm flipH="1">
              <a:off x="10248082" y="246291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35" name="Straight Connector 34">
              <a:extLst>
                <a:ext uri="{FF2B5EF4-FFF2-40B4-BE49-F238E27FC236}">
                  <a16:creationId xmlns:a16="http://schemas.microsoft.com/office/drawing/2014/main" id="{EAE95959-AF47-4EBA-B4C0-1AC07427487E}"/>
                </a:ext>
              </a:extLst>
            </p:cNvPr>
            <p:cNvCxnSpPr>
              <a:cxnSpLocks/>
            </p:cNvCxnSpPr>
            <p:nvPr/>
          </p:nvCxnSpPr>
          <p:spPr>
            <a:xfrm flipH="1">
              <a:off x="10283801" y="2024474"/>
              <a:ext cx="0" cy="250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2E469C9-0E60-4710-98C7-86456CEF1E43}"/>
                </a:ext>
              </a:extLst>
            </p:cNvPr>
            <p:cNvCxnSpPr>
              <a:cxnSpLocks/>
            </p:cNvCxnSpPr>
            <p:nvPr/>
          </p:nvCxnSpPr>
          <p:spPr>
            <a:xfrm flipH="1">
              <a:off x="9569839" y="2024474"/>
              <a:ext cx="0" cy="250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0951C3C-4DAB-4949-B899-0F3CCF79B743}"/>
                </a:ext>
              </a:extLst>
            </p:cNvPr>
            <p:cNvSpPr/>
            <p:nvPr/>
          </p:nvSpPr>
          <p:spPr>
            <a:xfrm>
              <a:off x="8633021" y="2275314"/>
              <a:ext cx="445714" cy="446631"/>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Oval 39">
              <a:extLst>
                <a:ext uri="{FF2B5EF4-FFF2-40B4-BE49-F238E27FC236}">
                  <a16:creationId xmlns:a16="http://schemas.microsoft.com/office/drawing/2014/main" id="{EF8F0DE2-4E89-4ADE-96F8-0A05A9FF705C}"/>
                </a:ext>
              </a:extLst>
            </p:cNvPr>
            <p:cNvSpPr/>
            <p:nvPr/>
          </p:nvSpPr>
          <p:spPr>
            <a:xfrm flipH="1">
              <a:off x="8820159" y="246291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41" name="Straight Connector 40">
              <a:extLst>
                <a:ext uri="{FF2B5EF4-FFF2-40B4-BE49-F238E27FC236}">
                  <a16:creationId xmlns:a16="http://schemas.microsoft.com/office/drawing/2014/main" id="{BD89342F-592F-4B8D-9E67-F43E34099AED}"/>
                </a:ext>
              </a:extLst>
            </p:cNvPr>
            <p:cNvCxnSpPr>
              <a:cxnSpLocks/>
            </p:cNvCxnSpPr>
            <p:nvPr/>
          </p:nvCxnSpPr>
          <p:spPr>
            <a:xfrm flipH="1">
              <a:off x="8855878" y="2024474"/>
              <a:ext cx="0" cy="250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FEC452C-731F-4B54-BD7F-FA8E4CC3D311}"/>
                </a:ext>
              </a:extLst>
            </p:cNvPr>
            <p:cNvSpPr/>
            <p:nvPr/>
          </p:nvSpPr>
          <p:spPr>
            <a:xfrm>
              <a:off x="7919058" y="2275314"/>
              <a:ext cx="445714" cy="446631"/>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Oval 42">
              <a:extLst>
                <a:ext uri="{FF2B5EF4-FFF2-40B4-BE49-F238E27FC236}">
                  <a16:creationId xmlns:a16="http://schemas.microsoft.com/office/drawing/2014/main" id="{CBB87E77-0E5A-44C5-B6E0-E5E5864A9B51}"/>
                </a:ext>
              </a:extLst>
            </p:cNvPr>
            <p:cNvSpPr/>
            <p:nvPr/>
          </p:nvSpPr>
          <p:spPr>
            <a:xfrm flipH="1">
              <a:off x="8106196" y="2462910"/>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44" name="Straight Connector 43">
              <a:extLst>
                <a:ext uri="{FF2B5EF4-FFF2-40B4-BE49-F238E27FC236}">
                  <a16:creationId xmlns:a16="http://schemas.microsoft.com/office/drawing/2014/main" id="{4738CFD3-DCC5-4954-A36C-7F2531917C24}"/>
                </a:ext>
              </a:extLst>
            </p:cNvPr>
            <p:cNvCxnSpPr>
              <a:cxnSpLocks/>
            </p:cNvCxnSpPr>
            <p:nvPr/>
          </p:nvCxnSpPr>
          <p:spPr>
            <a:xfrm flipH="1">
              <a:off x="8141915" y="2024474"/>
              <a:ext cx="0" cy="250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AD1B9FD-C2D4-4C78-B6E4-4737297F80D5}"/>
                </a:ext>
              </a:extLst>
            </p:cNvPr>
            <p:cNvSpPr txBox="1"/>
            <p:nvPr/>
          </p:nvSpPr>
          <p:spPr>
            <a:xfrm>
              <a:off x="10820869" y="1670352"/>
              <a:ext cx="842539" cy="292388"/>
            </a:xfrm>
            <a:prstGeom prst="rect">
              <a:avLst/>
            </a:prstGeom>
            <a:noFill/>
          </p:spPr>
          <p:txBody>
            <a:bodyPr wrap="none" rtlCol="0">
              <a:spAutoFit/>
            </a:bodyPr>
            <a:lstStyle/>
            <a:p>
              <a:r>
                <a:rPr lang="en-US" sz="825" dirty="0"/>
                <a:t>Fractures</a:t>
              </a:r>
            </a:p>
          </p:txBody>
        </p:sp>
        <p:sp>
          <p:nvSpPr>
            <p:cNvPr id="49" name="TextBox 48">
              <a:extLst>
                <a:ext uri="{FF2B5EF4-FFF2-40B4-BE49-F238E27FC236}">
                  <a16:creationId xmlns:a16="http://schemas.microsoft.com/office/drawing/2014/main" id="{879818A1-3133-4A9A-AE4B-DF94E3E3B6A6}"/>
                </a:ext>
              </a:extLst>
            </p:cNvPr>
            <p:cNvSpPr txBox="1"/>
            <p:nvPr/>
          </p:nvSpPr>
          <p:spPr>
            <a:xfrm>
              <a:off x="10820869" y="2363158"/>
              <a:ext cx="780556" cy="292388"/>
            </a:xfrm>
            <a:prstGeom prst="rect">
              <a:avLst/>
            </a:prstGeom>
            <a:noFill/>
          </p:spPr>
          <p:txBody>
            <a:bodyPr wrap="none" rtlCol="0">
              <a:spAutoFit/>
            </a:bodyPr>
            <a:lstStyle/>
            <a:p>
              <a:r>
                <a:rPr lang="en-US" sz="825" dirty="0"/>
                <a:t>Matrices</a:t>
              </a:r>
            </a:p>
          </p:txBody>
        </p:sp>
      </p:grpSp>
      <p:pic>
        <p:nvPicPr>
          <p:cNvPr id="52" name="Picture 5">
            <a:extLst>
              <a:ext uri="{FF2B5EF4-FFF2-40B4-BE49-F238E27FC236}">
                <a16:creationId xmlns:a16="http://schemas.microsoft.com/office/drawing/2014/main" id="{736AE093-609C-4B00-8E36-595798FE95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6523" y="1965824"/>
            <a:ext cx="1549004"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a:extLst>
              <a:ext uri="{FF2B5EF4-FFF2-40B4-BE49-F238E27FC236}">
                <a16:creationId xmlns:a16="http://schemas.microsoft.com/office/drawing/2014/main" id="{7465367E-D6E9-4939-BBAA-6552192B25E2}"/>
              </a:ext>
            </a:extLst>
          </p:cNvPr>
          <p:cNvSpPr/>
          <p:nvPr/>
        </p:nvSpPr>
        <p:spPr>
          <a:xfrm>
            <a:off x="6409324" y="3569698"/>
            <a:ext cx="2355132" cy="230832"/>
          </a:xfrm>
          <a:prstGeom prst="rect">
            <a:avLst/>
          </a:prstGeom>
        </p:spPr>
        <p:txBody>
          <a:bodyPr wrap="none">
            <a:spAutoFit/>
          </a:bodyPr>
          <a:lstStyle/>
          <a:p>
            <a:r>
              <a:rPr lang="en-US" sz="900" dirty="0">
                <a:latin typeface="Times New Roman" panose="02020603050405020304" pitchFamily="18" charset="0"/>
              </a:rPr>
              <a:t>Logarithmically Spaced, Locally Refined grids</a:t>
            </a:r>
          </a:p>
        </p:txBody>
      </p:sp>
      <p:sp>
        <p:nvSpPr>
          <p:cNvPr id="8" name="Rectangle 7">
            <a:extLst>
              <a:ext uri="{FF2B5EF4-FFF2-40B4-BE49-F238E27FC236}">
                <a16:creationId xmlns:a16="http://schemas.microsoft.com/office/drawing/2014/main" id="{F5D79F96-3280-47CD-8CA5-4678A4021648}"/>
              </a:ext>
            </a:extLst>
          </p:cNvPr>
          <p:cNvSpPr/>
          <p:nvPr/>
        </p:nvSpPr>
        <p:spPr>
          <a:xfrm>
            <a:off x="358609" y="4196430"/>
            <a:ext cx="5654709" cy="1107996"/>
          </a:xfrm>
          <a:prstGeom prst="rect">
            <a:avLst/>
          </a:prstGeom>
          <a:ln>
            <a:noFill/>
          </a:ln>
        </p:spPr>
        <p:txBody>
          <a:bodyPr wrap="square">
            <a:spAutoFit/>
          </a:bodyPr>
          <a:lstStyle/>
          <a:p>
            <a:r>
              <a:rPr lang="en-US" sz="1800" dirty="0">
                <a:solidFill>
                  <a:schemeClr val="tx1"/>
                </a:solidFill>
              </a:rPr>
              <a:t>Dual porosity formulation defines the naturally fractured system.</a:t>
            </a:r>
          </a:p>
          <a:p>
            <a:pPr marL="514350" lvl="1" indent="-257175">
              <a:buFont typeface="Arial" panose="020B0604020202020204" pitchFamily="34" charset="0"/>
              <a:buChar char="•"/>
            </a:pPr>
            <a:r>
              <a:rPr lang="en-US" sz="1500" dirty="0">
                <a:solidFill>
                  <a:schemeClr val="tx1"/>
                </a:solidFill>
              </a:rPr>
              <a:t>Flow is allowed from fracture to fracture, and fracture to matrix.</a:t>
            </a:r>
          </a:p>
        </p:txBody>
      </p:sp>
      <p:sp>
        <p:nvSpPr>
          <p:cNvPr id="46" name="Rectangle 45">
            <a:extLst>
              <a:ext uri="{FF2B5EF4-FFF2-40B4-BE49-F238E27FC236}">
                <a16:creationId xmlns:a16="http://schemas.microsoft.com/office/drawing/2014/main" id="{7B5016E2-D588-4EBE-B0A1-E65777B6C746}"/>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47" name="Rectangle 46">
            <a:extLst>
              <a:ext uri="{FF2B5EF4-FFF2-40B4-BE49-F238E27FC236}">
                <a16:creationId xmlns:a16="http://schemas.microsoft.com/office/drawing/2014/main" id="{9422C89A-EF14-4E39-94C1-5AEFC535EAF6}"/>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1" name="Slide Number Placeholder 6">
            <a:extLst>
              <a:ext uri="{FF2B5EF4-FFF2-40B4-BE49-F238E27FC236}">
                <a16:creationId xmlns:a16="http://schemas.microsoft.com/office/drawing/2014/main" id="{0D0D7233-8732-41E3-8FE2-C4157BB1854E}"/>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2</a:t>
            </a:fld>
            <a:endParaRPr lang="en-US" sz="1400" dirty="0">
              <a:solidFill>
                <a:srgbClr val="000000"/>
              </a:solidFill>
            </a:endParaRPr>
          </a:p>
        </p:txBody>
      </p:sp>
      <p:grpSp>
        <p:nvGrpSpPr>
          <p:cNvPr id="54" name="Group 53">
            <a:extLst>
              <a:ext uri="{FF2B5EF4-FFF2-40B4-BE49-F238E27FC236}">
                <a16:creationId xmlns:a16="http://schemas.microsoft.com/office/drawing/2014/main" id="{72D0BBF6-E52D-4919-8DF9-5E7C16452EB7}"/>
              </a:ext>
            </a:extLst>
          </p:cNvPr>
          <p:cNvGrpSpPr>
            <a:grpSpLocks noChangeAspect="1"/>
          </p:cNvGrpSpPr>
          <p:nvPr/>
        </p:nvGrpSpPr>
        <p:grpSpPr>
          <a:xfrm>
            <a:off x="141396" y="6146400"/>
            <a:ext cx="763435" cy="609674"/>
            <a:chOff x="-32212" y="427945"/>
            <a:chExt cx="5134907" cy="4100706"/>
          </a:xfrm>
        </p:grpSpPr>
        <p:grpSp>
          <p:nvGrpSpPr>
            <p:cNvPr id="55" name="Group 54">
              <a:extLst>
                <a:ext uri="{FF2B5EF4-FFF2-40B4-BE49-F238E27FC236}">
                  <a16:creationId xmlns:a16="http://schemas.microsoft.com/office/drawing/2014/main" id="{8FEA7809-E400-46E8-9887-5942644133BF}"/>
                </a:ext>
              </a:extLst>
            </p:cNvPr>
            <p:cNvGrpSpPr/>
            <p:nvPr/>
          </p:nvGrpSpPr>
          <p:grpSpPr>
            <a:xfrm>
              <a:off x="1124624" y="1927737"/>
              <a:ext cx="3978071" cy="2600914"/>
              <a:chOff x="918033" y="1927737"/>
              <a:chExt cx="3978071" cy="2600914"/>
            </a:xfrm>
          </p:grpSpPr>
          <p:sp>
            <p:nvSpPr>
              <p:cNvPr id="57" name="Isosceles Triangle 56">
                <a:extLst>
                  <a:ext uri="{FF2B5EF4-FFF2-40B4-BE49-F238E27FC236}">
                    <a16:creationId xmlns:a16="http://schemas.microsoft.com/office/drawing/2014/main" id="{2CDF3220-BAFF-48CB-B411-4D279025D4F3}"/>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F3123272-550E-4655-B3B8-2746F9AA14A0}"/>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Arc 55">
              <a:extLst>
                <a:ext uri="{FF2B5EF4-FFF2-40B4-BE49-F238E27FC236}">
                  <a16:creationId xmlns:a16="http://schemas.microsoft.com/office/drawing/2014/main" id="{4443885E-92F0-470A-B697-A0F07F24C008}"/>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9" name="TextBox 58">
            <a:extLst>
              <a:ext uri="{FF2B5EF4-FFF2-40B4-BE49-F238E27FC236}">
                <a16:creationId xmlns:a16="http://schemas.microsoft.com/office/drawing/2014/main" id="{9924673F-BB9C-489D-8E58-BE081350EBA8}"/>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60" name="TextBox 59">
            <a:extLst>
              <a:ext uri="{FF2B5EF4-FFF2-40B4-BE49-F238E27FC236}">
                <a16:creationId xmlns:a16="http://schemas.microsoft.com/office/drawing/2014/main" id="{5C582B90-8C52-42AF-B8CF-0AB02C77C116}"/>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61" name="Rectangle 60">
            <a:extLst>
              <a:ext uri="{FF2B5EF4-FFF2-40B4-BE49-F238E27FC236}">
                <a16:creationId xmlns:a16="http://schemas.microsoft.com/office/drawing/2014/main" id="{1222B715-D6C4-4BDA-B9EA-E450F20E9938}"/>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2" name="Rectangle 61">
            <a:extLst>
              <a:ext uri="{FF2B5EF4-FFF2-40B4-BE49-F238E27FC236}">
                <a16:creationId xmlns:a16="http://schemas.microsoft.com/office/drawing/2014/main" id="{45EAF550-22AC-4A89-BE4F-5F02DE18810D}"/>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3" name="Rectangle 62">
            <a:extLst>
              <a:ext uri="{FF2B5EF4-FFF2-40B4-BE49-F238E27FC236}">
                <a16:creationId xmlns:a16="http://schemas.microsoft.com/office/drawing/2014/main" id="{3C728538-455C-4E55-9524-44F57FEA0F5B}"/>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Numerical Simulator</a:t>
            </a:r>
          </a:p>
        </p:txBody>
      </p:sp>
    </p:spTree>
    <p:extLst>
      <p:ext uri="{BB962C8B-B14F-4D97-AF65-F5344CB8AC3E}">
        <p14:creationId xmlns:p14="http://schemas.microsoft.com/office/powerpoint/2010/main" val="16143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0AD422-50AD-4C8F-A207-46A5C3B8E258}"/>
              </a:ext>
            </a:extLst>
          </p:cNvPr>
          <p:cNvSpPr>
            <a:spLocks noGrp="1"/>
          </p:cNvSpPr>
          <p:nvPr>
            <p:ph idx="1"/>
          </p:nvPr>
        </p:nvSpPr>
        <p:spPr>
          <a:xfrm>
            <a:off x="401676" y="1782087"/>
            <a:ext cx="8742308" cy="994172"/>
          </a:xfrm>
        </p:spPr>
        <p:txBody>
          <a:bodyPr>
            <a:noAutofit/>
          </a:bodyPr>
          <a:lstStyle/>
          <a:p>
            <a:r>
              <a:rPr lang="en-US" sz="2400" dirty="0">
                <a:solidFill>
                  <a:schemeClr val="bg1"/>
                </a:solidFill>
              </a:rPr>
              <a:t>Describes relationship between permeability of the fracture system and fracture opening.</a:t>
            </a:r>
          </a:p>
        </p:txBody>
      </p:sp>
      <p:sp>
        <p:nvSpPr>
          <p:cNvPr id="8" name="Content Placeholder 2">
            <a:extLst>
              <a:ext uri="{FF2B5EF4-FFF2-40B4-BE49-F238E27FC236}">
                <a16:creationId xmlns:a16="http://schemas.microsoft.com/office/drawing/2014/main" id="{F27ECF46-A5D5-45F4-BDD3-9C4F46F11C07}"/>
              </a:ext>
            </a:extLst>
          </p:cNvPr>
          <p:cNvSpPr txBox="1">
            <a:spLocks/>
          </p:cNvSpPr>
          <p:nvPr/>
        </p:nvSpPr>
        <p:spPr>
          <a:xfrm>
            <a:off x="556534" y="3108211"/>
            <a:ext cx="4797878" cy="236104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4" name="Slide Number Placeholder 3">
            <a:extLst>
              <a:ext uri="{FF2B5EF4-FFF2-40B4-BE49-F238E27FC236}">
                <a16:creationId xmlns:a16="http://schemas.microsoft.com/office/drawing/2014/main" id="{A6323A88-EF9B-4FA5-9639-0F21AA28CE24}"/>
              </a:ext>
            </a:extLst>
          </p:cNvPr>
          <p:cNvSpPr>
            <a:spLocks noGrp="1"/>
          </p:cNvSpPr>
          <p:nvPr>
            <p:ph type="sldNum" sz="quarter" idx="12"/>
          </p:nvPr>
        </p:nvSpPr>
        <p:spPr/>
        <p:txBody>
          <a:bodyPr/>
          <a:lstStyle/>
          <a:p>
            <a:fld id="{95E6D333-C14A-4752-BFDE-85EDF803DA85}" type="slidenum">
              <a:rPr lang="en-US" smtClean="0"/>
              <a:t>3</a:t>
            </a:fld>
            <a:endParaRPr lang="en-US" dirty="0"/>
          </a:p>
        </p:txBody>
      </p:sp>
      <p:pic>
        <p:nvPicPr>
          <p:cNvPr id="6" name="Picture 5">
            <a:extLst>
              <a:ext uri="{FF2B5EF4-FFF2-40B4-BE49-F238E27FC236}">
                <a16:creationId xmlns:a16="http://schemas.microsoft.com/office/drawing/2014/main" id="{55DF7A41-3F9F-4C30-A7D9-A8CFFEFC5A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830" y="2656210"/>
            <a:ext cx="4144582" cy="2810459"/>
          </a:xfrm>
          <a:prstGeom prst="rect">
            <a:avLst/>
          </a:prstGeom>
          <a:noFill/>
        </p:spPr>
      </p:pic>
      <p:sp>
        <p:nvSpPr>
          <p:cNvPr id="7" name="Rectangle 6">
            <a:extLst>
              <a:ext uri="{FF2B5EF4-FFF2-40B4-BE49-F238E27FC236}">
                <a16:creationId xmlns:a16="http://schemas.microsoft.com/office/drawing/2014/main" id="{3CD18F66-EF23-4AF2-9CA8-0DC5D64973B4}"/>
              </a:ext>
            </a:extLst>
          </p:cNvPr>
          <p:cNvSpPr/>
          <p:nvPr/>
        </p:nvSpPr>
        <p:spPr>
          <a:xfrm>
            <a:off x="2952640" y="5466669"/>
            <a:ext cx="2727029" cy="230832"/>
          </a:xfrm>
          <a:prstGeom prst="rect">
            <a:avLst/>
          </a:prstGeom>
        </p:spPr>
        <p:txBody>
          <a:bodyPr wrap="none">
            <a:spAutoFit/>
          </a:bodyPr>
          <a:lstStyle/>
          <a:p>
            <a:pPr lvl="0">
              <a:defRPr/>
            </a:pPr>
            <a:r>
              <a:rPr lang="en-US" sz="900" b="1" dirty="0">
                <a:latin typeface="Times New Roman" panose="02020603050405020304" pitchFamily="18" charset="0"/>
              </a:rPr>
              <a:t>Barton-Bandis</a:t>
            </a:r>
            <a:r>
              <a:rPr lang="en-US" sz="900" dirty="0">
                <a:latin typeface="Times New Roman" panose="02020603050405020304" pitchFamily="18" charset="0"/>
              </a:rPr>
              <a:t> stress permeability relationship model </a:t>
            </a:r>
          </a:p>
        </p:txBody>
      </p:sp>
      <p:cxnSp>
        <p:nvCxnSpPr>
          <p:cNvPr id="9" name="Straight Arrow Connector 8">
            <a:extLst>
              <a:ext uri="{FF2B5EF4-FFF2-40B4-BE49-F238E27FC236}">
                <a16:creationId xmlns:a16="http://schemas.microsoft.com/office/drawing/2014/main" id="{8EAB50C4-CF44-4C7A-A95C-3BBAC3D2AC5D}"/>
              </a:ext>
            </a:extLst>
          </p:cNvPr>
          <p:cNvCxnSpPr>
            <a:cxnSpLocks/>
          </p:cNvCxnSpPr>
          <p:nvPr/>
        </p:nvCxnSpPr>
        <p:spPr>
          <a:xfrm flipH="1">
            <a:off x="4166043" y="5045147"/>
            <a:ext cx="6172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ADF5E4-D500-4731-9FC3-982205E92CFB}"/>
              </a:ext>
            </a:extLst>
          </p:cNvPr>
          <p:cNvCxnSpPr>
            <a:cxnSpLocks/>
          </p:cNvCxnSpPr>
          <p:nvPr/>
        </p:nvCxnSpPr>
        <p:spPr>
          <a:xfrm flipV="1">
            <a:off x="3241049" y="4455788"/>
            <a:ext cx="0" cy="4914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63B6CF6-2A5B-4DD2-B9C8-8F8D76FDCDD5}"/>
              </a:ext>
            </a:extLst>
          </p:cNvPr>
          <p:cNvCxnSpPr>
            <a:cxnSpLocks/>
          </p:cNvCxnSpPr>
          <p:nvPr/>
        </p:nvCxnSpPr>
        <p:spPr>
          <a:xfrm>
            <a:off x="3303113" y="3237309"/>
            <a:ext cx="301813" cy="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E2236B-EA7E-4949-8947-F0EF5CDAA6F3}"/>
              </a:ext>
            </a:extLst>
          </p:cNvPr>
          <p:cNvCxnSpPr>
            <a:cxnSpLocks/>
          </p:cNvCxnSpPr>
          <p:nvPr/>
        </p:nvCxnSpPr>
        <p:spPr>
          <a:xfrm>
            <a:off x="4098128" y="3285756"/>
            <a:ext cx="0" cy="4071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130E55A-EE4D-40D8-B60D-612676D0B68A}"/>
              </a:ext>
            </a:extLst>
          </p:cNvPr>
          <p:cNvCxnSpPr>
            <a:cxnSpLocks/>
          </p:cNvCxnSpPr>
          <p:nvPr/>
        </p:nvCxnSpPr>
        <p:spPr>
          <a:xfrm>
            <a:off x="4142730" y="3949773"/>
            <a:ext cx="326848" cy="2077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4E44801-E8AE-404F-AAAA-55B1D6AAFB6C}"/>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5" name="Rectangle 14">
            <a:extLst>
              <a:ext uri="{FF2B5EF4-FFF2-40B4-BE49-F238E27FC236}">
                <a16:creationId xmlns:a16="http://schemas.microsoft.com/office/drawing/2014/main" id="{C7CC2759-CE9E-4C0A-BF91-F24E741D9484}"/>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6" name="Slide Number Placeholder 6">
            <a:extLst>
              <a:ext uri="{FF2B5EF4-FFF2-40B4-BE49-F238E27FC236}">
                <a16:creationId xmlns:a16="http://schemas.microsoft.com/office/drawing/2014/main" id="{AADB3664-820D-4C8A-8FCF-C1BB16776F34}"/>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3</a:t>
            </a:fld>
            <a:endParaRPr lang="en-US" sz="1400" dirty="0">
              <a:solidFill>
                <a:srgbClr val="000000"/>
              </a:solidFill>
            </a:endParaRPr>
          </a:p>
        </p:txBody>
      </p:sp>
      <p:grpSp>
        <p:nvGrpSpPr>
          <p:cNvPr id="17" name="Group 16">
            <a:extLst>
              <a:ext uri="{FF2B5EF4-FFF2-40B4-BE49-F238E27FC236}">
                <a16:creationId xmlns:a16="http://schemas.microsoft.com/office/drawing/2014/main" id="{E8E97957-480B-4B26-A86A-C1875C817999}"/>
              </a:ext>
            </a:extLst>
          </p:cNvPr>
          <p:cNvGrpSpPr>
            <a:grpSpLocks noChangeAspect="1"/>
          </p:cNvGrpSpPr>
          <p:nvPr/>
        </p:nvGrpSpPr>
        <p:grpSpPr>
          <a:xfrm>
            <a:off x="141396" y="6146400"/>
            <a:ext cx="763435" cy="609674"/>
            <a:chOff x="-32212" y="427945"/>
            <a:chExt cx="5134907" cy="4100706"/>
          </a:xfrm>
        </p:grpSpPr>
        <p:grpSp>
          <p:nvGrpSpPr>
            <p:cNvPr id="18" name="Group 17">
              <a:extLst>
                <a:ext uri="{FF2B5EF4-FFF2-40B4-BE49-F238E27FC236}">
                  <a16:creationId xmlns:a16="http://schemas.microsoft.com/office/drawing/2014/main" id="{DE87ABCB-AED6-4D3E-AE08-9AC8C0C8CD28}"/>
                </a:ext>
              </a:extLst>
            </p:cNvPr>
            <p:cNvGrpSpPr/>
            <p:nvPr/>
          </p:nvGrpSpPr>
          <p:grpSpPr>
            <a:xfrm>
              <a:off x="1124624" y="1927737"/>
              <a:ext cx="3978071" cy="2600914"/>
              <a:chOff x="918033" y="1927737"/>
              <a:chExt cx="3978071" cy="2600914"/>
            </a:xfrm>
          </p:grpSpPr>
          <p:sp>
            <p:nvSpPr>
              <p:cNvPr id="20" name="Isosceles Triangle 19">
                <a:extLst>
                  <a:ext uri="{FF2B5EF4-FFF2-40B4-BE49-F238E27FC236}">
                    <a16:creationId xmlns:a16="http://schemas.microsoft.com/office/drawing/2014/main" id="{3ADA03F2-C7FC-4753-9511-EC7596F84385}"/>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3D170339-5113-45EB-8B7C-FD3BDD116340}"/>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rc 18">
              <a:extLst>
                <a:ext uri="{FF2B5EF4-FFF2-40B4-BE49-F238E27FC236}">
                  <a16:creationId xmlns:a16="http://schemas.microsoft.com/office/drawing/2014/main" id="{FF9227EF-04DE-49F1-AD81-3C013BD134A9}"/>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TextBox 22">
            <a:extLst>
              <a:ext uri="{FF2B5EF4-FFF2-40B4-BE49-F238E27FC236}">
                <a16:creationId xmlns:a16="http://schemas.microsoft.com/office/drawing/2014/main" id="{E982C62E-0AC9-495D-90CE-9736D52A4835}"/>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4" name="TextBox 23">
            <a:extLst>
              <a:ext uri="{FF2B5EF4-FFF2-40B4-BE49-F238E27FC236}">
                <a16:creationId xmlns:a16="http://schemas.microsoft.com/office/drawing/2014/main" id="{5C5B60E7-2C26-4D89-84CF-1A4A514631BA}"/>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25" name="Rectangle 24">
            <a:extLst>
              <a:ext uri="{FF2B5EF4-FFF2-40B4-BE49-F238E27FC236}">
                <a16:creationId xmlns:a16="http://schemas.microsoft.com/office/drawing/2014/main" id="{9A17D6C8-0D7A-4DEA-8671-2D16EE272165}"/>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6" name="Rectangle 25">
            <a:extLst>
              <a:ext uri="{FF2B5EF4-FFF2-40B4-BE49-F238E27FC236}">
                <a16:creationId xmlns:a16="http://schemas.microsoft.com/office/drawing/2014/main" id="{CF55A1BD-06B9-4DB2-8D57-56021A165FAE}"/>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7" name="Rectangle 26">
            <a:extLst>
              <a:ext uri="{FF2B5EF4-FFF2-40B4-BE49-F238E27FC236}">
                <a16:creationId xmlns:a16="http://schemas.microsoft.com/office/drawing/2014/main" id="{9E041773-7C94-4C0B-8ED5-BB172E4F69FB}"/>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Numerical Simulator</a:t>
            </a:r>
          </a:p>
        </p:txBody>
      </p:sp>
    </p:spTree>
    <p:extLst>
      <p:ext uri="{BB962C8B-B14F-4D97-AF65-F5344CB8AC3E}">
        <p14:creationId xmlns:p14="http://schemas.microsoft.com/office/powerpoint/2010/main" val="319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06562 0.00023 L -0.01433 0.00023 " pathEditMode="relative" rAng="0" ptsTypes="AA">
                                      <p:cBhvr>
                                        <p:cTn id="8" dur="2000" fill="hold"/>
                                        <p:tgtEl>
                                          <p:spTgt spid="9"/>
                                        </p:tgtEl>
                                        <p:attrNameLst>
                                          <p:attrName>ppt_x</p:attrName>
                                          <p:attrName>ppt_y</p:attrName>
                                        </p:attrNameLst>
                                      </p:cBhvr>
                                      <p:rCtr x="-3997"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6.25E-7 -4.44444E-6 L 0.00078 -0.1537 " pathEditMode="relative" rAng="0" ptsTypes="AA">
                                      <p:cBhvr>
                                        <p:cTn id="16" dur="2000" fill="hold"/>
                                        <p:tgtEl>
                                          <p:spTgt spid="14"/>
                                        </p:tgtEl>
                                        <p:attrNameLst>
                                          <p:attrName>ppt_x</p:attrName>
                                          <p:attrName>ppt_y</p:attrName>
                                        </p:attrNameLst>
                                      </p:cBhvr>
                                      <p:rCtr x="39" y="-7685"/>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0.0013 0.00047 L 0.02812 -2.22222E-6 " pathEditMode="relative" rAng="0" ptsTypes="AA">
                                      <p:cBhvr>
                                        <p:cTn id="22" dur="2000" fill="hold"/>
                                        <p:tgtEl>
                                          <p:spTgt spid="38"/>
                                        </p:tgtEl>
                                        <p:attrNameLst>
                                          <p:attrName>ppt_x</p:attrName>
                                          <p:attrName>ppt_y</p:attrName>
                                        </p:attrNameLst>
                                      </p:cBhvr>
                                      <p:rCtr x="1341" y="-23"/>
                                    </p:animMotion>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6.25E-7 3.7037E-6 L -6.25E-7 0.06018 " pathEditMode="relative" rAng="0" ptsTypes="AA">
                                      <p:cBhvr>
                                        <p:cTn id="32" dur="2000" fill="hold"/>
                                        <p:tgtEl>
                                          <p:spTgt spid="11"/>
                                        </p:tgtEl>
                                        <p:attrNameLst>
                                          <p:attrName>ppt_x</p:attrName>
                                          <p:attrName>ppt_y</p:attrName>
                                        </p:attrNameLst>
                                      </p:cBhvr>
                                      <p:rCtr x="0" y="3009"/>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0.00769 -0.00764 L 0.06341 0.06134 " pathEditMode="relative" rAng="0" ptsTypes="AA">
                                      <p:cBhvr>
                                        <p:cTn id="40" dur="2000" fill="hold"/>
                                        <p:tgtEl>
                                          <p:spTgt spid="21"/>
                                        </p:tgtEl>
                                        <p:attrNameLst>
                                          <p:attrName>ppt_x</p:attrName>
                                          <p:attrName>ppt_y</p:attrName>
                                        </p:attrNameLst>
                                      </p:cBhvr>
                                      <p:rCtr x="3555"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98124D0-7F1D-428F-B707-2160C54D5B54}"/>
              </a:ext>
            </a:extLst>
          </p:cNvPr>
          <p:cNvSpPr txBox="1">
            <a:spLocks/>
          </p:cNvSpPr>
          <p:nvPr/>
        </p:nvSpPr>
        <p:spPr>
          <a:xfrm>
            <a:off x="639574" y="2799676"/>
            <a:ext cx="4778619"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solidFill>
              </a:rPr>
              <a:t>Constant overburden stress and minimum horizontal stress. </a:t>
            </a:r>
          </a:p>
          <a:p>
            <a:r>
              <a:rPr lang="en-US" sz="2100" dirty="0">
                <a:solidFill>
                  <a:schemeClr val="bg1"/>
                </a:solidFill>
                <a:cs typeface="Calibri Light" panose="020F0302020204030204" pitchFamily="34" charset="0"/>
              </a:rPr>
              <a:t>Constant permeability for fracture and matrix.</a:t>
            </a:r>
          </a:p>
          <a:p>
            <a:pPr>
              <a:buFont typeface="Arial"/>
              <a:buChar char="•"/>
            </a:pPr>
            <a:r>
              <a:rPr lang="en-US" sz="2100" dirty="0">
                <a:solidFill>
                  <a:schemeClr val="bg1"/>
                </a:solidFill>
              </a:rPr>
              <a:t>Estimated P</a:t>
            </a:r>
            <a:r>
              <a:rPr lang="en-US" sz="2100" baseline="-25000" dirty="0">
                <a:solidFill>
                  <a:schemeClr val="bg1"/>
                </a:solidFill>
              </a:rPr>
              <a:t>c</a:t>
            </a:r>
            <a:r>
              <a:rPr lang="en-US" sz="2100" dirty="0">
                <a:solidFill>
                  <a:schemeClr val="bg1"/>
                </a:solidFill>
              </a:rPr>
              <a:t> = </a:t>
            </a:r>
            <a:r>
              <a:rPr lang="en-US" sz="2100" b="1" dirty="0">
                <a:solidFill>
                  <a:schemeClr val="bg1"/>
                </a:solidFill>
              </a:rPr>
              <a:t>6,411 psi.</a:t>
            </a:r>
          </a:p>
          <a:p>
            <a:pPr marL="0" indent="0">
              <a:buNone/>
              <a:tabLst>
                <a:tab pos="170260" algn="l"/>
              </a:tabLst>
            </a:pPr>
            <a:r>
              <a:rPr lang="en-US" sz="2100" dirty="0">
                <a:solidFill>
                  <a:schemeClr val="bg1"/>
                </a:solidFill>
              </a:rPr>
              <a:t>Comparable to the input minimum  horizontal stress of </a:t>
            </a:r>
            <a:r>
              <a:rPr lang="en-US" sz="2100" b="1" dirty="0">
                <a:solidFill>
                  <a:schemeClr val="bg1"/>
                </a:solidFill>
              </a:rPr>
              <a:t>6,248 </a:t>
            </a:r>
            <a:r>
              <a:rPr lang="en-US" sz="2100" dirty="0">
                <a:solidFill>
                  <a:schemeClr val="bg1"/>
                </a:solidFill>
              </a:rPr>
              <a:t>psi.</a:t>
            </a:r>
          </a:p>
        </p:txBody>
      </p:sp>
      <p:sp>
        <p:nvSpPr>
          <p:cNvPr id="4" name="Slide Number Placeholder 3">
            <a:extLst>
              <a:ext uri="{FF2B5EF4-FFF2-40B4-BE49-F238E27FC236}">
                <a16:creationId xmlns:a16="http://schemas.microsoft.com/office/drawing/2014/main" id="{601EEBF3-5C4A-4592-9C9E-70736C604203}"/>
              </a:ext>
            </a:extLst>
          </p:cNvPr>
          <p:cNvSpPr>
            <a:spLocks noGrp="1"/>
          </p:cNvSpPr>
          <p:nvPr>
            <p:ph type="sldNum" sz="quarter" idx="12"/>
          </p:nvPr>
        </p:nvSpPr>
        <p:spPr/>
        <p:txBody>
          <a:bodyPr/>
          <a:lstStyle/>
          <a:p>
            <a:fld id="{95E6D333-C14A-4752-BFDE-85EDF803DA85}" type="slidenum">
              <a:rPr lang="en-US" smtClean="0"/>
              <a:t>4</a:t>
            </a:fld>
            <a:endParaRPr lang="en-US" dirty="0"/>
          </a:p>
        </p:txBody>
      </p:sp>
      <p:pic>
        <p:nvPicPr>
          <p:cNvPr id="5" name="Picture 4">
            <a:extLst>
              <a:ext uri="{FF2B5EF4-FFF2-40B4-BE49-F238E27FC236}">
                <a16:creationId xmlns:a16="http://schemas.microsoft.com/office/drawing/2014/main" id="{4C4BF9F1-AD60-4FC4-B652-6EF3F210D0C5}"/>
              </a:ext>
            </a:extLst>
          </p:cNvPr>
          <p:cNvPicPr/>
          <p:nvPr/>
        </p:nvPicPr>
        <p:blipFill rotWithShape="1">
          <a:blip r:embed="rId3" cstate="print">
            <a:extLst>
              <a:ext uri="{28A0092B-C50C-407E-A947-70E740481C1C}">
                <a14:useLocalDpi xmlns:a14="http://schemas.microsoft.com/office/drawing/2010/main" val="0"/>
              </a:ext>
            </a:extLst>
          </a:blip>
          <a:srcRect t="3257" b="2789"/>
          <a:stretch/>
        </p:blipFill>
        <p:spPr bwMode="auto">
          <a:xfrm>
            <a:off x="6035572" y="3745706"/>
            <a:ext cx="2900531" cy="1981200"/>
          </a:xfrm>
          <a:prstGeom prst="rect">
            <a:avLst/>
          </a:prstGeom>
          <a:noFill/>
          <a:ln>
            <a:noFill/>
          </a:ln>
        </p:spPr>
      </p:pic>
      <p:pic>
        <p:nvPicPr>
          <p:cNvPr id="6" name="Picture 5">
            <a:extLst>
              <a:ext uri="{FF2B5EF4-FFF2-40B4-BE49-F238E27FC236}">
                <a16:creationId xmlns:a16="http://schemas.microsoft.com/office/drawing/2014/main" id="{A8FB5B9A-0B06-4430-8C7B-89B7381897B2}"/>
              </a:ext>
            </a:extLst>
          </p:cNvPr>
          <p:cNvPicPr/>
          <p:nvPr/>
        </p:nvPicPr>
        <p:blipFill rotWithShape="1">
          <a:blip r:embed="rId4" cstate="print">
            <a:extLst>
              <a:ext uri="{28A0092B-C50C-407E-A947-70E740481C1C}">
                <a14:useLocalDpi xmlns:a14="http://schemas.microsoft.com/office/drawing/2010/main" val="0"/>
              </a:ext>
            </a:extLst>
          </a:blip>
          <a:srcRect t="2878" b="3171"/>
          <a:stretch/>
        </p:blipFill>
        <p:spPr bwMode="auto">
          <a:xfrm>
            <a:off x="6035573" y="1760460"/>
            <a:ext cx="2900532" cy="1981200"/>
          </a:xfrm>
          <a:prstGeom prst="rect">
            <a:avLst/>
          </a:prstGeom>
          <a:noFill/>
          <a:ln>
            <a:noFill/>
          </a:ln>
        </p:spPr>
      </p:pic>
      <p:sp>
        <p:nvSpPr>
          <p:cNvPr id="7" name="Rectangle 6">
            <a:extLst>
              <a:ext uri="{FF2B5EF4-FFF2-40B4-BE49-F238E27FC236}">
                <a16:creationId xmlns:a16="http://schemas.microsoft.com/office/drawing/2014/main" id="{D42C2FA7-23FF-4B55-A2A3-5C03B762E8DD}"/>
              </a:ext>
            </a:extLst>
          </p:cNvPr>
          <p:cNvSpPr/>
          <p:nvPr/>
        </p:nvSpPr>
        <p:spPr>
          <a:xfrm>
            <a:off x="5760254" y="3861675"/>
            <a:ext cx="3451174" cy="1494576"/>
          </a:xfrm>
          <a:prstGeom prst="rect">
            <a:avLst/>
          </a:prstGeom>
        </p:spPr>
        <p:txBody>
          <a:bodyPr wrap="square">
            <a:spAutoFit/>
          </a:bodyPr>
          <a:lstStyle/>
          <a:p>
            <a:pPr marL="257175" indent="-257175" algn="just">
              <a:buFont typeface="Symbol" panose="05050102010706020507" pitchFamily="18" charset="2"/>
              <a:buChar char=""/>
            </a:pPr>
            <a:r>
              <a:rPr lang="en-US" sz="1800" dirty="0">
                <a:ea typeface="Times New Roman" panose="02020603050405020304" pitchFamily="18" charset="0"/>
              </a:rPr>
              <a:t>3/2-slope defining the before closure; </a:t>
            </a:r>
          </a:p>
          <a:p>
            <a:pPr marL="257175" indent="-257175" algn="just">
              <a:spcBef>
                <a:spcPts val="0"/>
              </a:spcBef>
              <a:spcAft>
                <a:spcPts val="0"/>
              </a:spcAft>
              <a:buFont typeface="Symbol" panose="05050102010706020507" pitchFamily="18" charset="2"/>
              <a:buChar char=""/>
            </a:pPr>
            <a:r>
              <a:rPr lang="en-US" sz="1800" dirty="0">
                <a:ea typeface="Times New Roman" panose="02020603050405020304" pitchFamily="18" charset="0"/>
              </a:rPr>
              <a:t>½-slope </a:t>
            </a:r>
            <a:r>
              <a:rPr lang="en-US" sz="1800" dirty="0">
                <a:ea typeface="Times New Roman" panose="02020603050405020304" pitchFamily="18" charset="0"/>
                <a:sym typeface="Wingdings" panose="05000000000000000000" pitchFamily="2" charset="2"/>
              </a:rPr>
              <a:t></a:t>
            </a:r>
            <a:r>
              <a:rPr lang="en-US" sz="1800" dirty="0">
                <a:ea typeface="Times New Roman" panose="02020603050405020304" pitchFamily="18" charset="0"/>
              </a:rPr>
              <a:t> linear flow; </a:t>
            </a:r>
          </a:p>
          <a:p>
            <a:pPr marL="257175" indent="-257175" algn="just">
              <a:lnSpc>
                <a:spcPct val="107000"/>
              </a:lnSpc>
              <a:spcBef>
                <a:spcPts val="0"/>
              </a:spcBef>
              <a:spcAft>
                <a:spcPts val="0"/>
              </a:spcAft>
              <a:buFont typeface="Symbol" panose="05050102010706020507" pitchFamily="18" charset="2"/>
              <a:buChar char=""/>
            </a:pPr>
            <a:r>
              <a:rPr lang="en-US" sz="1800" dirty="0">
                <a:ea typeface="Cambria" panose="02040503050406030204" pitchFamily="18" charset="0"/>
                <a:cs typeface="Arial" panose="020B0604020202020204" pitchFamily="34" charset="0"/>
              </a:rPr>
              <a:t>zero-slope </a:t>
            </a:r>
            <a:r>
              <a:rPr lang="en-US" sz="1800" dirty="0">
                <a:ea typeface="Times New Roman" panose="02020603050405020304" pitchFamily="18" charset="0"/>
                <a:sym typeface="Wingdings" panose="05000000000000000000" pitchFamily="2" charset="2"/>
              </a:rPr>
              <a:t></a:t>
            </a:r>
            <a:r>
              <a:rPr lang="en-US" sz="1800" dirty="0">
                <a:ea typeface="Cambria" panose="02040503050406030204" pitchFamily="18" charset="0"/>
                <a:cs typeface="Arial" panose="020B0604020202020204" pitchFamily="34" charset="0"/>
              </a:rPr>
              <a:t> pseudoradial flow.</a:t>
            </a:r>
            <a:endParaRPr lang="en-US" sz="1200" dirty="0">
              <a:ea typeface="Cambria" panose="02040503050406030204" pitchFamily="18" charset="0"/>
              <a:cs typeface="Arial" panose="020B0604020202020204" pitchFamily="34" charset="0"/>
            </a:endParaRPr>
          </a:p>
        </p:txBody>
      </p:sp>
      <p:sp>
        <p:nvSpPr>
          <p:cNvPr id="8" name="Rectangle 7">
            <a:extLst>
              <a:ext uri="{FF2B5EF4-FFF2-40B4-BE49-F238E27FC236}">
                <a16:creationId xmlns:a16="http://schemas.microsoft.com/office/drawing/2014/main" id="{CF2DC9B1-D18B-40CC-9AA0-E932CD67AB65}"/>
              </a:ext>
            </a:extLst>
          </p:cNvPr>
          <p:cNvSpPr/>
          <p:nvPr/>
        </p:nvSpPr>
        <p:spPr>
          <a:xfrm>
            <a:off x="6836194" y="5177794"/>
            <a:ext cx="1533305" cy="369332"/>
          </a:xfrm>
          <a:prstGeom prst="rect">
            <a:avLst/>
          </a:prstGeom>
        </p:spPr>
        <p:txBody>
          <a:bodyPr wrap="none">
            <a:spAutoFit/>
          </a:bodyPr>
          <a:lstStyle/>
          <a:p>
            <a:r>
              <a:rPr lang="en-US" sz="1800" dirty="0">
                <a:ea typeface="Times New Roman" panose="02020603050405020304" pitchFamily="18" charset="0"/>
              </a:rPr>
              <a:t>P</a:t>
            </a:r>
            <a:r>
              <a:rPr lang="en-US" sz="1800" baseline="-25000" dirty="0">
                <a:ea typeface="Times New Roman" panose="02020603050405020304" pitchFamily="18" charset="0"/>
              </a:rPr>
              <a:t>c</a:t>
            </a:r>
            <a:r>
              <a:rPr lang="en-US" sz="1800" dirty="0">
                <a:ea typeface="Times New Roman" panose="02020603050405020304" pitchFamily="18" charset="0"/>
              </a:rPr>
              <a:t>=6,411 psi </a:t>
            </a:r>
            <a:endParaRPr lang="en-US" sz="1800" dirty="0"/>
          </a:p>
        </p:txBody>
      </p:sp>
      <p:sp>
        <p:nvSpPr>
          <p:cNvPr id="12" name="Rectangle 11">
            <a:extLst>
              <a:ext uri="{FF2B5EF4-FFF2-40B4-BE49-F238E27FC236}">
                <a16:creationId xmlns:a16="http://schemas.microsoft.com/office/drawing/2014/main" id="{C0A46357-6286-433C-A6B5-5A9ED001EA59}"/>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Rectangle 12">
            <a:extLst>
              <a:ext uri="{FF2B5EF4-FFF2-40B4-BE49-F238E27FC236}">
                <a16:creationId xmlns:a16="http://schemas.microsoft.com/office/drawing/2014/main" id="{8C69F588-7459-4BE1-AC41-E1A3BA942F2D}"/>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4" name="Slide Number Placeholder 6">
            <a:extLst>
              <a:ext uri="{FF2B5EF4-FFF2-40B4-BE49-F238E27FC236}">
                <a16:creationId xmlns:a16="http://schemas.microsoft.com/office/drawing/2014/main" id="{570C28AD-10DB-4E21-AD9B-D7A2F6152A66}"/>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4</a:t>
            </a:fld>
            <a:endParaRPr lang="en-US" sz="1400" dirty="0">
              <a:solidFill>
                <a:srgbClr val="000000"/>
              </a:solidFill>
            </a:endParaRPr>
          </a:p>
        </p:txBody>
      </p:sp>
      <p:grpSp>
        <p:nvGrpSpPr>
          <p:cNvPr id="15" name="Group 14">
            <a:extLst>
              <a:ext uri="{FF2B5EF4-FFF2-40B4-BE49-F238E27FC236}">
                <a16:creationId xmlns:a16="http://schemas.microsoft.com/office/drawing/2014/main" id="{6C9762EF-C7C9-4D7C-8E6C-10B36329E360}"/>
              </a:ext>
            </a:extLst>
          </p:cNvPr>
          <p:cNvGrpSpPr>
            <a:grpSpLocks noChangeAspect="1"/>
          </p:cNvGrpSpPr>
          <p:nvPr/>
        </p:nvGrpSpPr>
        <p:grpSpPr>
          <a:xfrm>
            <a:off x="141396" y="6146400"/>
            <a:ext cx="763435" cy="609674"/>
            <a:chOff x="-32212" y="427945"/>
            <a:chExt cx="5134907" cy="4100706"/>
          </a:xfrm>
        </p:grpSpPr>
        <p:grpSp>
          <p:nvGrpSpPr>
            <p:cNvPr id="16" name="Group 15">
              <a:extLst>
                <a:ext uri="{FF2B5EF4-FFF2-40B4-BE49-F238E27FC236}">
                  <a16:creationId xmlns:a16="http://schemas.microsoft.com/office/drawing/2014/main" id="{4148705F-7EEA-4D6D-8385-984CB812434D}"/>
                </a:ext>
              </a:extLst>
            </p:cNvPr>
            <p:cNvGrpSpPr/>
            <p:nvPr/>
          </p:nvGrpSpPr>
          <p:grpSpPr>
            <a:xfrm>
              <a:off x="1124624" y="1927737"/>
              <a:ext cx="3978071" cy="2600914"/>
              <a:chOff x="918033" y="1927737"/>
              <a:chExt cx="3978071" cy="2600914"/>
            </a:xfrm>
          </p:grpSpPr>
          <p:sp>
            <p:nvSpPr>
              <p:cNvPr id="18" name="Isosceles Triangle 17">
                <a:extLst>
                  <a:ext uri="{FF2B5EF4-FFF2-40B4-BE49-F238E27FC236}">
                    <a16:creationId xmlns:a16="http://schemas.microsoft.com/office/drawing/2014/main" id="{4FF40B9C-5A04-499B-B517-D793A5B0D85E}"/>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EE79E6DD-BEBC-4FB4-9021-28E2F11AC88A}"/>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Arc 16">
              <a:extLst>
                <a:ext uri="{FF2B5EF4-FFF2-40B4-BE49-F238E27FC236}">
                  <a16:creationId xmlns:a16="http://schemas.microsoft.com/office/drawing/2014/main" id="{F41F2A43-366B-4ABD-899B-2458988C24DC}"/>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0" name="TextBox 19">
            <a:extLst>
              <a:ext uri="{FF2B5EF4-FFF2-40B4-BE49-F238E27FC236}">
                <a16:creationId xmlns:a16="http://schemas.microsoft.com/office/drawing/2014/main" id="{977A2231-ABF9-40DF-A4B8-9B5630FAE5A1}"/>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1" name="TextBox 20">
            <a:extLst>
              <a:ext uri="{FF2B5EF4-FFF2-40B4-BE49-F238E27FC236}">
                <a16:creationId xmlns:a16="http://schemas.microsoft.com/office/drawing/2014/main" id="{EF176A55-4073-456F-86B0-8783518E2E7F}"/>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22" name="Rectangle 21">
            <a:extLst>
              <a:ext uri="{FF2B5EF4-FFF2-40B4-BE49-F238E27FC236}">
                <a16:creationId xmlns:a16="http://schemas.microsoft.com/office/drawing/2014/main" id="{5719E052-2995-4BF0-9C57-0660A5E8CEA1}"/>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3" name="Rectangle 22">
            <a:extLst>
              <a:ext uri="{FF2B5EF4-FFF2-40B4-BE49-F238E27FC236}">
                <a16:creationId xmlns:a16="http://schemas.microsoft.com/office/drawing/2014/main" id="{29F06717-8977-459A-A203-05B37649C0DC}"/>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4" name="Rectangle 23">
            <a:extLst>
              <a:ext uri="{FF2B5EF4-FFF2-40B4-BE49-F238E27FC236}">
                <a16:creationId xmlns:a16="http://schemas.microsoft.com/office/drawing/2014/main" id="{AD3A1CA2-057B-455B-ACE2-BA8FE3394310}"/>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Different Formation Types</a:t>
            </a:r>
          </a:p>
        </p:txBody>
      </p:sp>
      <p:sp>
        <p:nvSpPr>
          <p:cNvPr id="25" name="Text Box 28">
            <a:extLst>
              <a:ext uri="{FF2B5EF4-FFF2-40B4-BE49-F238E27FC236}">
                <a16:creationId xmlns:a16="http://schemas.microsoft.com/office/drawing/2014/main" id="{9D696846-DFE0-43B1-BEEB-8F339D143C3E}"/>
              </a:ext>
            </a:extLst>
          </p:cNvPr>
          <p:cNvSpPr txBox="1">
            <a:spLocks noChangeArrowheads="1"/>
          </p:cNvSpPr>
          <p:nvPr/>
        </p:nvSpPr>
        <p:spPr bwMode="auto">
          <a:xfrm>
            <a:off x="585421" y="1160133"/>
            <a:ext cx="7639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Formation Type 1: Non-Fractured</a:t>
            </a:r>
          </a:p>
          <a:p>
            <a:pPr>
              <a:spcBef>
                <a:spcPct val="50000"/>
              </a:spcBef>
            </a:pPr>
            <a:r>
              <a:rPr lang="en-US" dirty="0">
                <a:solidFill>
                  <a:srgbClr val="FFFFFF"/>
                </a:solidFill>
                <a:latin typeface="Arial"/>
                <a:cs typeface="Arial"/>
              </a:rPr>
              <a:t>(Homogenous)</a:t>
            </a:r>
          </a:p>
        </p:txBody>
      </p:sp>
    </p:spTree>
    <p:extLst>
      <p:ext uri="{BB962C8B-B14F-4D97-AF65-F5344CB8AC3E}">
        <p14:creationId xmlns:p14="http://schemas.microsoft.com/office/powerpoint/2010/main" val="30481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1EEBF3-5C4A-4592-9C9E-70736C604203}"/>
              </a:ext>
            </a:extLst>
          </p:cNvPr>
          <p:cNvSpPr>
            <a:spLocks noGrp="1"/>
          </p:cNvSpPr>
          <p:nvPr>
            <p:ph type="sldNum" sz="quarter" idx="12"/>
          </p:nvPr>
        </p:nvSpPr>
        <p:spPr/>
        <p:txBody>
          <a:bodyPr/>
          <a:lstStyle/>
          <a:p>
            <a:fld id="{95E6D333-C14A-4752-BFDE-85EDF803DA85}" type="slidenum">
              <a:rPr lang="en-US" smtClean="0"/>
              <a:t>5</a:t>
            </a:fld>
            <a:endParaRPr lang="en-US" dirty="0"/>
          </a:p>
        </p:txBody>
      </p:sp>
      <p:pic>
        <p:nvPicPr>
          <p:cNvPr id="10" name="Content Placeholder 5">
            <a:extLst>
              <a:ext uri="{FF2B5EF4-FFF2-40B4-BE49-F238E27FC236}">
                <a16:creationId xmlns:a16="http://schemas.microsoft.com/office/drawing/2014/main" id="{88A02175-7469-44DB-B78E-A039B5965DFC}"/>
              </a:ext>
            </a:extLst>
          </p:cNvPr>
          <p:cNvPicPr>
            <a:picLocks/>
          </p:cNvPicPr>
          <p:nvPr/>
        </p:nvPicPr>
        <p:blipFill>
          <a:blip r:embed="rId2" cstate="print">
            <a:extLst>
              <a:ext uri="{28A0092B-C50C-407E-A947-70E740481C1C}">
                <a14:useLocalDpi xmlns:a14="http://schemas.microsoft.com/office/drawing/2010/main" val="0"/>
              </a:ext>
            </a:extLst>
          </a:blip>
          <a:srcRect t="844" b="655"/>
          <a:stretch>
            <a:fillRect/>
          </a:stretch>
        </p:blipFill>
        <p:spPr bwMode="auto">
          <a:xfrm>
            <a:off x="4947722" y="2303544"/>
            <a:ext cx="4146226" cy="2969714"/>
          </a:xfrm>
          <a:prstGeom prst="rect">
            <a:avLst/>
          </a:prstGeom>
          <a:noFill/>
          <a:ln>
            <a:noFill/>
          </a:ln>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E654263-D4BA-4EAE-A3AD-A94DEC16589F}"/>
                  </a:ext>
                </a:extLst>
              </p:cNvPr>
              <p:cNvSpPr/>
              <p:nvPr/>
            </p:nvSpPr>
            <p:spPr>
              <a:xfrm>
                <a:off x="6476861" y="3780186"/>
                <a:ext cx="1675074" cy="474169"/>
              </a:xfrm>
              <a:prstGeom prst="rect">
                <a:avLst/>
              </a:prstGeom>
              <a:solidFill>
                <a:schemeClr val="accent2"/>
              </a:solidFill>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b="1" i="1">
                              <a:latin typeface="Cambria Math" panose="02040503050406030204" pitchFamily="18" charset="0"/>
                            </a:rPr>
                          </m:ctrlPr>
                        </m:fPr>
                        <m:num>
                          <m:r>
                            <a:rPr lang="en-US" sz="1200" b="1" i="1">
                              <a:latin typeface="Cambria Math" panose="02040503050406030204" pitchFamily="18" charset="0"/>
                            </a:rPr>
                            <m:t>𝒌𝒉</m:t>
                          </m:r>
                        </m:num>
                        <m:den>
                          <m:r>
                            <a:rPr lang="en-US" sz="1200" b="1" i="1">
                              <a:latin typeface="Cambria Math" panose="02040503050406030204" pitchFamily="18" charset="0"/>
                            </a:rPr>
                            <m:t>𝝁</m:t>
                          </m:r>
                        </m:den>
                      </m:f>
                      <m:r>
                        <a:rPr lang="en-US" sz="1200" b="1">
                          <a:latin typeface="Cambria Math" panose="02040503050406030204" pitchFamily="18" charset="0"/>
                        </a:rPr>
                        <m:t>=</m:t>
                      </m:r>
                      <m:r>
                        <a:rPr lang="en-US" sz="1200" b="1" i="1">
                          <a:latin typeface="Cambria Math" panose="02040503050406030204" pitchFamily="18" charset="0"/>
                        </a:rPr>
                        <m:t>𝟐𝟓𝟏</m:t>
                      </m:r>
                      <m:r>
                        <a:rPr lang="en-US" sz="1200" b="1">
                          <a:latin typeface="Cambria Math" panose="02040503050406030204" pitchFamily="18" charset="0"/>
                        </a:rPr>
                        <m:t>,</m:t>
                      </m:r>
                      <m:r>
                        <a:rPr lang="en-US" sz="1200" b="1" i="1">
                          <a:latin typeface="Cambria Math" panose="02040503050406030204" pitchFamily="18" charset="0"/>
                        </a:rPr>
                        <m:t>𝟎𝟎𝟎</m:t>
                      </m:r>
                      <m:r>
                        <a:rPr lang="en-US" sz="1200" b="1">
                          <a:latin typeface="Cambria Math" panose="02040503050406030204" pitchFamily="18" charset="0"/>
                        </a:rPr>
                        <m:t>[</m:t>
                      </m:r>
                      <m:f>
                        <m:fPr>
                          <m:ctrlPr>
                            <a:rPr lang="en-US" sz="1200" b="1" i="1">
                              <a:latin typeface="Cambria Math" panose="02040503050406030204" pitchFamily="18" charset="0"/>
                            </a:rPr>
                          </m:ctrlPr>
                        </m:fPr>
                        <m:num>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𝒊</m:t>
                              </m:r>
                            </m:sub>
                          </m:sSub>
                        </m:num>
                        <m:den>
                          <m:sSub>
                            <m:sSubPr>
                              <m:ctrlPr>
                                <a:rPr lang="en-US" sz="1200" b="1" i="1">
                                  <a:latin typeface="Cambria Math" panose="02040503050406030204" pitchFamily="18" charset="0"/>
                                </a:rPr>
                              </m:ctrlPr>
                            </m:sSubPr>
                            <m:e>
                              <m:r>
                                <a:rPr lang="en-US" sz="1200" b="1" i="1">
                                  <a:latin typeface="Cambria Math" panose="02040503050406030204" pitchFamily="18" charset="0"/>
                                </a:rPr>
                                <m:t>𝒎</m:t>
                              </m:r>
                            </m:e>
                            <m:sub>
                              <m:r>
                                <a:rPr lang="en-US" sz="1200" b="1" i="1">
                                  <a:latin typeface="Cambria Math" panose="02040503050406030204" pitchFamily="18" charset="0"/>
                                </a:rPr>
                                <m:t>𝑹</m:t>
                              </m:r>
                            </m:sub>
                          </m:sSub>
                          <m:sSub>
                            <m:sSubPr>
                              <m:ctrlPr>
                                <a:rPr lang="en-US" sz="1200" b="1" i="1">
                                  <a:latin typeface="Cambria Math" panose="02040503050406030204" pitchFamily="18" charset="0"/>
                                </a:rPr>
                              </m:ctrlPr>
                            </m:sSubPr>
                            <m:e>
                              <m:r>
                                <a:rPr lang="en-US" sz="1200" b="1" i="1">
                                  <a:latin typeface="Cambria Math" panose="02040503050406030204" pitchFamily="18" charset="0"/>
                                </a:rPr>
                                <m:t>𝒕</m:t>
                              </m:r>
                            </m:e>
                            <m:sub>
                              <m:r>
                                <a:rPr lang="en-US" sz="1200" b="1" i="1">
                                  <a:latin typeface="Cambria Math" panose="02040503050406030204" pitchFamily="18" charset="0"/>
                                </a:rPr>
                                <m:t>𝒄</m:t>
                              </m:r>
                            </m:sub>
                          </m:sSub>
                        </m:den>
                      </m:f>
                      <m:r>
                        <a:rPr lang="en-US" sz="1200" b="1" i="1">
                          <a:latin typeface="Cambria Math" panose="02040503050406030204" pitchFamily="18" charset="0"/>
                        </a:rPr>
                        <m:t> ]</m:t>
                      </m:r>
                    </m:oMath>
                  </m:oMathPara>
                </a14:m>
                <a:endParaRPr lang="en-US" sz="1200" b="1" dirty="0"/>
              </a:p>
            </p:txBody>
          </p:sp>
        </mc:Choice>
        <mc:Fallback xmlns="">
          <p:sp>
            <p:nvSpPr>
              <p:cNvPr id="11" name="Rectangle 10">
                <a:extLst>
                  <a:ext uri="{FF2B5EF4-FFF2-40B4-BE49-F238E27FC236}">
                    <a16:creationId xmlns:a16="http://schemas.microsoft.com/office/drawing/2014/main" id="{FE654263-D4BA-4EAE-A3AD-A94DEC16589F}"/>
                  </a:ext>
                </a:extLst>
              </p:cNvPr>
              <p:cNvSpPr>
                <a:spLocks noRot="1" noChangeAspect="1" noMove="1" noResize="1" noEditPoints="1" noAdjustHandles="1" noChangeArrowheads="1" noChangeShapeType="1" noTextEdit="1"/>
              </p:cNvSpPr>
              <p:nvPr/>
            </p:nvSpPr>
            <p:spPr>
              <a:xfrm>
                <a:off x="6476861" y="3780186"/>
                <a:ext cx="1675074" cy="474169"/>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1FAA0678-AEF1-422A-B587-92009D2F9CAD}"/>
              </a:ext>
            </a:extLst>
          </p:cNvPr>
          <p:cNvSpPr txBox="1">
            <a:spLocks/>
          </p:cNvSpPr>
          <p:nvPr/>
        </p:nvSpPr>
        <p:spPr>
          <a:xfrm>
            <a:off x="639574" y="2799676"/>
            <a:ext cx="3643442"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100" dirty="0">
                <a:solidFill>
                  <a:schemeClr val="bg1"/>
                </a:solidFill>
              </a:rPr>
              <a:t>Estimated P</a:t>
            </a:r>
            <a:r>
              <a:rPr lang="en-US" sz="2100" baseline="-25000" dirty="0">
                <a:solidFill>
                  <a:schemeClr val="bg1"/>
                </a:solidFill>
              </a:rPr>
              <a:t>i </a:t>
            </a:r>
            <a:r>
              <a:rPr lang="en-US" sz="2100" dirty="0">
                <a:solidFill>
                  <a:schemeClr val="bg1"/>
                </a:solidFill>
              </a:rPr>
              <a:t>= </a:t>
            </a:r>
            <a:r>
              <a:rPr lang="en-US" sz="2100" b="1" dirty="0">
                <a:solidFill>
                  <a:schemeClr val="bg1"/>
                </a:solidFill>
              </a:rPr>
              <a:t>3,106 psi.</a:t>
            </a:r>
          </a:p>
          <a:p>
            <a:pPr marL="0" indent="0">
              <a:buNone/>
            </a:pPr>
            <a:r>
              <a:rPr lang="en-US" sz="2100" dirty="0">
                <a:solidFill>
                  <a:schemeClr val="bg1"/>
                </a:solidFill>
              </a:rPr>
              <a:t>   Input P</a:t>
            </a:r>
            <a:r>
              <a:rPr lang="en-US" sz="2100" baseline="-25000" dirty="0">
                <a:solidFill>
                  <a:schemeClr val="bg1"/>
                </a:solidFill>
              </a:rPr>
              <a:t>i </a:t>
            </a:r>
            <a:r>
              <a:rPr lang="en-US" sz="2100" dirty="0">
                <a:solidFill>
                  <a:schemeClr val="bg1"/>
                </a:solidFill>
              </a:rPr>
              <a:t>= </a:t>
            </a:r>
            <a:r>
              <a:rPr lang="en-US" sz="2100" b="1" dirty="0">
                <a:solidFill>
                  <a:schemeClr val="bg1"/>
                </a:solidFill>
              </a:rPr>
              <a:t>3,206 psi</a:t>
            </a:r>
            <a:r>
              <a:rPr lang="en-US" sz="2100" dirty="0">
                <a:solidFill>
                  <a:schemeClr val="bg1"/>
                </a:solidFill>
              </a:rPr>
              <a:t>.</a:t>
            </a:r>
          </a:p>
          <a:p>
            <a:pPr>
              <a:buFont typeface="Arial"/>
              <a:buChar char="•"/>
            </a:pPr>
            <a:r>
              <a:rPr lang="en-US" sz="2100" dirty="0">
                <a:solidFill>
                  <a:schemeClr val="bg1"/>
                </a:solidFill>
              </a:rPr>
              <a:t>Effective reservoir permeability = </a:t>
            </a:r>
            <a:r>
              <a:rPr lang="en-US" sz="2100" b="1" dirty="0">
                <a:solidFill>
                  <a:schemeClr val="bg1"/>
                </a:solidFill>
              </a:rPr>
              <a:t>0.004 mD.</a:t>
            </a:r>
            <a:r>
              <a:rPr lang="en-US" sz="2100" dirty="0">
                <a:solidFill>
                  <a:schemeClr val="bg1"/>
                </a:solidFill>
              </a:rPr>
              <a:t> Input permeability = </a:t>
            </a:r>
            <a:r>
              <a:rPr lang="en-US" sz="2100" b="1" dirty="0">
                <a:solidFill>
                  <a:schemeClr val="bg1"/>
                </a:solidFill>
              </a:rPr>
              <a:t>0.007 mD</a:t>
            </a:r>
            <a:endParaRPr lang="en-US" sz="2100" dirty="0">
              <a:solidFill>
                <a:schemeClr val="bg1"/>
              </a:solidFill>
            </a:endParaRPr>
          </a:p>
        </p:txBody>
      </p:sp>
      <p:sp>
        <p:nvSpPr>
          <p:cNvPr id="13" name="Rectangle 12">
            <a:extLst>
              <a:ext uri="{FF2B5EF4-FFF2-40B4-BE49-F238E27FC236}">
                <a16:creationId xmlns:a16="http://schemas.microsoft.com/office/drawing/2014/main" id="{48FCB8C1-1F0B-47AA-9DAA-BEE860CD6EB0}"/>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4" name="Rectangle 13">
            <a:extLst>
              <a:ext uri="{FF2B5EF4-FFF2-40B4-BE49-F238E27FC236}">
                <a16:creationId xmlns:a16="http://schemas.microsoft.com/office/drawing/2014/main" id="{12A1A790-3367-42F6-8AD5-5D6977DA77B6}"/>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5" name="Slide Number Placeholder 6">
            <a:extLst>
              <a:ext uri="{FF2B5EF4-FFF2-40B4-BE49-F238E27FC236}">
                <a16:creationId xmlns:a16="http://schemas.microsoft.com/office/drawing/2014/main" id="{2CA12448-0F7E-4A9F-9F78-EC5EB7B07DC0}"/>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5</a:t>
            </a:fld>
            <a:endParaRPr lang="en-US" sz="1400" dirty="0">
              <a:solidFill>
                <a:srgbClr val="000000"/>
              </a:solidFill>
            </a:endParaRPr>
          </a:p>
        </p:txBody>
      </p:sp>
      <p:grpSp>
        <p:nvGrpSpPr>
          <p:cNvPr id="16" name="Group 15">
            <a:extLst>
              <a:ext uri="{FF2B5EF4-FFF2-40B4-BE49-F238E27FC236}">
                <a16:creationId xmlns:a16="http://schemas.microsoft.com/office/drawing/2014/main" id="{6A7008D7-46D7-4A8C-B664-875B9EBF1402}"/>
              </a:ext>
            </a:extLst>
          </p:cNvPr>
          <p:cNvGrpSpPr>
            <a:grpSpLocks noChangeAspect="1"/>
          </p:cNvGrpSpPr>
          <p:nvPr/>
        </p:nvGrpSpPr>
        <p:grpSpPr>
          <a:xfrm>
            <a:off x="141396" y="6146400"/>
            <a:ext cx="763435" cy="609674"/>
            <a:chOff x="-32212" y="427945"/>
            <a:chExt cx="5134907" cy="4100706"/>
          </a:xfrm>
        </p:grpSpPr>
        <p:grpSp>
          <p:nvGrpSpPr>
            <p:cNvPr id="17" name="Group 16">
              <a:extLst>
                <a:ext uri="{FF2B5EF4-FFF2-40B4-BE49-F238E27FC236}">
                  <a16:creationId xmlns:a16="http://schemas.microsoft.com/office/drawing/2014/main" id="{B3B3E3AB-336E-4B70-BFDA-1965DDCFBE61}"/>
                </a:ext>
              </a:extLst>
            </p:cNvPr>
            <p:cNvGrpSpPr/>
            <p:nvPr/>
          </p:nvGrpSpPr>
          <p:grpSpPr>
            <a:xfrm>
              <a:off x="1124624" y="1927737"/>
              <a:ext cx="3978071" cy="2600914"/>
              <a:chOff x="918033" y="1927737"/>
              <a:chExt cx="3978071" cy="2600914"/>
            </a:xfrm>
          </p:grpSpPr>
          <p:sp>
            <p:nvSpPr>
              <p:cNvPr id="19" name="Isosceles Triangle 18">
                <a:extLst>
                  <a:ext uri="{FF2B5EF4-FFF2-40B4-BE49-F238E27FC236}">
                    <a16:creationId xmlns:a16="http://schemas.microsoft.com/office/drawing/2014/main" id="{910E78D0-10FE-4EBF-941F-5E2B22F0CF5A}"/>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C19C6C88-4252-443D-9374-E466AE13A63B}"/>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a:extLst>
                <a:ext uri="{FF2B5EF4-FFF2-40B4-BE49-F238E27FC236}">
                  <a16:creationId xmlns:a16="http://schemas.microsoft.com/office/drawing/2014/main" id="{B66CE59F-E37F-459F-ABFC-1560D74FF674}"/>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a:extLst>
              <a:ext uri="{FF2B5EF4-FFF2-40B4-BE49-F238E27FC236}">
                <a16:creationId xmlns:a16="http://schemas.microsoft.com/office/drawing/2014/main" id="{CB0B450F-899F-4017-854E-973F92691EC8}"/>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2" name="TextBox 21">
            <a:extLst>
              <a:ext uri="{FF2B5EF4-FFF2-40B4-BE49-F238E27FC236}">
                <a16:creationId xmlns:a16="http://schemas.microsoft.com/office/drawing/2014/main" id="{7437B9E3-8D9D-4537-932C-6CDB4F7BB03F}"/>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23" name="Rectangle 22">
            <a:extLst>
              <a:ext uri="{FF2B5EF4-FFF2-40B4-BE49-F238E27FC236}">
                <a16:creationId xmlns:a16="http://schemas.microsoft.com/office/drawing/2014/main" id="{0A4ADC6D-46E4-442C-A013-EE73CCC0EDE4}"/>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4" name="Rectangle 23">
            <a:extLst>
              <a:ext uri="{FF2B5EF4-FFF2-40B4-BE49-F238E27FC236}">
                <a16:creationId xmlns:a16="http://schemas.microsoft.com/office/drawing/2014/main" id="{19984643-74F3-4ABD-85DF-054F8AC2E0C5}"/>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5" name="Rectangle 24">
            <a:extLst>
              <a:ext uri="{FF2B5EF4-FFF2-40B4-BE49-F238E27FC236}">
                <a16:creationId xmlns:a16="http://schemas.microsoft.com/office/drawing/2014/main" id="{8FF314A2-E0C2-43E1-935B-E0CA705D1DD0}"/>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Different Formation Types</a:t>
            </a:r>
          </a:p>
        </p:txBody>
      </p:sp>
      <p:sp>
        <p:nvSpPr>
          <p:cNvPr id="26" name="Text Box 28">
            <a:extLst>
              <a:ext uri="{FF2B5EF4-FFF2-40B4-BE49-F238E27FC236}">
                <a16:creationId xmlns:a16="http://schemas.microsoft.com/office/drawing/2014/main" id="{D2549152-678B-4B9E-8F67-A6828D052498}"/>
              </a:ext>
            </a:extLst>
          </p:cNvPr>
          <p:cNvSpPr txBox="1">
            <a:spLocks noChangeArrowheads="1"/>
          </p:cNvSpPr>
          <p:nvPr/>
        </p:nvSpPr>
        <p:spPr bwMode="auto">
          <a:xfrm>
            <a:off x="585421" y="1160133"/>
            <a:ext cx="7639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Formation Type 1: Non-Fractured</a:t>
            </a:r>
          </a:p>
          <a:p>
            <a:pPr>
              <a:spcBef>
                <a:spcPct val="50000"/>
              </a:spcBef>
            </a:pPr>
            <a:r>
              <a:rPr lang="en-US" dirty="0">
                <a:solidFill>
                  <a:srgbClr val="FFFFFF"/>
                </a:solidFill>
                <a:latin typeface="Arial"/>
                <a:cs typeface="Arial"/>
              </a:rPr>
              <a:t>(Homogenous)</a:t>
            </a:r>
          </a:p>
        </p:txBody>
      </p:sp>
    </p:spTree>
    <p:extLst>
      <p:ext uri="{BB962C8B-B14F-4D97-AF65-F5344CB8AC3E}">
        <p14:creationId xmlns:p14="http://schemas.microsoft.com/office/powerpoint/2010/main" val="398645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1EEBF3-5C4A-4592-9C9E-70736C604203}"/>
              </a:ext>
            </a:extLst>
          </p:cNvPr>
          <p:cNvSpPr>
            <a:spLocks noGrp="1"/>
          </p:cNvSpPr>
          <p:nvPr>
            <p:ph type="sldNum" sz="quarter" idx="12"/>
          </p:nvPr>
        </p:nvSpPr>
        <p:spPr/>
        <p:txBody>
          <a:bodyPr/>
          <a:lstStyle/>
          <a:p>
            <a:fld id="{95E6D333-C14A-4752-BFDE-85EDF803DA85}" type="slidenum">
              <a:rPr lang="en-US" smtClean="0"/>
              <a:t>6</a:t>
            </a:fld>
            <a:endParaRPr lang="en-US" dirty="0"/>
          </a:p>
        </p:txBody>
      </p:sp>
      <p:pic>
        <p:nvPicPr>
          <p:cNvPr id="17" name="Picture 16">
            <a:extLst>
              <a:ext uri="{FF2B5EF4-FFF2-40B4-BE49-F238E27FC236}">
                <a16:creationId xmlns:a16="http://schemas.microsoft.com/office/drawing/2014/main" id="{E8751CE8-F594-4963-9449-FDB223C9FC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280" y="2329429"/>
            <a:ext cx="1684020" cy="898684"/>
          </a:xfrm>
          <a:prstGeom prst="rect">
            <a:avLst/>
          </a:prstGeom>
          <a:noFill/>
          <a:ln>
            <a:noFill/>
          </a:ln>
        </p:spPr>
      </p:pic>
      <p:pic>
        <p:nvPicPr>
          <p:cNvPr id="18" name="Picture 17">
            <a:extLst>
              <a:ext uri="{FF2B5EF4-FFF2-40B4-BE49-F238E27FC236}">
                <a16:creationId xmlns:a16="http://schemas.microsoft.com/office/drawing/2014/main" id="{71816128-A1B5-41D6-80A6-2D7B7E04EA5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2974912"/>
            <a:ext cx="3377328" cy="2452109"/>
          </a:xfrm>
          <a:prstGeom prst="rect">
            <a:avLst/>
          </a:prstGeom>
          <a:noFill/>
          <a:ln>
            <a:noFill/>
          </a:ln>
        </p:spPr>
      </p:pic>
      <p:pic>
        <p:nvPicPr>
          <p:cNvPr id="19" name="Picture 18">
            <a:extLst>
              <a:ext uri="{FF2B5EF4-FFF2-40B4-BE49-F238E27FC236}">
                <a16:creationId xmlns:a16="http://schemas.microsoft.com/office/drawing/2014/main" id="{1E3F5E04-D0D5-449F-BB80-407DCCB8D20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3354" y="2976220"/>
            <a:ext cx="3377328" cy="2452109"/>
          </a:xfrm>
          <a:prstGeom prst="rect">
            <a:avLst/>
          </a:prstGeom>
          <a:noFill/>
          <a:ln>
            <a:noFill/>
          </a:ln>
        </p:spPr>
      </p:pic>
      <p:graphicFrame>
        <p:nvGraphicFramePr>
          <p:cNvPr id="22" name="Table 21">
            <a:extLst>
              <a:ext uri="{FF2B5EF4-FFF2-40B4-BE49-F238E27FC236}">
                <a16:creationId xmlns:a16="http://schemas.microsoft.com/office/drawing/2014/main" id="{00624EFC-83C2-4CF6-BFDB-FFC64E2AD56D}"/>
              </a:ext>
            </a:extLst>
          </p:cNvPr>
          <p:cNvGraphicFramePr>
            <a:graphicFrameLocks noGrp="1"/>
          </p:cNvGraphicFramePr>
          <p:nvPr>
            <p:extLst>
              <p:ext uri="{D42A27DB-BD31-4B8C-83A1-F6EECF244321}">
                <p14:modId xmlns:p14="http://schemas.microsoft.com/office/powerpoint/2010/main" val="2867658382"/>
              </p:ext>
            </p:extLst>
          </p:nvPr>
        </p:nvGraphicFramePr>
        <p:xfrm>
          <a:off x="7240008" y="4114175"/>
          <a:ext cx="1711975" cy="502920"/>
        </p:xfrm>
        <a:graphic>
          <a:graphicData uri="http://schemas.openxmlformats.org/drawingml/2006/table">
            <a:tbl>
              <a:tblPr firstRow="1" firstCol="1" bandRow="1"/>
              <a:tblGrid>
                <a:gridCol w="1003612">
                  <a:extLst>
                    <a:ext uri="{9D8B030D-6E8A-4147-A177-3AD203B41FA5}">
                      <a16:colId xmlns:a16="http://schemas.microsoft.com/office/drawing/2014/main" val="3901959296"/>
                    </a:ext>
                  </a:extLst>
                </a:gridCol>
                <a:gridCol w="708363">
                  <a:extLst>
                    <a:ext uri="{9D8B030D-6E8A-4147-A177-3AD203B41FA5}">
                      <a16:colId xmlns:a16="http://schemas.microsoft.com/office/drawing/2014/main" val="893570170"/>
                    </a:ext>
                  </a:extLst>
                </a:gridCol>
              </a:tblGrid>
              <a:tr h="160020">
                <a:tc gridSpan="2">
                  <a:txBody>
                    <a:bodyPr/>
                    <a:lstStyle/>
                    <a:p>
                      <a:pPr marL="0" marR="0" algn="ctr" fontAlgn="auto" hangingPunct="1">
                        <a:spcBef>
                          <a:spcPts val="0"/>
                        </a:spcBef>
                        <a:spcAft>
                          <a:spcPts val="0"/>
                        </a:spcAft>
                      </a:pPr>
                      <a:r>
                        <a:rPr lang="en-US" sz="1100" b="1" dirty="0">
                          <a:solidFill>
                            <a:schemeClr val="bg1"/>
                          </a:solidFill>
                          <a:effectLst/>
                          <a:latin typeface="+mn-lt"/>
                          <a:ea typeface="Cambria" panose="02040503050406030204" pitchFamily="18" charset="0"/>
                        </a:rPr>
                        <a:t>Main Fracture (SH</a:t>
                      </a:r>
                      <a:r>
                        <a:rPr lang="en-US" sz="1100" b="1" baseline="-25000" dirty="0">
                          <a:solidFill>
                            <a:schemeClr val="bg1"/>
                          </a:solidFill>
                          <a:effectLst/>
                          <a:latin typeface="+mn-lt"/>
                          <a:ea typeface="Cambria" panose="02040503050406030204" pitchFamily="18" charset="0"/>
                        </a:rPr>
                        <a:t>Min</a:t>
                      </a:r>
                      <a:r>
                        <a:rPr lang="en-US" sz="1100" b="1" dirty="0">
                          <a:solidFill>
                            <a:schemeClr val="bg1"/>
                          </a:solidFill>
                          <a:effectLst/>
                          <a:latin typeface="+mn-lt"/>
                          <a:ea typeface="Cambria" panose="02040503050406030204" pitchFamily="18" charset="0"/>
                        </a:rPr>
                        <a:t>)</a:t>
                      </a:r>
                      <a:endParaRPr lang="en-US" sz="1500" dirty="0">
                        <a:solidFill>
                          <a:schemeClr val="bg1"/>
                        </a:solidFill>
                        <a:effectLst/>
                        <a:latin typeface="+mn-lt"/>
                        <a:ea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888680"/>
                  </a:ext>
                </a:extLst>
              </a:tr>
              <a:tr h="160020">
                <a:tc>
                  <a:txBody>
                    <a:bodyPr/>
                    <a:lstStyle/>
                    <a:p>
                      <a:pPr marL="0" marR="0" algn="ctr" fontAlgn="auto" hangingPunct="1">
                        <a:spcBef>
                          <a:spcPts val="0"/>
                        </a:spcBef>
                        <a:spcAft>
                          <a:spcPts val="0"/>
                        </a:spcAft>
                      </a:pPr>
                      <a:r>
                        <a:rPr lang="en-US" sz="1100" b="1" dirty="0">
                          <a:solidFill>
                            <a:schemeClr val="bg1"/>
                          </a:solidFill>
                          <a:effectLst/>
                          <a:latin typeface="+mn-lt"/>
                          <a:ea typeface="Cambria" panose="02040503050406030204" pitchFamily="18" charset="0"/>
                        </a:rPr>
                        <a:t>G-Plot</a:t>
                      </a:r>
                      <a:endParaRPr lang="en-US" sz="1500" dirty="0">
                        <a:solidFill>
                          <a:schemeClr val="bg1"/>
                        </a:solidFill>
                        <a:effectLst/>
                        <a:latin typeface="+mn-lt"/>
                        <a:ea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auto" latinLnBrk="0" hangingPunct="1">
                        <a:spcBef>
                          <a:spcPts val="0"/>
                        </a:spcBef>
                        <a:spcAft>
                          <a:spcPts val="0"/>
                        </a:spcAft>
                      </a:pPr>
                      <a:r>
                        <a:rPr lang="en-US" sz="1100" b="1" kern="1200" dirty="0">
                          <a:solidFill>
                            <a:schemeClr val="bg1"/>
                          </a:solidFill>
                          <a:effectLst/>
                          <a:latin typeface="+mn-lt"/>
                          <a:ea typeface="Cambria" panose="02040503050406030204" pitchFamily="18" charset="0"/>
                          <a:cs typeface="+mn-cs"/>
                        </a:rPr>
                        <a:t>Bourdet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367172"/>
                  </a:ext>
                </a:extLst>
              </a:tr>
              <a:tr h="160020">
                <a:tc>
                  <a:txBody>
                    <a:bodyPr/>
                    <a:lstStyle/>
                    <a:p>
                      <a:pPr marL="0" marR="0" algn="ctr" defTabSz="914400" rtl="0" eaLnBrk="1" fontAlgn="auto" latinLnBrk="0" hangingPunct="1">
                        <a:spcBef>
                          <a:spcPts val="0"/>
                        </a:spcBef>
                        <a:spcAft>
                          <a:spcPts val="0"/>
                        </a:spcAft>
                      </a:pPr>
                      <a:r>
                        <a:rPr lang="en-US" sz="1100" kern="1200" dirty="0">
                          <a:solidFill>
                            <a:schemeClr val="bg1"/>
                          </a:solidFill>
                          <a:effectLst/>
                          <a:latin typeface="+mn-lt"/>
                          <a:ea typeface="Cambria" panose="02040503050406030204" pitchFamily="18" charset="0"/>
                          <a:cs typeface="+mn-cs"/>
                        </a:rPr>
                        <a:t>5,578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auto" latinLnBrk="0" hangingPunct="1">
                        <a:spcBef>
                          <a:spcPts val="0"/>
                        </a:spcBef>
                        <a:spcAft>
                          <a:spcPts val="0"/>
                        </a:spcAft>
                      </a:pPr>
                      <a:r>
                        <a:rPr lang="en-US" sz="1100" kern="1200" dirty="0">
                          <a:solidFill>
                            <a:schemeClr val="bg1"/>
                          </a:solidFill>
                          <a:effectLst/>
                          <a:latin typeface="+mn-lt"/>
                          <a:ea typeface="Cambria" panose="02040503050406030204" pitchFamily="18" charset="0"/>
                          <a:cs typeface="+mn-cs"/>
                        </a:rPr>
                        <a:t>5,655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310972"/>
                  </a:ext>
                </a:extLst>
              </a:tr>
            </a:tbl>
          </a:graphicData>
        </a:graphic>
      </p:graphicFrame>
      <p:sp>
        <p:nvSpPr>
          <p:cNvPr id="10" name="Content Placeholder 2">
            <a:extLst>
              <a:ext uri="{FF2B5EF4-FFF2-40B4-BE49-F238E27FC236}">
                <a16:creationId xmlns:a16="http://schemas.microsoft.com/office/drawing/2014/main" id="{BAB37E35-7333-463E-B509-F84A7047A51A}"/>
              </a:ext>
            </a:extLst>
          </p:cNvPr>
          <p:cNvSpPr>
            <a:spLocks noGrp="1"/>
          </p:cNvSpPr>
          <p:nvPr>
            <p:ph idx="1"/>
          </p:nvPr>
        </p:nvSpPr>
        <p:spPr>
          <a:xfrm>
            <a:off x="538548" y="2334525"/>
            <a:ext cx="2661853" cy="332475"/>
          </a:xfrm>
        </p:spPr>
        <p:txBody>
          <a:bodyPr>
            <a:normAutofit fontScale="85000" lnSpcReduction="10000"/>
          </a:bodyPr>
          <a:lstStyle/>
          <a:p>
            <a:pPr marL="0">
              <a:spcBef>
                <a:spcPts val="0"/>
              </a:spcBef>
            </a:pPr>
            <a:r>
              <a:rPr lang="en-US" sz="1500" dirty="0">
                <a:solidFill>
                  <a:schemeClr val="bg1"/>
                </a:solidFill>
                <a:ea typeface="Cambria" panose="02040503050406030204" pitchFamily="18" charset="0"/>
              </a:rPr>
              <a:t>Scenario A (less dense NF)</a:t>
            </a:r>
          </a:p>
        </p:txBody>
      </p:sp>
      <p:sp>
        <p:nvSpPr>
          <p:cNvPr id="12" name="Rectangle 11">
            <a:extLst>
              <a:ext uri="{FF2B5EF4-FFF2-40B4-BE49-F238E27FC236}">
                <a16:creationId xmlns:a16="http://schemas.microsoft.com/office/drawing/2014/main" id="{90F16829-1530-41BE-BE04-7F6C345734F2}"/>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Rectangle 12">
            <a:extLst>
              <a:ext uri="{FF2B5EF4-FFF2-40B4-BE49-F238E27FC236}">
                <a16:creationId xmlns:a16="http://schemas.microsoft.com/office/drawing/2014/main" id="{957300C9-3C6F-4767-9713-7F6EB6AFD495}"/>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4" name="Slide Number Placeholder 6">
            <a:extLst>
              <a:ext uri="{FF2B5EF4-FFF2-40B4-BE49-F238E27FC236}">
                <a16:creationId xmlns:a16="http://schemas.microsoft.com/office/drawing/2014/main" id="{FA72358A-0F45-46EB-A96F-8EE2A627D70F}"/>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6</a:t>
            </a:fld>
            <a:endParaRPr lang="en-US" sz="1400" dirty="0">
              <a:solidFill>
                <a:srgbClr val="000000"/>
              </a:solidFill>
            </a:endParaRPr>
          </a:p>
        </p:txBody>
      </p:sp>
      <p:grpSp>
        <p:nvGrpSpPr>
          <p:cNvPr id="15" name="Group 14">
            <a:extLst>
              <a:ext uri="{FF2B5EF4-FFF2-40B4-BE49-F238E27FC236}">
                <a16:creationId xmlns:a16="http://schemas.microsoft.com/office/drawing/2014/main" id="{FDB51CA2-6368-40B5-B87F-7F3DAAD0B4FD}"/>
              </a:ext>
            </a:extLst>
          </p:cNvPr>
          <p:cNvGrpSpPr>
            <a:grpSpLocks noChangeAspect="1"/>
          </p:cNvGrpSpPr>
          <p:nvPr/>
        </p:nvGrpSpPr>
        <p:grpSpPr>
          <a:xfrm>
            <a:off x="141396" y="6146400"/>
            <a:ext cx="763435" cy="609674"/>
            <a:chOff x="-32212" y="427945"/>
            <a:chExt cx="5134907" cy="4100706"/>
          </a:xfrm>
        </p:grpSpPr>
        <p:grpSp>
          <p:nvGrpSpPr>
            <p:cNvPr id="16" name="Group 15">
              <a:extLst>
                <a:ext uri="{FF2B5EF4-FFF2-40B4-BE49-F238E27FC236}">
                  <a16:creationId xmlns:a16="http://schemas.microsoft.com/office/drawing/2014/main" id="{9DD65FB5-0400-4710-8809-FF1B2385A574}"/>
                </a:ext>
              </a:extLst>
            </p:cNvPr>
            <p:cNvGrpSpPr/>
            <p:nvPr/>
          </p:nvGrpSpPr>
          <p:grpSpPr>
            <a:xfrm>
              <a:off x="1124624" y="1927737"/>
              <a:ext cx="3978071" cy="2600914"/>
              <a:chOff x="918033" y="1927737"/>
              <a:chExt cx="3978071" cy="2600914"/>
            </a:xfrm>
          </p:grpSpPr>
          <p:sp>
            <p:nvSpPr>
              <p:cNvPr id="21" name="Isosceles Triangle 20">
                <a:extLst>
                  <a:ext uri="{FF2B5EF4-FFF2-40B4-BE49-F238E27FC236}">
                    <a16:creationId xmlns:a16="http://schemas.microsoft.com/office/drawing/2014/main" id="{57847508-7526-4B90-A8B4-E05204FD7B9A}"/>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DDCF20BA-C140-4375-82FC-F3DFD67BE14B}"/>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Arc 19">
              <a:extLst>
                <a:ext uri="{FF2B5EF4-FFF2-40B4-BE49-F238E27FC236}">
                  <a16:creationId xmlns:a16="http://schemas.microsoft.com/office/drawing/2014/main" id="{0DFB47EA-E883-4138-B2A0-9F39515EDABD}"/>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TextBox 23">
            <a:extLst>
              <a:ext uri="{FF2B5EF4-FFF2-40B4-BE49-F238E27FC236}">
                <a16:creationId xmlns:a16="http://schemas.microsoft.com/office/drawing/2014/main" id="{7EB15AE5-8B8F-4EDF-A424-80C0549566D9}"/>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5" name="TextBox 24">
            <a:extLst>
              <a:ext uri="{FF2B5EF4-FFF2-40B4-BE49-F238E27FC236}">
                <a16:creationId xmlns:a16="http://schemas.microsoft.com/office/drawing/2014/main" id="{F3BBCEB9-D6B7-4F31-B04F-A2522B959781}"/>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26" name="Rectangle 25">
            <a:extLst>
              <a:ext uri="{FF2B5EF4-FFF2-40B4-BE49-F238E27FC236}">
                <a16:creationId xmlns:a16="http://schemas.microsoft.com/office/drawing/2014/main" id="{F9FAFAD2-8DA9-47AA-A948-CCE6934D3ABB}"/>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7" name="Rectangle 26">
            <a:extLst>
              <a:ext uri="{FF2B5EF4-FFF2-40B4-BE49-F238E27FC236}">
                <a16:creationId xmlns:a16="http://schemas.microsoft.com/office/drawing/2014/main" id="{74E29CB3-DCF0-4F39-9EC9-859E3DC1E342}"/>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8" name="Rectangle 27">
            <a:extLst>
              <a:ext uri="{FF2B5EF4-FFF2-40B4-BE49-F238E27FC236}">
                <a16:creationId xmlns:a16="http://schemas.microsoft.com/office/drawing/2014/main" id="{4EFBA634-8F8B-48EB-9547-D9A08D2FFA7A}"/>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Different Formation Types</a:t>
            </a:r>
          </a:p>
        </p:txBody>
      </p:sp>
      <p:sp>
        <p:nvSpPr>
          <p:cNvPr id="29" name="Text Box 28">
            <a:extLst>
              <a:ext uri="{FF2B5EF4-FFF2-40B4-BE49-F238E27FC236}">
                <a16:creationId xmlns:a16="http://schemas.microsoft.com/office/drawing/2014/main" id="{76A9557E-153A-494A-B0F9-1CFD8CBAF953}"/>
              </a:ext>
            </a:extLst>
          </p:cNvPr>
          <p:cNvSpPr txBox="1">
            <a:spLocks noChangeArrowheads="1"/>
          </p:cNvSpPr>
          <p:nvPr/>
        </p:nvSpPr>
        <p:spPr bwMode="auto">
          <a:xfrm>
            <a:off x="585421" y="1160133"/>
            <a:ext cx="7639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Formation Type 2: Naturally Fractured (Multiple Closures)</a:t>
            </a:r>
          </a:p>
        </p:txBody>
      </p:sp>
    </p:spTree>
    <p:extLst>
      <p:ext uri="{BB962C8B-B14F-4D97-AF65-F5344CB8AC3E}">
        <p14:creationId xmlns:p14="http://schemas.microsoft.com/office/powerpoint/2010/main" val="14543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307B0F-82B1-4281-BE86-12BF9C0F8DA8}"/>
              </a:ext>
            </a:extLst>
          </p:cNvPr>
          <p:cNvPicPr/>
          <p:nvPr/>
        </p:nvPicPr>
        <p:blipFill rotWithShape="1">
          <a:blip r:embed="rId3" cstate="print">
            <a:extLst>
              <a:ext uri="{28A0092B-C50C-407E-A947-70E740481C1C}">
                <a14:useLocalDpi xmlns:a14="http://schemas.microsoft.com/office/drawing/2010/main" val="0"/>
              </a:ext>
            </a:extLst>
          </a:blip>
          <a:srcRect b="1584"/>
          <a:stretch/>
        </p:blipFill>
        <p:spPr bwMode="auto">
          <a:xfrm>
            <a:off x="3660669" y="2976220"/>
            <a:ext cx="3437989" cy="2452109"/>
          </a:xfrm>
          <a:prstGeom prst="rect">
            <a:avLst/>
          </a:prstGeom>
          <a:noFill/>
          <a:ln>
            <a:noFill/>
          </a:ln>
        </p:spPr>
      </p:pic>
      <p:pic>
        <p:nvPicPr>
          <p:cNvPr id="12" name="Picture 11">
            <a:extLst>
              <a:ext uri="{FF2B5EF4-FFF2-40B4-BE49-F238E27FC236}">
                <a16:creationId xmlns:a16="http://schemas.microsoft.com/office/drawing/2014/main" id="{FB150E9B-DC9B-414C-9B13-E3B5960DDB2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5" y="2974912"/>
            <a:ext cx="3380994" cy="2455164"/>
          </a:xfrm>
          <a:prstGeom prst="rect">
            <a:avLst/>
          </a:prstGeom>
          <a:noFill/>
          <a:ln>
            <a:noFill/>
          </a:ln>
        </p:spPr>
      </p:pic>
      <p:sp>
        <p:nvSpPr>
          <p:cNvPr id="4" name="Slide Number Placeholder 3">
            <a:extLst>
              <a:ext uri="{FF2B5EF4-FFF2-40B4-BE49-F238E27FC236}">
                <a16:creationId xmlns:a16="http://schemas.microsoft.com/office/drawing/2014/main" id="{601EEBF3-5C4A-4592-9C9E-70736C604203}"/>
              </a:ext>
            </a:extLst>
          </p:cNvPr>
          <p:cNvSpPr>
            <a:spLocks noGrp="1"/>
          </p:cNvSpPr>
          <p:nvPr>
            <p:ph type="sldNum" sz="quarter" idx="12"/>
          </p:nvPr>
        </p:nvSpPr>
        <p:spPr/>
        <p:txBody>
          <a:bodyPr/>
          <a:lstStyle/>
          <a:p>
            <a:fld id="{95E6D333-C14A-4752-BFDE-85EDF803DA85}" type="slidenum">
              <a:rPr lang="en-US" smtClean="0"/>
              <a:t>7</a:t>
            </a:fld>
            <a:endParaRPr lang="en-US" dirty="0"/>
          </a:p>
        </p:txBody>
      </p:sp>
      <p:pic>
        <p:nvPicPr>
          <p:cNvPr id="17" name="Picture 16">
            <a:extLst>
              <a:ext uri="{FF2B5EF4-FFF2-40B4-BE49-F238E27FC236}">
                <a16:creationId xmlns:a16="http://schemas.microsoft.com/office/drawing/2014/main" id="{E8751CE8-F594-4963-9449-FDB223C9FCC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3280" y="2329429"/>
            <a:ext cx="1684020" cy="898684"/>
          </a:xfrm>
          <a:prstGeom prst="rect">
            <a:avLst/>
          </a:prstGeom>
          <a:noFill/>
          <a:ln>
            <a:noFill/>
          </a:ln>
        </p:spPr>
      </p:pic>
      <p:sp>
        <p:nvSpPr>
          <p:cNvPr id="15" name="Content Placeholder 2">
            <a:extLst>
              <a:ext uri="{FF2B5EF4-FFF2-40B4-BE49-F238E27FC236}">
                <a16:creationId xmlns:a16="http://schemas.microsoft.com/office/drawing/2014/main" id="{86ABA6C7-47C4-438D-B261-4A5A730F973F}"/>
              </a:ext>
            </a:extLst>
          </p:cNvPr>
          <p:cNvSpPr>
            <a:spLocks noGrp="1"/>
          </p:cNvSpPr>
          <p:nvPr>
            <p:ph idx="1"/>
          </p:nvPr>
        </p:nvSpPr>
        <p:spPr>
          <a:xfrm>
            <a:off x="538548" y="2334526"/>
            <a:ext cx="6701461" cy="507914"/>
          </a:xfrm>
        </p:spPr>
        <p:txBody>
          <a:bodyPr>
            <a:normAutofit/>
          </a:bodyPr>
          <a:lstStyle/>
          <a:p>
            <a:pPr marL="0">
              <a:spcBef>
                <a:spcPts val="0"/>
              </a:spcBef>
            </a:pPr>
            <a:r>
              <a:rPr lang="en-US" sz="1500" dirty="0">
                <a:solidFill>
                  <a:schemeClr val="bg1"/>
                </a:solidFill>
                <a:ea typeface="Cambria" panose="02040503050406030204" pitchFamily="18" charset="0"/>
              </a:rPr>
              <a:t>Scenario B (denser NF)</a:t>
            </a:r>
          </a:p>
        </p:txBody>
      </p:sp>
      <p:graphicFrame>
        <p:nvGraphicFramePr>
          <p:cNvPr id="14" name="Table 13">
            <a:extLst>
              <a:ext uri="{FF2B5EF4-FFF2-40B4-BE49-F238E27FC236}">
                <a16:creationId xmlns:a16="http://schemas.microsoft.com/office/drawing/2014/main" id="{C1E7E402-513D-4D65-904D-A0F7B16F87C7}"/>
              </a:ext>
            </a:extLst>
          </p:cNvPr>
          <p:cNvGraphicFramePr>
            <a:graphicFrameLocks noGrp="1"/>
          </p:cNvGraphicFramePr>
          <p:nvPr>
            <p:extLst>
              <p:ext uri="{D42A27DB-BD31-4B8C-83A1-F6EECF244321}">
                <p14:modId xmlns:p14="http://schemas.microsoft.com/office/powerpoint/2010/main" val="2766552245"/>
              </p:ext>
            </p:extLst>
          </p:nvPr>
        </p:nvGraphicFramePr>
        <p:xfrm>
          <a:off x="7240008" y="4114175"/>
          <a:ext cx="1711975" cy="502920"/>
        </p:xfrm>
        <a:graphic>
          <a:graphicData uri="http://schemas.openxmlformats.org/drawingml/2006/table">
            <a:tbl>
              <a:tblPr firstRow="1" firstCol="1" bandRow="1"/>
              <a:tblGrid>
                <a:gridCol w="1003612">
                  <a:extLst>
                    <a:ext uri="{9D8B030D-6E8A-4147-A177-3AD203B41FA5}">
                      <a16:colId xmlns:a16="http://schemas.microsoft.com/office/drawing/2014/main" val="3901959296"/>
                    </a:ext>
                  </a:extLst>
                </a:gridCol>
                <a:gridCol w="708363">
                  <a:extLst>
                    <a:ext uri="{9D8B030D-6E8A-4147-A177-3AD203B41FA5}">
                      <a16:colId xmlns:a16="http://schemas.microsoft.com/office/drawing/2014/main" val="893570170"/>
                    </a:ext>
                  </a:extLst>
                </a:gridCol>
              </a:tblGrid>
              <a:tr h="160020">
                <a:tc gridSpan="2">
                  <a:txBody>
                    <a:bodyPr/>
                    <a:lstStyle/>
                    <a:p>
                      <a:pPr marL="0" marR="0" algn="ctr" fontAlgn="auto" hangingPunct="1">
                        <a:spcBef>
                          <a:spcPts val="0"/>
                        </a:spcBef>
                        <a:spcAft>
                          <a:spcPts val="0"/>
                        </a:spcAft>
                      </a:pPr>
                      <a:r>
                        <a:rPr lang="en-US" sz="1100" b="1" dirty="0">
                          <a:solidFill>
                            <a:schemeClr val="bg1"/>
                          </a:solidFill>
                          <a:effectLst/>
                          <a:latin typeface="+mn-lt"/>
                          <a:ea typeface="Cambria" panose="02040503050406030204" pitchFamily="18" charset="0"/>
                        </a:rPr>
                        <a:t>Main Fracture (SH</a:t>
                      </a:r>
                      <a:r>
                        <a:rPr lang="en-US" sz="1100" b="1" baseline="-25000" dirty="0">
                          <a:solidFill>
                            <a:schemeClr val="bg1"/>
                          </a:solidFill>
                          <a:effectLst/>
                          <a:latin typeface="+mn-lt"/>
                          <a:ea typeface="Cambria" panose="02040503050406030204" pitchFamily="18" charset="0"/>
                        </a:rPr>
                        <a:t>Min</a:t>
                      </a:r>
                      <a:r>
                        <a:rPr lang="en-US" sz="1100" b="1" dirty="0">
                          <a:solidFill>
                            <a:schemeClr val="bg1"/>
                          </a:solidFill>
                          <a:effectLst/>
                          <a:latin typeface="+mn-lt"/>
                          <a:ea typeface="Cambria" panose="02040503050406030204" pitchFamily="18" charset="0"/>
                        </a:rPr>
                        <a:t>)</a:t>
                      </a:r>
                      <a:endParaRPr lang="en-US" sz="1500" dirty="0">
                        <a:solidFill>
                          <a:schemeClr val="bg1"/>
                        </a:solidFill>
                        <a:effectLst/>
                        <a:latin typeface="+mn-lt"/>
                        <a:ea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888680"/>
                  </a:ext>
                </a:extLst>
              </a:tr>
              <a:tr h="160020">
                <a:tc>
                  <a:txBody>
                    <a:bodyPr/>
                    <a:lstStyle/>
                    <a:p>
                      <a:pPr marL="0" marR="0" algn="ctr" fontAlgn="auto" hangingPunct="1">
                        <a:spcBef>
                          <a:spcPts val="0"/>
                        </a:spcBef>
                        <a:spcAft>
                          <a:spcPts val="0"/>
                        </a:spcAft>
                      </a:pPr>
                      <a:r>
                        <a:rPr lang="en-US" sz="1100" b="1" dirty="0">
                          <a:solidFill>
                            <a:schemeClr val="bg1"/>
                          </a:solidFill>
                          <a:effectLst/>
                          <a:latin typeface="+mn-lt"/>
                          <a:ea typeface="Cambria" panose="02040503050406030204" pitchFamily="18" charset="0"/>
                        </a:rPr>
                        <a:t>G-Plot</a:t>
                      </a:r>
                      <a:endParaRPr lang="en-US" sz="1500" dirty="0">
                        <a:solidFill>
                          <a:schemeClr val="bg1"/>
                        </a:solidFill>
                        <a:effectLst/>
                        <a:latin typeface="+mn-lt"/>
                        <a:ea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auto" latinLnBrk="0" hangingPunct="1">
                        <a:spcBef>
                          <a:spcPts val="0"/>
                        </a:spcBef>
                        <a:spcAft>
                          <a:spcPts val="0"/>
                        </a:spcAft>
                      </a:pPr>
                      <a:r>
                        <a:rPr lang="en-US" sz="1100" b="1" kern="1200" dirty="0">
                          <a:solidFill>
                            <a:schemeClr val="bg1"/>
                          </a:solidFill>
                          <a:effectLst/>
                          <a:latin typeface="+mn-lt"/>
                          <a:ea typeface="Cambria" panose="02040503050406030204" pitchFamily="18" charset="0"/>
                          <a:cs typeface="+mn-cs"/>
                        </a:rPr>
                        <a:t>Bourdet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367172"/>
                  </a:ext>
                </a:extLst>
              </a:tr>
              <a:tr h="160020">
                <a:tc>
                  <a:txBody>
                    <a:bodyPr/>
                    <a:lstStyle/>
                    <a:p>
                      <a:pPr marL="0" marR="0" algn="ctr" defTabSz="914400" rtl="0" eaLnBrk="1" fontAlgn="auto" latinLnBrk="0" hangingPunct="1">
                        <a:spcBef>
                          <a:spcPts val="0"/>
                        </a:spcBef>
                        <a:spcAft>
                          <a:spcPts val="0"/>
                        </a:spcAft>
                      </a:pPr>
                      <a:r>
                        <a:rPr lang="en-US" sz="1100" kern="1200" dirty="0">
                          <a:solidFill>
                            <a:schemeClr val="bg1"/>
                          </a:solidFill>
                          <a:effectLst/>
                          <a:latin typeface="+mn-lt"/>
                          <a:ea typeface="Cambria" panose="02040503050406030204" pitchFamily="18" charset="0"/>
                          <a:cs typeface="+mn-cs"/>
                        </a:rPr>
                        <a:t>6,238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fontAlgn="auto" latinLnBrk="0" hangingPunct="1">
                        <a:spcBef>
                          <a:spcPts val="0"/>
                        </a:spcBef>
                        <a:spcAft>
                          <a:spcPts val="0"/>
                        </a:spcAft>
                      </a:pPr>
                      <a:r>
                        <a:rPr lang="en-US" sz="1100" kern="1200" dirty="0">
                          <a:solidFill>
                            <a:schemeClr val="bg1"/>
                          </a:solidFill>
                          <a:effectLst/>
                          <a:latin typeface="+mn-lt"/>
                          <a:ea typeface="Cambria" panose="02040503050406030204" pitchFamily="18" charset="0"/>
                          <a:cs typeface="+mn-cs"/>
                        </a:rPr>
                        <a:t>Masked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310972"/>
                  </a:ext>
                </a:extLst>
              </a:tr>
            </a:tbl>
          </a:graphicData>
        </a:graphic>
      </p:graphicFrame>
      <p:sp>
        <p:nvSpPr>
          <p:cNvPr id="10" name="Rectangle 9">
            <a:extLst>
              <a:ext uri="{FF2B5EF4-FFF2-40B4-BE49-F238E27FC236}">
                <a16:creationId xmlns:a16="http://schemas.microsoft.com/office/drawing/2014/main" id="{67F093D7-F983-4540-B3F0-70A346E9E94A}"/>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6" name="Rectangle 15">
            <a:extLst>
              <a:ext uri="{FF2B5EF4-FFF2-40B4-BE49-F238E27FC236}">
                <a16:creationId xmlns:a16="http://schemas.microsoft.com/office/drawing/2014/main" id="{65600F0E-6C40-4A02-BE4C-AA31101FD69D}"/>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8" name="Slide Number Placeholder 6">
            <a:extLst>
              <a:ext uri="{FF2B5EF4-FFF2-40B4-BE49-F238E27FC236}">
                <a16:creationId xmlns:a16="http://schemas.microsoft.com/office/drawing/2014/main" id="{E3C4CE9B-91FE-4EB3-BC07-01FFF76BDD35}"/>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7</a:t>
            </a:fld>
            <a:endParaRPr lang="en-US" sz="1400" dirty="0">
              <a:solidFill>
                <a:srgbClr val="000000"/>
              </a:solidFill>
            </a:endParaRPr>
          </a:p>
        </p:txBody>
      </p:sp>
      <p:grpSp>
        <p:nvGrpSpPr>
          <p:cNvPr id="19" name="Group 18">
            <a:extLst>
              <a:ext uri="{FF2B5EF4-FFF2-40B4-BE49-F238E27FC236}">
                <a16:creationId xmlns:a16="http://schemas.microsoft.com/office/drawing/2014/main" id="{F3C84FC7-09CE-4357-B4D3-9C5202DF0689}"/>
              </a:ext>
            </a:extLst>
          </p:cNvPr>
          <p:cNvGrpSpPr>
            <a:grpSpLocks noChangeAspect="1"/>
          </p:cNvGrpSpPr>
          <p:nvPr/>
        </p:nvGrpSpPr>
        <p:grpSpPr>
          <a:xfrm>
            <a:off x="141396" y="6146400"/>
            <a:ext cx="763435" cy="609674"/>
            <a:chOff x="-32212" y="427945"/>
            <a:chExt cx="5134907" cy="4100706"/>
          </a:xfrm>
        </p:grpSpPr>
        <p:grpSp>
          <p:nvGrpSpPr>
            <p:cNvPr id="20" name="Group 19">
              <a:extLst>
                <a:ext uri="{FF2B5EF4-FFF2-40B4-BE49-F238E27FC236}">
                  <a16:creationId xmlns:a16="http://schemas.microsoft.com/office/drawing/2014/main" id="{A2961895-4A6D-4483-BE2F-D94EBF9DB0A6}"/>
                </a:ext>
              </a:extLst>
            </p:cNvPr>
            <p:cNvGrpSpPr/>
            <p:nvPr/>
          </p:nvGrpSpPr>
          <p:grpSpPr>
            <a:xfrm>
              <a:off x="1124624" y="1927737"/>
              <a:ext cx="3978071" cy="2600914"/>
              <a:chOff x="918033" y="1927737"/>
              <a:chExt cx="3978071" cy="2600914"/>
            </a:xfrm>
          </p:grpSpPr>
          <p:sp>
            <p:nvSpPr>
              <p:cNvPr id="22" name="Isosceles Triangle 21">
                <a:extLst>
                  <a:ext uri="{FF2B5EF4-FFF2-40B4-BE49-F238E27FC236}">
                    <a16:creationId xmlns:a16="http://schemas.microsoft.com/office/drawing/2014/main" id="{CE4A12E4-FB35-4B54-AF56-148BFF514B2C}"/>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B60BAC71-B4B3-454B-B283-2DA2E83CAA1F}"/>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Arc 20">
              <a:extLst>
                <a:ext uri="{FF2B5EF4-FFF2-40B4-BE49-F238E27FC236}">
                  <a16:creationId xmlns:a16="http://schemas.microsoft.com/office/drawing/2014/main" id="{7CD177E4-9557-420D-94EC-F2B3E042FD61}"/>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TextBox 23">
            <a:extLst>
              <a:ext uri="{FF2B5EF4-FFF2-40B4-BE49-F238E27FC236}">
                <a16:creationId xmlns:a16="http://schemas.microsoft.com/office/drawing/2014/main" id="{4B68A4B6-8687-4DAA-BBFF-7D2EB901FAE0}"/>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5" name="TextBox 24">
            <a:extLst>
              <a:ext uri="{FF2B5EF4-FFF2-40B4-BE49-F238E27FC236}">
                <a16:creationId xmlns:a16="http://schemas.microsoft.com/office/drawing/2014/main" id="{DAA6F370-0BDD-4178-99C8-20E105211D2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26" name="Rectangle 25">
            <a:extLst>
              <a:ext uri="{FF2B5EF4-FFF2-40B4-BE49-F238E27FC236}">
                <a16:creationId xmlns:a16="http://schemas.microsoft.com/office/drawing/2014/main" id="{C14107CD-131F-4ECA-8CE7-97E5E582449C}"/>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7" name="Rectangle 26">
            <a:extLst>
              <a:ext uri="{FF2B5EF4-FFF2-40B4-BE49-F238E27FC236}">
                <a16:creationId xmlns:a16="http://schemas.microsoft.com/office/drawing/2014/main" id="{6FB92C4E-ED8B-4795-A64E-F7B8F3F91516}"/>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8" name="Rectangle 27">
            <a:extLst>
              <a:ext uri="{FF2B5EF4-FFF2-40B4-BE49-F238E27FC236}">
                <a16:creationId xmlns:a16="http://schemas.microsoft.com/office/drawing/2014/main" id="{5092E159-1517-43D0-A806-5E58E59C783E}"/>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Different Formation Types</a:t>
            </a:r>
          </a:p>
        </p:txBody>
      </p:sp>
      <p:sp>
        <p:nvSpPr>
          <p:cNvPr id="29" name="Text Box 28">
            <a:extLst>
              <a:ext uri="{FF2B5EF4-FFF2-40B4-BE49-F238E27FC236}">
                <a16:creationId xmlns:a16="http://schemas.microsoft.com/office/drawing/2014/main" id="{F8AC3523-F857-4B2C-85EE-0FCEEC991982}"/>
              </a:ext>
            </a:extLst>
          </p:cNvPr>
          <p:cNvSpPr txBox="1">
            <a:spLocks noChangeArrowheads="1"/>
          </p:cNvSpPr>
          <p:nvPr/>
        </p:nvSpPr>
        <p:spPr bwMode="auto">
          <a:xfrm>
            <a:off x="585421" y="1160133"/>
            <a:ext cx="7639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Formation Type 2: Naturally Fractured (Multiple Closures)</a:t>
            </a:r>
          </a:p>
        </p:txBody>
      </p:sp>
    </p:spTree>
    <p:extLst>
      <p:ext uri="{BB962C8B-B14F-4D97-AF65-F5344CB8AC3E}">
        <p14:creationId xmlns:p14="http://schemas.microsoft.com/office/powerpoint/2010/main" val="311816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1EEBF3-5C4A-4592-9C9E-70736C604203}"/>
              </a:ext>
            </a:extLst>
          </p:cNvPr>
          <p:cNvSpPr>
            <a:spLocks noGrp="1"/>
          </p:cNvSpPr>
          <p:nvPr>
            <p:ph type="sldNum" sz="quarter" idx="12"/>
          </p:nvPr>
        </p:nvSpPr>
        <p:spPr/>
        <p:txBody>
          <a:bodyPr/>
          <a:lstStyle/>
          <a:p>
            <a:fld id="{95E6D333-C14A-4752-BFDE-85EDF803DA85}" type="slidenum">
              <a:rPr lang="en-US" smtClean="0"/>
              <a:t>8</a:t>
            </a:fld>
            <a:endParaRPr lang="en-US" dirty="0"/>
          </a:p>
        </p:txBody>
      </p:sp>
      <p:pic>
        <p:nvPicPr>
          <p:cNvPr id="29" name="Picture 28">
            <a:extLst>
              <a:ext uri="{FF2B5EF4-FFF2-40B4-BE49-F238E27FC236}">
                <a16:creationId xmlns:a16="http://schemas.microsoft.com/office/drawing/2014/main" id="{E076BAF5-CF98-4CB5-89C8-5FC9EFFEFF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20" y="2364994"/>
            <a:ext cx="533502" cy="2033977"/>
          </a:xfrm>
          <a:prstGeom prst="rect">
            <a:avLst/>
          </a:prstGeom>
          <a:noFill/>
          <a:ln w="3175" cmpd="sng">
            <a:solidFill>
              <a:srgbClr val="000000"/>
            </a:solidFill>
            <a:miter lim="800000"/>
            <a:headEnd/>
            <a:tailEnd/>
          </a:ln>
          <a:effectLst/>
        </p:spPr>
      </p:pic>
      <p:pic>
        <p:nvPicPr>
          <p:cNvPr id="30" name="Picture 29">
            <a:extLst>
              <a:ext uri="{FF2B5EF4-FFF2-40B4-BE49-F238E27FC236}">
                <a16:creationId xmlns:a16="http://schemas.microsoft.com/office/drawing/2014/main" id="{01CC8621-FDC3-4F97-A21E-7311D6C0A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762" y="2365465"/>
            <a:ext cx="511271" cy="2025083"/>
          </a:xfrm>
          <a:prstGeom prst="rect">
            <a:avLst/>
          </a:prstGeom>
          <a:noFill/>
          <a:ln w="3175" cmpd="sng" algn="ctr">
            <a:solidFill>
              <a:srgbClr val="000000"/>
            </a:solidFill>
            <a:miter lim="800000"/>
            <a:headEnd/>
            <a:tailEnd/>
          </a:ln>
          <a:effectLst/>
        </p:spPr>
      </p:pic>
      <p:pic>
        <p:nvPicPr>
          <p:cNvPr id="32" name="Picture 31">
            <a:extLst>
              <a:ext uri="{FF2B5EF4-FFF2-40B4-BE49-F238E27FC236}">
                <a16:creationId xmlns:a16="http://schemas.microsoft.com/office/drawing/2014/main" id="{93B8E9F5-B296-4A1F-B67A-D808943570E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8975" y="2364649"/>
            <a:ext cx="537142" cy="2040509"/>
          </a:xfrm>
          <a:prstGeom prst="rect">
            <a:avLst/>
          </a:prstGeom>
          <a:noFill/>
          <a:ln w="3175" cmpd="sng">
            <a:solidFill>
              <a:srgbClr val="000000"/>
            </a:solidFill>
            <a:miter lim="800000"/>
            <a:headEnd/>
            <a:tailEnd/>
          </a:ln>
          <a:effectLst/>
        </p:spPr>
      </p:pic>
      <p:sp>
        <p:nvSpPr>
          <p:cNvPr id="33" name="Rectangle 32">
            <a:extLst>
              <a:ext uri="{FF2B5EF4-FFF2-40B4-BE49-F238E27FC236}">
                <a16:creationId xmlns:a16="http://schemas.microsoft.com/office/drawing/2014/main" id="{D74B6C12-64CD-40B7-A149-3C97E82B073B}"/>
              </a:ext>
            </a:extLst>
          </p:cNvPr>
          <p:cNvSpPr/>
          <p:nvPr/>
        </p:nvSpPr>
        <p:spPr>
          <a:xfrm>
            <a:off x="238125" y="4753564"/>
            <a:ext cx="8058269" cy="784830"/>
          </a:xfrm>
          <a:prstGeom prst="rect">
            <a:avLst/>
          </a:prstGeom>
        </p:spPr>
        <p:txBody>
          <a:bodyPr wrap="square">
            <a:spAutoFit/>
          </a:bodyPr>
          <a:lstStyle/>
          <a:p>
            <a:r>
              <a:rPr lang="en-US" sz="1500" dirty="0">
                <a:ea typeface="Times New Roman" panose="02020603050405020304" pitchFamily="18" charset="0"/>
              </a:rPr>
              <a:t>As fracture continues closing;</a:t>
            </a:r>
          </a:p>
          <a:p>
            <a:pPr marL="214313" indent="-214313">
              <a:buFont typeface="Arial" panose="020B0604020202020204" pitchFamily="34" charset="0"/>
              <a:buChar char="•"/>
            </a:pPr>
            <a:r>
              <a:rPr lang="en-US" sz="1500" dirty="0">
                <a:ea typeface="Times New Roman" panose="02020603050405020304" pitchFamily="18" charset="0"/>
              </a:rPr>
              <a:t>Fracture tips are forced to close first in the high-stress; overlying and underlying layers. </a:t>
            </a:r>
          </a:p>
          <a:p>
            <a:pPr marL="214313" indent="-214313">
              <a:buFont typeface="Arial" panose="020B0604020202020204" pitchFamily="34" charset="0"/>
              <a:buChar char="•"/>
            </a:pPr>
            <a:r>
              <a:rPr lang="en-US" sz="1500" dirty="0">
                <a:ea typeface="Times New Roman" panose="02020603050405020304" pitchFamily="18" charset="0"/>
              </a:rPr>
              <a:t>Fracture permeability increases at the target layer </a:t>
            </a:r>
          </a:p>
        </p:txBody>
      </p:sp>
      <p:grpSp>
        <p:nvGrpSpPr>
          <p:cNvPr id="121" name="Group 120">
            <a:extLst>
              <a:ext uri="{FF2B5EF4-FFF2-40B4-BE49-F238E27FC236}">
                <a16:creationId xmlns:a16="http://schemas.microsoft.com/office/drawing/2014/main" id="{7408E3A2-5DCC-41EA-867A-FB64EECDBA4A}"/>
              </a:ext>
            </a:extLst>
          </p:cNvPr>
          <p:cNvGrpSpPr/>
          <p:nvPr/>
        </p:nvGrpSpPr>
        <p:grpSpPr>
          <a:xfrm>
            <a:off x="6614149" y="2014726"/>
            <a:ext cx="2460571" cy="2289439"/>
            <a:chOff x="8452628" y="897334"/>
            <a:chExt cx="3496000" cy="3252853"/>
          </a:xfrm>
        </p:grpSpPr>
        <p:pic>
          <p:nvPicPr>
            <p:cNvPr id="13" name="Picture 12">
              <a:extLst>
                <a:ext uri="{FF2B5EF4-FFF2-40B4-BE49-F238E27FC236}">
                  <a16:creationId xmlns:a16="http://schemas.microsoft.com/office/drawing/2014/main" id="{5EA57130-EECC-4879-B19A-419CD329184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2628" y="1584560"/>
              <a:ext cx="3429000" cy="2565627"/>
            </a:xfrm>
            <a:prstGeom prst="rect">
              <a:avLst/>
            </a:prstGeom>
            <a:noFill/>
            <a:ln>
              <a:noFill/>
            </a:ln>
          </p:spPr>
        </p:pic>
        <p:sp>
          <p:nvSpPr>
            <p:cNvPr id="15" name="Rectangle 14">
              <a:extLst>
                <a:ext uri="{FF2B5EF4-FFF2-40B4-BE49-F238E27FC236}">
                  <a16:creationId xmlns:a16="http://schemas.microsoft.com/office/drawing/2014/main" id="{8E1F435B-88D7-4B30-80F9-28EDF9F1F614}"/>
                </a:ext>
              </a:extLst>
            </p:cNvPr>
            <p:cNvSpPr/>
            <p:nvPr/>
          </p:nvSpPr>
          <p:spPr>
            <a:xfrm>
              <a:off x="8776807" y="897334"/>
              <a:ext cx="3171821" cy="524750"/>
            </a:xfrm>
            <a:prstGeom prst="rect">
              <a:avLst/>
            </a:prstGeom>
            <a:solidFill>
              <a:schemeClr val="bg1"/>
            </a:solidFill>
          </p:spPr>
          <p:txBody>
            <a:bodyPr wrap="none">
              <a:spAutoFit/>
            </a:bodyPr>
            <a:lstStyle/>
            <a:p>
              <a:r>
                <a:rPr lang="en-US" sz="1800" dirty="0">
                  <a:solidFill>
                    <a:schemeClr val="tx1"/>
                  </a:solidFill>
                  <a:ea typeface="Times New Roman" panose="02020603050405020304" pitchFamily="18" charset="0"/>
                </a:rPr>
                <a:t>Lower Stress Target</a:t>
              </a:r>
              <a:endParaRPr lang="en-US" sz="1800" dirty="0">
                <a:solidFill>
                  <a:schemeClr val="tx1"/>
                </a:solidFill>
              </a:endParaRPr>
            </a:p>
          </p:txBody>
        </p:sp>
        <p:cxnSp>
          <p:nvCxnSpPr>
            <p:cNvPr id="35" name="Straight Arrow Connector 34">
              <a:extLst>
                <a:ext uri="{FF2B5EF4-FFF2-40B4-BE49-F238E27FC236}">
                  <a16:creationId xmlns:a16="http://schemas.microsoft.com/office/drawing/2014/main" id="{D19DE625-77B3-42B2-B054-C3221C3C0344}"/>
                </a:ext>
              </a:extLst>
            </p:cNvPr>
            <p:cNvCxnSpPr>
              <a:cxnSpLocks/>
            </p:cNvCxnSpPr>
            <p:nvPr/>
          </p:nvCxnSpPr>
          <p:spPr>
            <a:xfrm flipH="1">
              <a:off x="11295143" y="1497230"/>
              <a:ext cx="376047" cy="142684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9357DB11-3D17-4B15-8250-9CC34578A181}"/>
              </a:ext>
            </a:extLst>
          </p:cNvPr>
          <p:cNvSpPr/>
          <p:nvPr/>
        </p:nvSpPr>
        <p:spPr>
          <a:xfrm>
            <a:off x="469436" y="3054911"/>
            <a:ext cx="654974" cy="638175"/>
          </a:xfrm>
          <a:prstGeom prst="rect">
            <a:avLst/>
          </a:prstGeom>
          <a:solidFill>
            <a:schemeClr val="bg1">
              <a:lumMod val="95000"/>
              <a:alpha val="31000"/>
            </a:schemeClr>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Rectangle 37">
            <a:extLst>
              <a:ext uri="{FF2B5EF4-FFF2-40B4-BE49-F238E27FC236}">
                <a16:creationId xmlns:a16="http://schemas.microsoft.com/office/drawing/2014/main" id="{C14C9A09-F55E-47FD-8FD2-AB930E0761D5}"/>
              </a:ext>
            </a:extLst>
          </p:cNvPr>
          <p:cNvSpPr/>
          <p:nvPr/>
        </p:nvSpPr>
        <p:spPr>
          <a:xfrm>
            <a:off x="469436" y="2333446"/>
            <a:ext cx="651164" cy="721466"/>
          </a:xfrm>
          <a:prstGeom prst="rect">
            <a:avLst/>
          </a:prstGeom>
          <a:noFill/>
          <a:ln w="28575">
            <a:solidFill>
              <a:srgbClr val="1DF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Rectangle 40">
            <a:extLst>
              <a:ext uri="{FF2B5EF4-FFF2-40B4-BE49-F238E27FC236}">
                <a16:creationId xmlns:a16="http://schemas.microsoft.com/office/drawing/2014/main" id="{872B939F-21CD-4CD5-89BD-7255A0276BD1}"/>
              </a:ext>
            </a:extLst>
          </p:cNvPr>
          <p:cNvSpPr/>
          <p:nvPr/>
        </p:nvSpPr>
        <p:spPr>
          <a:xfrm>
            <a:off x="3040807" y="2333446"/>
            <a:ext cx="651164" cy="721466"/>
          </a:xfrm>
          <a:prstGeom prst="rect">
            <a:avLst/>
          </a:prstGeom>
          <a:noFill/>
          <a:ln w="28575">
            <a:solidFill>
              <a:srgbClr val="1DF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a:extLst>
              <a:ext uri="{FF2B5EF4-FFF2-40B4-BE49-F238E27FC236}">
                <a16:creationId xmlns:a16="http://schemas.microsoft.com/office/drawing/2014/main" id="{56F4FEEC-625D-4662-B7E7-B285D7CA8AF9}"/>
              </a:ext>
            </a:extLst>
          </p:cNvPr>
          <p:cNvSpPr/>
          <p:nvPr/>
        </p:nvSpPr>
        <p:spPr>
          <a:xfrm>
            <a:off x="3036997" y="3054911"/>
            <a:ext cx="654974" cy="638175"/>
          </a:xfrm>
          <a:prstGeom prst="rect">
            <a:avLst/>
          </a:prstGeom>
          <a:solidFill>
            <a:schemeClr val="bg1">
              <a:lumMod val="95000"/>
              <a:alpha val="31000"/>
            </a:schemeClr>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Box 2">
            <a:extLst>
              <a:ext uri="{FF2B5EF4-FFF2-40B4-BE49-F238E27FC236}">
                <a16:creationId xmlns:a16="http://schemas.microsoft.com/office/drawing/2014/main" id="{51A05704-F7B4-44D2-8583-9CD7F4D93225}"/>
              </a:ext>
            </a:extLst>
          </p:cNvPr>
          <p:cNvSpPr txBox="1"/>
          <p:nvPr/>
        </p:nvSpPr>
        <p:spPr>
          <a:xfrm>
            <a:off x="3049540" y="4405157"/>
            <a:ext cx="662777" cy="415498"/>
          </a:xfrm>
          <a:prstGeom prst="rect">
            <a:avLst/>
          </a:prstGeom>
          <a:noFill/>
        </p:spPr>
        <p:txBody>
          <a:bodyPr wrap="square" rtlCol="0">
            <a:spAutoFit/>
          </a:bodyPr>
          <a:lstStyle/>
          <a:p>
            <a:r>
              <a:rPr lang="en-US" sz="1050" dirty="0"/>
              <a:t>∆t=11 hrs</a:t>
            </a:r>
          </a:p>
        </p:txBody>
      </p:sp>
      <p:sp>
        <p:nvSpPr>
          <p:cNvPr id="28" name="TextBox 27">
            <a:extLst>
              <a:ext uri="{FF2B5EF4-FFF2-40B4-BE49-F238E27FC236}">
                <a16:creationId xmlns:a16="http://schemas.microsoft.com/office/drawing/2014/main" id="{763FE9D4-F358-4A7C-945A-05EF2296379B}"/>
              </a:ext>
            </a:extLst>
          </p:cNvPr>
          <p:cNvSpPr txBox="1"/>
          <p:nvPr/>
        </p:nvSpPr>
        <p:spPr>
          <a:xfrm>
            <a:off x="145749" y="4393868"/>
            <a:ext cx="1417376" cy="253916"/>
          </a:xfrm>
          <a:prstGeom prst="rect">
            <a:avLst/>
          </a:prstGeom>
          <a:noFill/>
        </p:spPr>
        <p:txBody>
          <a:bodyPr wrap="none" rtlCol="0">
            <a:spAutoFit/>
          </a:bodyPr>
          <a:lstStyle/>
          <a:p>
            <a:r>
              <a:rPr lang="en-US" sz="1050" dirty="0"/>
              <a:t>End of injection ∆t=0</a:t>
            </a:r>
          </a:p>
        </p:txBody>
      </p:sp>
      <p:cxnSp>
        <p:nvCxnSpPr>
          <p:cNvPr id="12" name="Straight Arrow Connector 11">
            <a:extLst>
              <a:ext uri="{FF2B5EF4-FFF2-40B4-BE49-F238E27FC236}">
                <a16:creationId xmlns:a16="http://schemas.microsoft.com/office/drawing/2014/main" id="{B95A4334-576F-48F3-A100-AAD93F824F39}"/>
              </a:ext>
            </a:extLst>
          </p:cNvPr>
          <p:cNvCxnSpPr>
            <a:cxnSpLocks/>
          </p:cNvCxnSpPr>
          <p:nvPr/>
        </p:nvCxnSpPr>
        <p:spPr>
          <a:xfrm flipH="1">
            <a:off x="3382065" y="2739799"/>
            <a:ext cx="1" cy="285619"/>
          </a:xfrm>
          <a:prstGeom prst="straightConnector1">
            <a:avLst/>
          </a:prstGeom>
          <a:ln>
            <a:solidFill>
              <a:schemeClr val="bg1"/>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6DEAA06-CF4E-47B3-BA74-FA34478203C0}"/>
              </a:ext>
            </a:extLst>
          </p:cNvPr>
          <p:cNvCxnSpPr>
            <a:cxnSpLocks/>
          </p:cNvCxnSpPr>
          <p:nvPr/>
        </p:nvCxnSpPr>
        <p:spPr>
          <a:xfrm flipH="1" flipV="1">
            <a:off x="3382065" y="3722580"/>
            <a:ext cx="1" cy="285619"/>
          </a:xfrm>
          <a:prstGeom prst="straightConnector1">
            <a:avLst/>
          </a:prstGeom>
          <a:ln>
            <a:solidFill>
              <a:schemeClr val="bg1"/>
            </a:solidFill>
            <a:headEnd w="sm" len="lg"/>
            <a:tailEnd type="triangle" w="sm" len="lg"/>
          </a:ln>
        </p:spPr>
        <p:style>
          <a:lnRef idx="1">
            <a:schemeClr val="accent1"/>
          </a:lnRef>
          <a:fillRef idx="0">
            <a:schemeClr val="accent1"/>
          </a:fillRef>
          <a:effectRef idx="0">
            <a:schemeClr val="accent1"/>
          </a:effectRef>
          <a:fontRef idx="minor">
            <a:schemeClr val="tx1"/>
          </a:fontRef>
        </p:style>
      </p:cxnSp>
      <p:pic>
        <p:nvPicPr>
          <p:cNvPr id="98" name="Picture 97" descr="Fracture Height Recession - For 2 D.png">
            <a:extLst>
              <a:ext uri="{FF2B5EF4-FFF2-40B4-BE49-F238E27FC236}">
                <a16:creationId xmlns:a16="http://schemas.microsoft.com/office/drawing/2014/main" id="{3B54ED93-0A5C-49AD-AF5F-1A88C2491D25}"/>
              </a:ext>
            </a:extLst>
          </p:cNvPr>
          <p:cNvPicPr>
            <a:picLocks noChangeAspect="1"/>
          </p:cNvPicPr>
          <p:nvPr/>
        </p:nvPicPr>
        <p:blipFill rotWithShape="1">
          <a:blip r:embed="rId7" cstate="print"/>
          <a:srcRect l="24066" t="6934" r="14400" b="11781"/>
          <a:stretch/>
        </p:blipFill>
        <p:spPr>
          <a:xfrm>
            <a:off x="4174052" y="2739799"/>
            <a:ext cx="1922892" cy="1262090"/>
          </a:xfrm>
          <a:prstGeom prst="rect">
            <a:avLst/>
          </a:prstGeom>
        </p:spPr>
      </p:pic>
      <p:cxnSp>
        <p:nvCxnSpPr>
          <p:cNvPr id="99" name="Straight Arrow Connector 98">
            <a:extLst>
              <a:ext uri="{FF2B5EF4-FFF2-40B4-BE49-F238E27FC236}">
                <a16:creationId xmlns:a16="http://schemas.microsoft.com/office/drawing/2014/main" id="{5A1A3CAD-C48B-414B-B5B7-9A63DD18CF37}"/>
              </a:ext>
            </a:extLst>
          </p:cNvPr>
          <p:cNvCxnSpPr>
            <a:cxnSpLocks/>
          </p:cNvCxnSpPr>
          <p:nvPr/>
        </p:nvCxnSpPr>
        <p:spPr bwMode="auto">
          <a:xfrm flipV="1">
            <a:off x="4980341" y="3786538"/>
            <a:ext cx="0" cy="19407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cxnSp>
        <p:nvCxnSpPr>
          <p:cNvPr id="100" name="Straight Arrow Connector 99">
            <a:extLst>
              <a:ext uri="{FF2B5EF4-FFF2-40B4-BE49-F238E27FC236}">
                <a16:creationId xmlns:a16="http://schemas.microsoft.com/office/drawing/2014/main" id="{43F9028E-1E00-4233-985C-2B4A657E6A57}"/>
              </a:ext>
            </a:extLst>
          </p:cNvPr>
          <p:cNvCxnSpPr>
            <a:cxnSpLocks/>
          </p:cNvCxnSpPr>
          <p:nvPr/>
        </p:nvCxnSpPr>
        <p:spPr bwMode="auto">
          <a:xfrm>
            <a:off x="4974257" y="2739799"/>
            <a:ext cx="1626" cy="167911"/>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grpSp>
        <p:nvGrpSpPr>
          <p:cNvPr id="101" name="Group 100">
            <a:extLst>
              <a:ext uri="{FF2B5EF4-FFF2-40B4-BE49-F238E27FC236}">
                <a16:creationId xmlns:a16="http://schemas.microsoft.com/office/drawing/2014/main" id="{85B5487B-453A-4DFB-96F2-9CEE39C74C45}"/>
              </a:ext>
            </a:extLst>
          </p:cNvPr>
          <p:cNvGrpSpPr/>
          <p:nvPr/>
        </p:nvGrpSpPr>
        <p:grpSpPr>
          <a:xfrm>
            <a:off x="5068960" y="3243851"/>
            <a:ext cx="105868" cy="348408"/>
            <a:chOff x="2828873" y="3430693"/>
            <a:chExt cx="309782" cy="1053774"/>
          </a:xfrm>
        </p:grpSpPr>
        <p:cxnSp>
          <p:nvCxnSpPr>
            <p:cNvPr id="102" name="Straight Arrow Connector 101">
              <a:extLst>
                <a:ext uri="{FF2B5EF4-FFF2-40B4-BE49-F238E27FC236}">
                  <a16:creationId xmlns:a16="http://schemas.microsoft.com/office/drawing/2014/main" id="{9B663A9F-DC6B-46CF-97E7-B2F2DBB6F8F0}"/>
                </a:ext>
              </a:extLst>
            </p:cNvPr>
            <p:cNvCxnSpPr/>
            <p:nvPr/>
          </p:nvCxnSpPr>
          <p:spPr bwMode="auto">
            <a:xfrm rot="16200000">
              <a:off x="2972889" y="3508764"/>
              <a:ext cx="0" cy="28803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81974B26-8F72-4B33-8F7D-8C002414EF5E}"/>
                </a:ext>
              </a:extLst>
            </p:cNvPr>
            <p:cNvCxnSpPr/>
            <p:nvPr/>
          </p:nvCxnSpPr>
          <p:spPr bwMode="auto">
            <a:xfrm rot="16200000">
              <a:off x="2977236" y="3286677"/>
              <a:ext cx="0" cy="28803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cxnSp>
          <p:nvCxnSpPr>
            <p:cNvPr id="104" name="Straight Arrow Connector 103">
              <a:extLst>
                <a:ext uri="{FF2B5EF4-FFF2-40B4-BE49-F238E27FC236}">
                  <a16:creationId xmlns:a16="http://schemas.microsoft.com/office/drawing/2014/main" id="{8EDBC5B0-13B8-4CF2-811E-599461D593C0}"/>
                </a:ext>
              </a:extLst>
            </p:cNvPr>
            <p:cNvCxnSpPr/>
            <p:nvPr/>
          </p:nvCxnSpPr>
          <p:spPr bwMode="auto">
            <a:xfrm rot="16200000">
              <a:off x="2990292" y="4083543"/>
              <a:ext cx="0" cy="28803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cxnSp>
          <p:nvCxnSpPr>
            <p:cNvPr id="105" name="Straight Arrow Connector 104">
              <a:extLst>
                <a:ext uri="{FF2B5EF4-FFF2-40B4-BE49-F238E27FC236}">
                  <a16:creationId xmlns:a16="http://schemas.microsoft.com/office/drawing/2014/main" id="{6561BC2B-4AB4-45CE-8F39-83A2C4B95C04}"/>
                </a:ext>
              </a:extLst>
            </p:cNvPr>
            <p:cNvCxnSpPr/>
            <p:nvPr/>
          </p:nvCxnSpPr>
          <p:spPr bwMode="auto">
            <a:xfrm rot="16200000">
              <a:off x="2994639" y="4340451"/>
              <a:ext cx="0" cy="28803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grpSp>
      <p:grpSp>
        <p:nvGrpSpPr>
          <p:cNvPr id="106" name="Group 105">
            <a:extLst>
              <a:ext uri="{FF2B5EF4-FFF2-40B4-BE49-F238E27FC236}">
                <a16:creationId xmlns:a16="http://schemas.microsoft.com/office/drawing/2014/main" id="{44D9EDD1-FC07-4648-9F8C-81D59E8005B3}"/>
              </a:ext>
            </a:extLst>
          </p:cNvPr>
          <p:cNvGrpSpPr/>
          <p:nvPr/>
        </p:nvGrpSpPr>
        <p:grpSpPr>
          <a:xfrm>
            <a:off x="4796954" y="3240584"/>
            <a:ext cx="99930" cy="348408"/>
            <a:chOff x="2149603" y="3443754"/>
            <a:chExt cx="292409" cy="1053774"/>
          </a:xfrm>
        </p:grpSpPr>
        <p:cxnSp>
          <p:nvCxnSpPr>
            <p:cNvPr id="107" name="Straight Arrow Connector 106">
              <a:extLst>
                <a:ext uri="{FF2B5EF4-FFF2-40B4-BE49-F238E27FC236}">
                  <a16:creationId xmlns:a16="http://schemas.microsoft.com/office/drawing/2014/main" id="{F4B0AFD1-BD78-4139-B4E4-00DFAEDDD403}"/>
                </a:ext>
              </a:extLst>
            </p:cNvPr>
            <p:cNvCxnSpPr/>
            <p:nvPr/>
          </p:nvCxnSpPr>
          <p:spPr bwMode="auto">
            <a:xfrm rot="5400000" flipH="1">
              <a:off x="2293619" y="3521825"/>
              <a:ext cx="0" cy="28803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cxnSp>
          <p:nvCxnSpPr>
            <p:cNvPr id="108" name="Straight Arrow Connector 107">
              <a:extLst>
                <a:ext uri="{FF2B5EF4-FFF2-40B4-BE49-F238E27FC236}">
                  <a16:creationId xmlns:a16="http://schemas.microsoft.com/office/drawing/2014/main" id="{342713A5-59C4-4473-96EE-4AC2CC064D3C}"/>
                </a:ext>
              </a:extLst>
            </p:cNvPr>
            <p:cNvCxnSpPr/>
            <p:nvPr/>
          </p:nvCxnSpPr>
          <p:spPr bwMode="auto">
            <a:xfrm rot="5400000" flipH="1">
              <a:off x="2297981" y="3299738"/>
              <a:ext cx="0" cy="28803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cxnSp>
          <p:nvCxnSpPr>
            <p:cNvPr id="109" name="Straight Arrow Connector 108">
              <a:extLst>
                <a:ext uri="{FF2B5EF4-FFF2-40B4-BE49-F238E27FC236}">
                  <a16:creationId xmlns:a16="http://schemas.microsoft.com/office/drawing/2014/main" id="{3CFDA027-359A-46ED-905D-DA5B0C36B361}"/>
                </a:ext>
              </a:extLst>
            </p:cNvPr>
            <p:cNvCxnSpPr/>
            <p:nvPr/>
          </p:nvCxnSpPr>
          <p:spPr bwMode="auto">
            <a:xfrm rot="5400000" flipH="1">
              <a:off x="2293631" y="4105313"/>
              <a:ext cx="0" cy="28803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cxnSp>
          <p:nvCxnSpPr>
            <p:cNvPr id="110" name="Straight Arrow Connector 109">
              <a:extLst>
                <a:ext uri="{FF2B5EF4-FFF2-40B4-BE49-F238E27FC236}">
                  <a16:creationId xmlns:a16="http://schemas.microsoft.com/office/drawing/2014/main" id="{AA0384ED-9C5B-4A8D-B356-376D5806AD43}"/>
                </a:ext>
              </a:extLst>
            </p:cNvPr>
            <p:cNvCxnSpPr/>
            <p:nvPr/>
          </p:nvCxnSpPr>
          <p:spPr bwMode="auto">
            <a:xfrm rot="5400000" flipH="1">
              <a:off x="2297996" y="4353512"/>
              <a:ext cx="0" cy="288032"/>
            </a:xfrm>
            <a:prstGeom prst="straightConnector1">
              <a:avLst/>
            </a:prstGeom>
            <a:solidFill>
              <a:schemeClr val="accent1">
                <a:alpha val="45000"/>
              </a:schemeClr>
            </a:solidFill>
            <a:ln w="25400" cap="flat" cmpd="sng" algn="ctr">
              <a:solidFill>
                <a:srgbClr val="000000"/>
              </a:solidFill>
              <a:prstDash val="solid"/>
              <a:round/>
              <a:headEnd type="none" w="med" len="med"/>
              <a:tailEnd type="triangle"/>
            </a:ln>
            <a:effectLst/>
          </p:spPr>
        </p:cxnSp>
      </p:grpSp>
      <p:sp>
        <p:nvSpPr>
          <p:cNvPr id="34" name="Rectangle 33">
            <a:extLst>
              <a:ext uri="{FF2B5EF4-FFF2-40B4-BE49-F238E27FC236}">
                <a16:creationId xmlns:a16="http://schemas.microsoft.com/office/drawing/2014/main" id="{A530FBB0-2CA7-4498-93FB-8B26622171DF}"/>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37" name="Rectangle 36">
            <a:extLst>
              <a:ext uri="{FF2B5EF4-FFF2-40B4-BE49-F238E27FC236}">
                <a16:creationId xmlns:a16="http://schemas.microsoft.com/office/drawing/2014/main" id="{104C64D1-08A5-481D-A066-77679D1ADE99}"/>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39" name="Slide Number Placeholder 6">
            <a:extLst>
              <a:ext uri="{FF2B5EF4-FFF2-40B4-BE49-F238E27FC236}">
                <a16:creationId xmlns:a16="http://schemas.microsoft.com/office/drawing/2014/main" id="{6BB93041-5C14-4AD2-A27C-C370636A839E}"/>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8</a:t>
            </a:fld>
            <a:endParaRPr lang="en-US" sz="1400" dirty="0">
              <a:solidFill>
                <a:srgbClr val="000000"/>
              </a:solidFill>
            </a:endParaRPr>
          </a:p>
        </p:txBody>
      </p:sp>
      <p:grpSp>
        <p:nvGrpSpPr>
          <p:cNvPr id="40" name="Group 39">
            <a:extLst>
              <a:ext uri="{FF2B5EF4-FFF2-40B4-BE49-F238E27FC236}">
                <a16:creationId xmlns:a16="http://schemas.microsoft.com/office/drawing/2014/main" id="{F38C3768-C8D7-48B9-8B57-63FAD673280C}"/>
              </a:ext>
            </a:extLst>
          </p:cNvPr>
          <p:cNvGrpSpPr>
            <a:grpSpLocks noChangeAspect="1"/>
          </p:cNvGrpSpPr>
          <p:nvPr/>
        </p:nvGrpSpPr>
        <p:grpSpPr>
          <a:xfrm>
            <a:off x="141396" y="6146400"/>
            <a:ext cx="763435" cy="609674"/>
            <a:chOff x="-32212" y="427945"/>
            <a:chExt cx="5134907" cy="4100706"/>
          </a:xfrm>
        </p:grpSpPr>
        <p:grpSp>
          <p:nvGrpSpPr>
            <p:cNvPr id="43" name="Group 42">
              <a:extLst>
                <a:ext uri="{FF2B5EF4-FFF2-40B4-BE49-F238E27FC236}">
                  <a16:creationId xmlns:a16="http://schemas.microsoft.com/office/drawing/2014/main" id="{61E4AE77-CBDA-45C8-A06E-D58C9A647C04}"/>
                </a:ext>
              </a:extLst>
            </p:cNvPr>
            <p:cNvGrpSpPr/>
            <p:nvPr/>
          </p:nvGrpSpPr>
          <p:grpSpPr>
            <a:xfrm>
              <a:off x="1124624" y="1927737"/>
              <a:ext cx="3978071" cy="2600914"/>
              <a:chOff x="918033" y="1927737"/>
              <a:chExt cx="3978071" cy="2600914"/>
            </a:xfrm>
          </p:grpSpPr>
          <p:sp>
            <p:nvSpPr>
              <p:cNvPr id="45" name="Isosceles Triangle 44">
                <a:extLst>
                  <a:ext uri="{FF2B5EF4-FFF2-40B4-BE49-F238E27FC236}">
                    <a16:creationId xmlns:a16="http://schemas.microsoft.com/office/drawing/2014/main" id="{21751DE4-C7D5-41F1-9C28-F1E42879CB93}"/>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ight Triangle 45">
                <a:extLst>
                  <a:ext uri="{FF2B5EF4-FFF2-40B4-BE49-F238E27FC236}">
                    <a16:creationId xmlns:a16="http://schemas.microsoft.com/office/drawing/2014/main" id="{85943EC8-826A-48DA-B599-6FC1D431C5DD}"/>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rc 43">
              <a:extLst>
                <a:ext uri="{FF2B5EF4-FFF2-40B4-BE49-F238E27FC236}">
                  <a16:creationId xmlns:a16="http://schemas.microsoft.com/office/drawing/2014/main" id="{D34006D8-6F4C-49B4-9E6D-55148C96BCF6}"/>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7" name="TextBox 46">
            <a:extLst>
              <a:ext uri="{FF2B5EF4-FFF2-40B4-BE49-F238E27FC236}">
                <a16:creationId xmlns:a16="http://schemas.microsoft.com/office/drawing/2014/main" id="{582D5965-1054-4ACF-A9F9-59ED00620B1C}"/>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48" name="TextBox 47">
            <a:extLst>
              <a:ext uri="{FF2B5EF4-FFF2-40B4-BE49-F238E27FC236}">
                <a16:creationId xmlns:a16="http://schemas.microsoft.com/office/drawing/2014/main" id="{19E633AC-6F87-477F-A920-1DE6B334C8BA}"/>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49" name="Rectangle 48">
            <a:extLst>
              <a:ext uri="{FF2B5EF4-FFF2-40B4-BE49-F238E27FC236}">
                <a16:creationId xmlns:a16="http://schemas.microsoft.com/office/drawing/2014/main" id="{DC06B832-5958-4B13-B4E3-7DF4E243478E}"/>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0" name="Rectangle 49">
            <a:extLst>
              <a:ext uri="{FF2B5EF4-FFF2-40B4-BE49-F238E27FC236}">
                <a16:creationId xmlns:a16="http://schemas.microsoft.com/office/drawing/2014/main" id="{C05AFAF9-8F1F-4CD7-ACCF-DEF405A11665}"/>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1" name="Rectangle 50">
            <a:extLst>
              <a:ext uri="{FF2B5EF4-FFF2-40B4-BE49-F238E27FC236}">
                <a16:creationId xmlns:a16="http://schemas.microsoft.com/office/drawing/2014/main" id="{F4D8F795-4742-4539-9B0E-E2F74647DE91}"/>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Different Formation Types</a:t>
            </a:r>
          </a:p>
        </p:txBody>
      </p:sp>
      <p:sp>
        <p:nvSpPr>
          <p:cNvPr id="52" name="Text Box 28">
            <a:extLst>
              <a:ext uri="{FF2B5EF4-FFF2-40B4-BE49-F238E27FC236}">
                <a16:creationId xmlns:a16="http://schemas.microsoft.com/office/drawing/2014/main" id="{812CC5E4-72D5-4011-BA82-FC3C8F381967}"/>
              </a:ext>
            </a:extLst>
          </p:cNvPr>
          <p:cNvSpPr txBox="1">
            <a:spLocks noChangeArrowheads="1"/>
          </p:cNvSpPr>
          <p:nvPr/>
        </p:nvSpPr>
        <p:spPr bwMode="auto">
          <a:xfrm>
            <a:off x="585421" y="1160133"/>
            <a:ext cx="763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Formation Type 3: Height Recession</a:t>
            </a:r>
          </a:p>
        </p:txBody>
      </p:sp>
    </p:spTree>
    <p:extLst>
      <p:ext uri="{BB962C8B-B14F-4D97-AF65-F5344CB8AC3E}">
        <p14:creationId xmlns:p14="http://schemas.microsoft.com/office/powerpoint/2010/main" val="9715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42" presetClass="path" presetSubtype="0" repeatCount="2000" accel="50000" decel="50000" fill="hold" nodeType="withEffect">
                                  <p:stCondLst>
                                    <p:cond delay="0"/>
                                  </p:stCondLst>
                                  <p:childTnLst>
                                    <p:animMotion origin="layout" path="M 0.00039 0.00972 L 0.00039 0.03958 " pathEditMode="relative" rAng="0" ptsTypes="AA">
                                      <p:cBhvr>
                                        <p:cTn id="24" dur="2000" fill="hold"/>
                                        <p:tgtEl>
                                          <p:spTgt spid="100"/>
                                        </p:tgtEl>
                                        <p:attrNameLst>
                                          <p:attrName>ppt_x</p:attrName>
                                          <p:attrName>ppt_y</p:attrName>
                                        </p:attrNameLst>
                                      </p:cBhvr>
                                      <p:rCtr x="0" y="1481"/>
                                    </p:animMotion>
                                  </p:childTnLst>
                                </p:cTn>
                              </p:par>
                              <p:par>
                                <p:cTn id="25" presetID="64" presetClass="path" presetSubtype="0" repeatCount="2000" accel="50000" decel="50000" fill="hold" nodeType="withEffect">
                                  <p:stCondLst>
                                    <p:cond delay="0"/>
                                  </p:stCondLst>
                                  <p:childTnLst>
                                    <p:animMotion origin="layout" path="M -1.45833E-6 -4.44444E-6 L -0.00039 -0.02754 " pathEditMode="relative" rAng="0" ptsTypes="AA">
                                      <p:cBhvr>
                                        <p:cTn id="26" dur="2000" fill="hold"/>
                                        <p:tgtEl>
                                          <p:spTgt spid="99"/>
                                        </p:tgtEl>
                                        <p:attrNameLst>
                                          <p:attrName>ppt_x</p:attrName>
                                          <p:attrName>ppt_y</p:attrName>
                                        </p:attrNameLst>
                                      </p:cBhvr>
                                      <p:rCtr x="-26" y="-1389"/>
                                    </p:animMotion>
                                  </p:childTnLst>
                                </p:cTn>
                              </p:par>
                              <p:par>
                                <p:cTn id="27" presetID="63" presetClass="path" presetSubtype="0" repeatCount="2000" accel="50000" decel="50000" fill="hold" nodeType="withEffect">
                                  <p:stCondLst>
                                    <p:cond delay="0"/>
                                  </p:stCondLst>
                                  <p:childTnLst>
                                    <p:animMotion origin="layout" path="M 3.95833E-6 4.81481E-6 L 0.0207 4.81481E-6 " pathEditMode="relative" rAng="0" ptsTypes="AA">
                                      <p:cBhvr>
                                        <p:cTn id="28" dur="2000" fill="hold"/>
                                        <p:tgtEl>
                                          <p:spTgt spid="101"/>
                                        </p:tgtEl>
                                        <p:attrNameLst>
                                          <p:attrName>ppt_x</p:attrName>
                                          <p:attrName>ppt_y</p:attrName>
                                        </p:attrNameLst>
                                      </p:cBhvr>
                                      <p:rCtr x="1029" y="0"/>
                                    </p:animMotion>
                                  </p:childTnLst>
                                </p:cTn>
                              </p:par>
                              <p:par>
                                <p:cTn id="29" presetID="35" presetClass="path" presetSubtype="0" repeatCount="2000" accel="50000" decel="50000" fill="hold" nodeType="withEffect">
                                  <p:stCondLst>
                                    <p:cond delay="0"/>
                                  </p:stCondLst>
                                  <p:childTnLst>
                                    <p:animMotion origin="layout" path="M 0.00534 -2.22222E-6 L -0.01901 -2.22222E-6 " pathEditMode="relative" rAng="0" ptsTypes="AA">
                                      <p:cBhvr>
                                        <p:cTn id="30" dur="2000" fill="hold"/>
                                        <p:tgtEl>
                                          <p:spTgt spid="106"/>
                                        </p:tgtEl>
                                        <p:attrNameLst>
                                          <p:attrName>ppt_x</p:attrName>
                                          <p:attrName>ppt_y</p:attrName>
                                        </p:attrNameLst>
                                      </p:cBhvr>
                                      <p:rCtr x="-1224" y="0"/>
                                    </p:animMotion>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38" grpId="0" animBg="1"/>
      <p:bldP spid="41" grpId="0" animBg="1"/>
      <p:bldP spid="42" grpId="0" animBg="1"/>
      <p:bldP spid="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Content Placeholder 4">
            <a:extLst>
              <a:ext uri="{FF2B5EF4-FFF2-40B4-BE49-F238E27FC236}">
                <a16:creationId xmlns:a16="http://schemas.microsoft.com/office/drawing/2014/main" id="{9F2A0C2F-DE13-46B5-BD42-8D634155A4C3}"/>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76366" y="1747579"/>
            <a:ext cx="2900934" cy="1981962"/>
          </a:xfrm>
          <a:prstGeom prst="rect">
            <a:avLst/>
          </a:prstGeom>
          <a:noFill/>
          <a:ln>
            <a:noFill/>
          </a:ln>
        </p:spPr>
      </p:pic>
      <p:pic>
        <p:nvPicPr>
          <p:cNvPr id="52" name="Picture 51">
            <a:extLst>
              <a:ext uri="{FF2B5EF4-FFF2-40B4-BE49-F238E27FC236}">
                <a16:creationId xmlns:a16="http://schemas.microsoft.com/office/drawing/2014/main" id="{96F4C679-92FD-4EA4-931D-43983E5A2D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366" y="3746736"/>
            <a:ext cx="2900934" cy="1981962"/>
          </a:xfrm>
          <a:prstGeom prst="rect">
            <a:avLst/>
          </a:prstGeom>
          <a:noFill/>
          <a:ln>
            <a:noFill/>
          </a:ln>
        </p:spPr>
      </p:pic>
      <p:sp>
        <p:nvSpPr>
          <p:cNvPr id="54" name="Rectangle 53">
            <a:extLst>
              <a:ext uri="{FF2B5EF4-FFF2-40B4-BE49-F238E27FC236}">
                <a16:creationId xmlns:a16="http://schemas.microsoft.com/office/drawing/2014/main" id="{C797EFC4-44E9-4918-91B1-AC663DE493D9}"/>
              </a:ext>
            </a:extLst>
          </p:cNvPr>
          <p:cNvSpPr/>
          <p:nvPr/>
        </p:nvSpPr>
        <p:spPr>
          <a:xfrm>
            <a:off x="2778055" y="3810027"/>
            <a:ext cx="3198311" cy="646331"/>
          </a:xfrm>
          <a:prstGeom prst="rect">
            <a:avLst/>
          </a:prstGeom>
        </p:spPr>
        <p:txBody>
          <a:bodyPr wrap="none">
            <a:spAutoFit/>
          </a:bodyPr>
          <a:lstStyle/>
          <a:p>
            <a:r>
              <a:rPr lang="en-US" sz="1800" dirty="0">
                <a:ea typeface="Times New Roman" panose="02020603050405020304" pitchFamily="18" charset="0"/>
              </a:rPr>
              <a:t>First P</a:t>
            </a:r>
            <a:r>
              <a:rPr lang="en-US" sz="1800" baseline="-25000" dirty="0">
                <a:ea typeface="Times New Roman" panose="02020603050405020304" pitchFamily="18" charset="0"/>
              </a:rPr>
              <a:t>c</a:t>
            </a:r>
            <a:r>
              <a:rPr lang="en-US" sz="1800" dirty="0">
                <a:ea typeface="Times New Roman" panose="02020603050405020304" pitchFamily="18" charset="0"/>
              </a:rPr>
              <a:t>=7,500 psi &gt; </a:t>
            </a:r>
            <a:r>
              <a:rPr lang="en-US" sz="1800" dirty="0">
                <a:solidFill>
                  <a:srgbClr val="FFFF00"/>
                </a:solidFill>
              </a:rPr>
              <a:t>SH</a:t>
            </a:r>
            <a:r>
              <a:rPr lang="en-US" sz="1800" baseline="-25000" dirty="0">
                <a:solidFill>
                  <a:srgbClr val="FFFF00"/>
                </a:solidFill>
              </a:rPr>
              <a:t>MAX</a:t>
            </a:r>
            <a:endParaRPr lang="en-US" sz="1800" dirty="0">
              <a:solidFill>
                <a:srgbClr val="FFFF00"/>
              </a:solidFill>
              <a:ea typeface="Times New Roman" panose="02020603050405020304" pitchFamily="18" charset="0"/>
            </a:endParaRPr>
          </a:p>
          <a:p>
            <a:r>
              <a:rPr lang="en-US" sz="1800" dirty="0">
                <a:ea typeface="Times New Roman" panose="02020603050405020304" pitchFamily="18" charset="0"/>
              </a:rPr>
              <a:t>Second P</a:t>
            </a:r>
            <a:r>
              <a:rPr lang="en-US" sz="1800" baseline="-25000" dirty="0">
                <a:ea typeface="Times New Roman" panose="02020603050405020304" pitchFamily="18" charset="0"/>
              </a:rPr>
              <a:t>c</a:t>
            </a:r>
            <a:r>
              <a:rPr lang="en-US" sz="1800" dirty="0">
                <a:ea typeface="Times New Roman" panose="02020603050405020304" pitchFamily="18" charset="0"/>
              </a:rPr>
              <a:t>=6,627 psi &gt; </a:t>
            </a:r>
            <a:r>
              <a:rPr lang="en-US" sz="1800" dirty="0">
                <a:solidFill>
                  <a:srgbClr val="FF0000"/>
                </a:solidFill>
              </a:rPr>
              <a:t>SH</a:t>
            </a:r>
            <a:r>
              <a:rPr lang="en-US" sz="1800" baseline="-25000" dirty="0">
                <a:solidFill>
                  <a:srgbClr val="FF0000"/>
                </a:solidFill>
              </a:rPr>
              <a:t>MIN</a:t>
            </a:r>
            <a:endParaRPr lang="en-US" sz="1800" dirty="0"/>
          </a:p>
        </p:txBody>
      </p:sp>
      <p:sp>
        <p:nvSpPr>
          <p:cNvPr id="55" name="Rectangle 54">
            <a:extLst>
              <a:ext uri="{FF2B5EF4-FFF2-40B4-BE49-F238E27FC236}">
                <a16:creationId xmlns:a16="http://schemas.microsoft.com/office/drawing/2014/main" id="{7B1CEB46-2795-4668-BCAA-8DADA1A338AE}"/>
              </a:ext>
            </a:extLst>
          </p:cNvPr>
          <p:cNvSpPr/>
          <p:nvPr/>
        </p:nvSpPr>
        <p:spPr>
          <a:xfrm>
            <a:off x="7224079" y="3153689"/>
            <a:ext cx="1486304" cy="369332"/>
          </a:xfrm>
          <a:prstGeom prst="rect">
            <a:avLst/>
          </a:prstGeom>
        </p:spPr>
        <p:txBody>
          <a:bodyPr wrap="none">
            <a:spAutoFit/>
          </a:bodyPr>
          <a:lstStyle/>
          <a:p>
            <a:r>
              <a:rPr lang="en-US" sz="1800" dirty="0">
                <a:ea typeface="Times New Roman" panose="02020603050405020304" pitchFamily="18" charset="0"/>
              </a:rPr>
              <a:t>P</a:t>
            </a:r>
            <a:r>
              <a:rPr lang="en-US" sz="1800" baseline="-25000" dirty="0">
                <a:ea typeface="Times New Roman" panose="02020603050405020304" pitchFamily="18" charset="0"/>
              </a:rPr>
              <a:t>c</a:t>
            </a:r>
            <a:r>
              <a:rPr lang="en-US" sz="1800" dirty="0">
                <a:ea typeface="Times New Roman" panose="02020603050405020304" pitchFamily="18" charset="0"/>
              </a:rPr>
              <a:t>=6,255 psi</a:t>
            </a:r>
            <a:endParaRPr lang="en-US" sz="1800" dirty="0"/>
          </a:p>
        </p:txBody>
      </p:sp>
      <p:pic>
        <p:nvPicPr>
          <p:cNvPr id="57" name="Picture 56">
            <a:extLst>
              <a:ext uri="{FF2B5EF4-FFF2-40B4-BE49-F238E27FC236}">
                <a16:creationId xmlns:a16="http://schemas.microsoft.com/office/drawing/2014/main" id="{BC7A16C3-B961-4F79-ACEB-FA904754682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76" y="4597491"/>
            <a:ext cx="2571750" cy="1368266"/>
          </a:xfrm>
          <a:prstGeom prst="rect">
            <a:avLst/>
          </a:prstGeom>
          <a:noFill/>
          <a:ln>
            <a:noFill/>
          </a:ln>
        </p:spPr>
      </p:pic>
      <p:sp>
        <p:nvSpPr>
          <p:cNvPr id="58" name="Rectangle 57">
            <a:extLst>
              <a:ext uri="{FF2B5EF4-FFF2-40B4-BE49-F238E27FC236}">
                <a16:creationId xmlns:a16="http://schemas.microsoft.com/office/drawing/2014/main" id="{E3D0EAB3-95F0-4FB6-80EC-9C5C8D012FAB}"/>
              </a:ext>
            </a:extLst>
          </p:cNvPr>
          <p:cNvSpPr/>
          <p:nvPr/>
        </p:nvSpPr>
        <p:spPr>
          <a:xfrm>
            <a:off x="2461036" y="5068589"/>
            <a:ext cx="1373795" cy="461665"/>
          </a:xfrm>
          <a:prstGeom prst="rect">
            <a:avLst/>
          </a:prstGeom>
        </p:spPr>
        <p:txBody>
          <a:bodyPr wrap="square">
            <a:spAutoFit/>
          </a:bodyPr>
          <a:lstStyle/>
          <a:p>
            <a:pPr algn="ctr"/>
            <a:r>
              <a:rPr lang="en-US" sz="1200" dirty="0">
                <a:solidFill>
                  <a:srgbClr val="FF0000"/>
                </a:solidFill>
              </a:rPr>
              <a:t>SH</a:t>
            </a:r>
            <a:r>
              <a:rPr lang="en-US" sz="1200" baseline="-25000" dirty="0">
                <a:solidFill>
                  <a:srgbClr val="FF0000"/>
                </a:solidFill>
              </a:rPr>
              <a:t>MIN</a:t>
            </a:r>
            <a:r>
              <a:rPr lang="en-US" sz="1200" dirty="0">
                <a:solidFill>
                  <a:srgbClr val="FF0000"/>
                </a:solidFill>
              </a:rPr>
              <a:t>= 6,248</a:t>
            </a:r>
          </a:p>
          <a:p>
            <a:pPr algn="ctr"/>
            <a:r>
              <a:rPr lang="en-US" sz="1200" dirty="0">
                <a:solidFill>
                  <a:srgbClr val="FF0000"/>
                </a:solidFill>
              </a:rPr>
              <a:t>SH</a:t>
            </a:r>
            <a:r>
              <a:rPr lang="en-US" sz="1200" baseline="-25000" dirty="0">
                <a:solidFill>
                  <a:srgbClr val="FF0000"/>
                </a:solidFill>
              </a:rPr>
              <a:t>MAX</a:t>
            </a:r>
            <a:r>
              <a:rPr lang="en-US" sz="1200" dirty="0">
                <a:solidFill>
                  <a:srgbClr val="FF0000"/>
                </a:solidFill>
              </a:rPr>
              <a:t>= 6,498</a:t>
            </a:r>
          </a:p>
        </p:txBody>
      </p:sp>
      <p:sp>
        <p:nvSpPr>
          <p:cNvPr id="59" name="Rectangle 58">
            <a:extLst>
              <a:ext uri="{FF2B5EF4-FFF2-40B4-BE49-F238E27FC236}">
                <a16:creationId xmlns:a16="http://schemas.microsoft.com/office/drawing/2014/main" id="{4E032D74-92CB-41F0-90D4-A839B8B1AD59}"/>
              </a:ext>
            </a:extLst>
          </p:cNvPr>
          <p:cNvSpPr/>
          <p:nvPr/>
        </p:nvSpPr>
        <p:spPr>
          <a:xfrm>
            <a:off x="2461036" y="5517173"/>
            <a:ext cx="1373795" cy="461665"/>
          </a:xfrm>
          <a:prstGeom prst="rect">
            <a:avLst/>
          </a:prstGeom>
        </p:spPr>
        <p:txBody>
          <a:bodyPr wrap="square">
            <a:spAutoFit/>
          </a:bodyPr>
          <a:lstStyle/>
          <a:p>
            <a:pPr algn="ctr"/>
            <a:r>
              <a:rPr lang="en-US" sz="1200" dirty="0">
                <a:solidFill>
                  <a:srgbClr val="FFFF00"/>
                </a:solidFill>
              </a:rPr>
              <a:t>SH</a:t>
            </a:r>
            <a:r>
              <a:rPr lang="en-US" sz="1200" baseline="-25000" dirty="0">
                <a:solidFill>
                  <a:srgbClr val="FFFF00"/>
                </a:solidFill>
              </a:rPr>
              <a:t>MIN</a:t>
            </a:r>
            <a:r>
              <a:rPr lang="en-US" sz="1200" dirty="0">
                <a:solidFill>
                  <a:srgbClr val="FFFF00"/>
                </a:solidFill>
              </a:rPr>
              <a:t>= 6,548</a:t>
            </a:r>
          </a:p>
          <a:p>
            <a:pPr algn="ctr"/>
            <a:r>
              <a:rPr lang="en-US" sz="1200" dirty="0">
                <a:solidFill>
                  <a:srgbClr val="FFFF00"/>
                </a:solidFill>
              </a:rPr>
              <a:t>SH</a:t>
            </a:r>
            <a:r>
              <a:rPr lang="en-US" sz="1200" baseline="-25000" dirty="0">
                <a:solidFill>
                  <a:srgbClr val="FFFF00"/>
                </a:solidFill>
              </a:rPr>
              <a:t>MAX</a:t>
            </a:r>
            <a:r>
              <a:rPr lang="en-US" sz="1200" dirty="0">
                <a:solidFill>
                  <a:srgbClr val="FFFF00"/>
                </a:solidFill>
              </a:rPr>
              <a:t>= 6,798</a:t>
            </a:r>
          </a:p>
        </p:txBody>
      </p:sp>
      <p:sp>
        <p:nvSpPr>
          <p:cNvPr id="16" name="Slide Number Placeholder 3">
            <a:extLst>
              <a:ext uri="{FF2B5EF4-FFF2-40B4-BE49-F238E27FC236}">
                <a16:creationId xmlns:a16="http://schemas.microsoft.com/office/drawing/2014/main" id="{BE78F3BF-EB6A-44D6-93A4-B5B115009E73}"/>
              </a:ext>
            </a:extLst>
          </p:cNvPr>
          <p:cNvSpPr>
            <a:spLocks noGrp="1"/>
          </p:cNvSpPr>
          <p:nvPr>
            <p:ph type="sldNum" sz="quarter" idx="12"/>
          </p:nvPr>
        </p:nvSpPr>
        <p:spPr>
          <a:xfrm>
            <a:off x="8296394" y="5674419"/>
            <a:ext cx="504706" cy="273844"/>
          </a:xfrm>
        </p:spPr>
        <p:txBody>
          <a:bodyPr/>
          <a:lstStyle/>
          <a:p>
            <a:fld id="{95E6D333-C14A-4752-BFDE-85EDF803DA85}" type="slidenum">
              <a:rPr lang="en-US" smtClean="0"/>
              <a:t>9</a:t>
            </a:fld>
            <a:endParaRPr lang="en-US" dirty="0"/>
          </a:p>
        </p:txBody>
      </p:sp>
      <p:sp>
        <p:nvSpPr>
          <p:cNvPr id="14" name="Content Placeholder 2">
            <a:extLst>
              <a:ext uri="{FF2B5EF4-FFF2-40B4-BE49-F238E27FC236}">
                <a16:creationId xmlns:a16="http://schemas.microsoft.com/office/drawing/2014/main" id="{55BEDB5F-7F9F-4EC0-AAFB-1DECAE69D243}"/>
              </a:ext>
            </a:extLst>
          </p:cNvPr>
          <p:cNvSpPr txBox="1">
            <a:spLocks/>
          </p:cNvSpPr>
          <p:nvPr/>
        </p:nvSpPr>
        <p:spPr>
          <a:xfrm>
            <a:off x="639574" y="2491451"/>
            <a:ext cx="4778619" cy="117064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solidFill>
                <a:ea typeface="Times New Roman" panose="02020603050405020304" pitchFamily="18" charset="0"/>
              </a:rPr>
              <a:t>P</a:t>
            </a:r>
            <a:r>
              <a:rPr lang="en-US" sz="2100" baseline="-25000" dirty="0">
                <a:solidFill>
                  <a:schemeClr val="bg1"/>
                </a:solidFill>
                <a:ea typeface="Times New Roman" panose="02020603050405020304" pitchFamily="18" charset="0"/>
              </a:rPr>
              <a:t>c </a:t>
            </a:r>
            <a:r>
              <a:rPr lang="en-US" sz="2100" dirty="0">
                <a:solidFill>
                  <a:schemeClr val="bg1"/>
                </a:solidFill>
              </a:rPr>
              <a:t>from Bourdet plot is in excellent agreement with the input stress parameter</a:t>
            </a:r>
          </a:p>
        </p:txBody>
      </p:sp>
      <p:sp>
        <p:nvSpPr>
          <p:cNvPr id="15" name="Rectangle 14">
            <a:extLst>
              <a:ext uri="{FF2B5EF4-FFF2-40B4-BE49-F238E27FC236}">
                <a16:creationId xmlns:a16="http://schemas.microsoft.com/office/drawing/2014/main" id="{F5E4A1C4-7F34-424C-B8CC-9D566CF7F5F7}"/>
              </a:ext>
            </a:extLst>
          </p:cNvPr>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a:extLst>
              <a:ext uri="{FF2B5EF4-FFF2-40B4-BE49-F238E27FC236}">
                <a16:creationId xmlns:a16="http://schemas.microsoft.com/office/drawing/2014/main" id="{FD7FBC79-EFB7-4D85-9295-E952E8556AE7}"/>
              </a:ext>
            </a:extLst>
          </p:cNvPr>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8" name="Slide Number Placeholder 6">
            <a:extLst>
              <a:ext uri="{FF2B5EF4-FFF2-40B4-BE49-F238E27FC236}">
                <a16:creationId xmlns:a16="http://schemas.microsoft.com/office/drawing/2014/main" id="{5F7128A0-73C5-4EFF-A9A2-AEE934A22F86}"/>
              </a:ext>
            </a:extLst>
          </p:cNvPr>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742950" indent="-28575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11430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6002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2057400" indent="-228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fld id="{1C1468E3-C147-42ED-BB11-8D32A00DC131}" type="slidenum">
              <a:rPr lang="en-US" sz="1400" smtClean="0">
                <a:solidFill>
                  <a:srgbClr val="000000"/>
                </a:solidFill>
              </a:rPr>
              <a:pPr algn="r"/>
              <a:t>9</a:t>
            </a:fld>
            <a:endParaRPr lang="en-US" sz="1400" dirty="0">
              <a:solidFill>
                <a:srgbClr val="000000"/>
              </a:solidFill>
            </a:endParaRPr>
          </a:p>
        </p:txBody>
      </p:sp>
      <p:grpSp>
        <p:nvGrpSpPr>
          <p:cNvPr id="19" name="Group 18">
            <a:extLst>
              <a:ext uri="{FF2B5EF4-FFF2-40B4-BE49-F238E27FC236}">
                <a16:creationId xmlns:a16="http://schemas.microsoft.com/office/drawing/2014/main" id="{5BB34DFD-CD0E-4D2E-BC09-8E17F1DAEDC1}"/>
              </a:ext>
            </a:extLst>
          </p:cNvPr>
          <p:cNvGrpSpPr>
            <a:grpSpLocks noChangeAspect="1"/>
          </p:cNvGrpSpPr>
          <p:nvPr/>
        </p:nvGrpSpPr>
        <p:grpSpPr>
          <a:xfrm>
            <a:off x="141396" y="6146400"/>
            <a:ext cx="763435" cy="609674"/>
            <a:chOff x="-32212" y="427945"/>
            <a:chExt cx="5134907" cy="4100706"/>
          </a:xfrm>
        </p:grpSpPr>
        <p:grpSp>
          <p:nvGrpSpPr>
            <p:cNvPr id="20" name="Group 19">
              <a:extLst>
                <a:ext uri="{FF2B5EF4-FFF2-40B4-BE49-F238E27FC236}">
                  <a16:creationId xmlns:a16="http://schemas.microsoft.com/office/drawing/2014/main" id="{50DABC76-7CCA-470F-884E-A601DB1B1554}"/>
                </a:ext>
              </a:extLst>
            </p:cNvPr>
            <p:cNvGrpSpPr/>
            <p:nvPr/>
          </p:nvGrpSpPr>
          <p:grpSpPr>
            <a:xfrm>
              <a:off x="1124624" y="1927737"/>
              <a:ext cx="3978071" cy="2600914"/>
              <a:chOff x="918033" y="1927737"/>
              <a:chExt cx="3978071" cy="2600914"/>
            </a:xfrm>
          </p:grpSpPr>
          <p:sp>
            <p:nvSpPr>
              <p:cNvPr id="22" name="Isosceles Triangle 21">
                <a:extLst>
                  <a:ext uri="{FF2B5EF4-FFF2-40B4-BE49-F238E27FC236}">
                    <a16:creationId xmlns:a16="http://schemas.microsoft.com/office/drawing/2014/main" id="{DEF8A4E4-182E-4F89-8F50-6CF8FBF28549}"/>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9B0B85D5-F982-40FC-92B6-42680131B96F}"/>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Arc 20">
              <a:extLst>
                <a:ext uri="{FF2B5EF4-FFF2-40B4-BE49-F238E27FC236}">
                  <a16:creationId xmlns:a16="http://schemas.microsoft.com/office/drawing/2014/main" id="{5FA82FCD-933B-4B93-BE3A-791A63371799}"/>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TextBox 23">
            <a:extLst>
              <a:ext uri="{FF2B5EF4-FFF2-40B4-BE49-F238E27FC236}">
                <a16:creationId xmlns:a16="http://schemas.microsoft.com/office/drawing/2014/main" id="{90A5777E-C794-407B-AC83-72CA63154EFB}"/>
              </a:ext>
            </a:extLst>
          </p:cNvPr>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5" name="TextBox 24">
            <a:extLst>
              <a:ext uri="{FF2B5EF4-FFF2-40B4-BE49-F238E27FC236}">
                <a16:creationId xmlns:a16="http://schemas.microsoft.com/office/drawing/2014/main" id="{D5B4B3BA-7C12-435F-B208-9A28D8BBFB48}"/>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
        <p:nvSpPr>
          <p:cNvPr id="26" name="Rectangle 25">
            <a:extLst>
              <a:ext uri="{FF2B5EF4-FFF2-40B4-BE49-F238E27FC236}">
                <a16:creationId xmlns:a16="http://schemas.microsoft.com/office/drawing/2014/main" id="{69572F1A-4C72-4AFF-83FC-9BA444075FB4}"/>
              </a:ext>
            </a:extLst>
          </p:cNvPr>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7" name="Rectangle 26">
            <a:extLst>
              <a:ext uri="{FF2B5EF4-FFF2-40B4-BE49-F238E27FC236}">
                <a16:creationId xmlns:a16="http://schemas.microsoft.com/office/drawing/2014/main" id="{A1B276CD-9FC8-4B0D-9D9B-41A98FBD4154}"/>
              </a:ext>
            </a:extLst>
          </p:cNvPr>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8" name="Rectangle 27">
            <a:extLst>
              <a:ext uri="{FF2B5EF4-FFF2-40B4-BE49-F238E27FC236}">
                <a16:creationId xmlns:a16="http://schemas.microsoft.com/office/drawing/2014/main" id="{CD6C80D5-9F3A-4EFE-BFFB-359D26DAF059}"/>
              </a:ext>
            </a:extLst>
          </p:cNvPr>
          <p:cNvSpPr/>
          <p:nvPr/>
        </p:nvSpPr>
        <p:spPr>
          <a:xfrm>
            <a:off x="436755" y="50514"/>
            <a:ext cx="7682744" cy="830997"/>
          </a:xfrm>
          <a:prstGeom prst="rect">
            <a:avLst/>
          </a:prstGeom>
        </p:spPr>
        <p:txBody>
          <a:bodyPr wrap="none">
            <a:spAutoFit/>
          </a:bodyPr>
          <a:lstStyle/>
          <a:p>
            <a:r>
              <a:rPr lang="en-US" b="1" dirty="0">
                <a:solidFill>
                  <a:srgbClr val="000000"/>
                </a:solidFill>
                <a:latin typeface="Arial Rounded MT Bold"/>
                <a:cs typeface="Arial Rounded MT Bold"/>
              </a:rPr>
              <a:t>Geomechanics Coupled Reservoir Flow Simulation</a:t>
            </a:r>
            <a:br>
              <a:rPr lang="en-US" b="1" dirty="0">
                <a:solidFill>
                  <a:srgbClr val="000000"/>
                </a:solidFill>
                <a:latin typeface="Arial Rounded MT Bold"/>
                <a:cs typeface="Arial Rounded MT Bold"/>
              </a:rPr>
            </a:br>
            <a:r>
              <a:rPr lang="en-US" b="1" dirty="0">
                <a:solidFill>
                  <a:srgbClr val="000000"/>
                </a:solidFill>
                <a:latin typeface="Arial Rounded MT Bold"/>
                <a:cs typeface="Arial Rounded MT Bold"/>
              </a:rPr>
              <a:t>Different Formation Types</a:t>
            </a:r>
          </a:p>
        </p:txBody>
      </p:sp>
      <p:sp>
        <p:nvSpPr>
          <p:cNvPr id="29" name="Text Box 28">
            <a:extLst>
              <a:ext uri="{FF2B5EF4-FFF2-40B4-BE49-F238E27FC236}">
                <a16:creationId xmlns:a16="http://schemas.microsoft.com/office/drawing/2014/main" id="{1F6D75FC-7841-4E8F-B768-C20D3013ED35}"/>
              </a:ext>
            </a:extLst>
          </p:cNvPr>
          <p:cNvSpPr txBox="1">
            <a:spLocks noChangeArrowheads="1"/>
          </p:cNvSpPr>
          <p:nvPr/>
        </p:nvSpPr>
        <p:spPr bwMode="auto">
          <a:xfrm>
            <a:off x="585421" y="1160133"/>
            <a:ext cx="763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dirty="0">
                <a:solidFill>
                  <a:srgbClr val="FFFFFF"/>
                </a:solidFill>
                <a:latin typeface="Arial"/>
                <a:cs typeface="Arial"/>
              </a:rPr>
              <a:t>Formation Type 3: Height Recession</a:t>
            </a:r>
          </a:p>
        </p:txBody>
      </p:sp>
    </p:spTree>
    <p:extLst>
      <p:ext uri="{BB962C8B-B14F-4D97-AF65-F5344CB8AC3E}">
        <p14:creationId xmlns:p14="http://schemas.microsoft.com/office/powerpoint/2010/main" val="418698307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17533</TotalTime>
  <Words>1608</Words>
  <Application>Microsoft Office PowerPoint</Application>
  <PresentationFormat>On-screen Show (4:3)</PresentationFormat>
  <Paragraphs>193</Paragraphs>
  <Slides>12</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12</vt:i4>
      </vt:variant>
    </vt:vector>
  </HeadingPairs>
  <TitlesOfParts>
    <vt:vector size="28" baseType="lpstr">
      <vt:lpstr>ＭＳ Ｐゴシック</vt:lpstr>
      <vt:lpstr>Arial</vt:lpstr>
      <vt:lpstr>Arial Rounded MT Bold</vt:lpstr>
      <vt:lpstr>Britannic Bold</vt:lpstr>
      <vt:lpstr>Calibri</vt:lpstr>
      <vt:lpstr>Calibri Light</vt:lpstr>
      <vt:lpstr>Cambria</vt:lpstr>
      <vt:lpstr>Cambria Math</vt:lpstr>
      <vt:lpstr>Copperplate</vt:lpstr>
      <vt:lpstr>Copperplate Gothic Bold</vt:lpstr>
      <vt:lpstr>Symbol</vt:lpstr>
      <vt:lpstr>Times New Roman</vt:lpstr>
      <vt:lpstr>Wingdings</vt:lpstr>
      <vt:lpstr>ヒラギノ角ゴ Pro W3</vt:lpstr>
      <vt:lpstr>Blank Presentation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Society of Petroleum Engineers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Erdal</dc:creator>
  <cp:lastModifiedBy>Denise Winn-Bower</cp:lastModifiedBy>
  <cp:revision>576</cp:revision>
  <dcterms:created xsi:type="dcterms:W3CDTF">2009-08-19T19:08:28Z</dcterms:created>
  <dcterms:modified xsi:type="dcterms:W3CDTF">2020-08-04T21:12:12Z</dcterms:modified>
</cp:coreProperties>
</file>